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84" r:id="rId2"/>
    <p:sldMasterId id="2147483699" r:id="rId3"/>
  </p:sldMasterIdLst>
  <p:notesMasterIdLst>
    <p:notesMasterId r:id="rId119"/>
  </p:notesMasterIdLst>
  <p:handoutMasterIdLst>
    <p:handoutMasterId r:id="rId120"/>
  </p:handoutMasterIdLst>
  <p:sldIdLst>
    <p:sldId id="256" r:id="rId4"/>
    <p:sldId id="579" r:id="rId5"/>
    <p:sldId id="298" r:id="rId6"/>
    <p:sldId id="297" r:id="rId7"/>
    <p:sldId id="295" r:id="rId8"/>
    <p:sldId id="296" r:id="rId9"/>
    <p:sldId id="294" r:id="rId10"/>
    <p:sldId id="263" r:id="rId11"/>
    <p:sldId id="293" r:id="rId12"/>
    <p:sldId id="397" r:id="rId13"/>
    <p:sldId id="292" r:id="rId14"/>
    <p:sldId id="291" r:id="rId15"/>
    <p:sldId id="290" r:id="rId16"/>
    <p:sldId id="267" r:id="rId17"/>
    <p:sldId id="283" r:id="rId18"/>
    <p:sldId id="284" r:id="rId19"/>
    <p:sldId id="285" r:id="rId20"/>
    <p:sldId id="286" r:id="rId21"/>
    <p:sldId id="287" r:id="rId22"/>
    <p:sldId id="288" r:id="rId23"/>
    <p:sldId id="299" r:id="rId24"/>
    <p:sldId id="300" r:id="rId25"/>
    <p:sldId id="301" r:id="rId26"/>
    <p:sldId id="302" r:id="rId27"/>
    <p:sldId id="303" r:id="rId28"/>
    <p:sldId id="304" r:id="rId29"/>
    <p:sldId id="305" r:id="rId30"/>
    <p:sldId id="306" r:id="rId31"/>
    <p:sldId id="307" r:id="rId32"/>
    <p:sldId id="308" r:id="rId33"/>
    <p:sldId id="309" r:id="rId34"/>
    <p:sldId id="311" r:id="rId35"/>
    <p:sldId id="420" r:id="rId36"/>
    <p:sldId id="312" r:id="rId37"/>
    <p:sldId id="313" r:id="rId38"/>
    <p:sldId id="314" r:id="rId39"/>
    <p:sldId id="428" r:id="rId40"/>
    <p:sldId id="434" r:id="rId41"/>
    <p:sldId id="317" r:id="rId42"/>
    <p:sldId id="441" r:id="rId43"/>
    <p:sldId id="319" r:id="rId44"/>
    <p:sldId id="320" r:id="rId45"/>
    <p:sldId id="321" r:id="rId46"/>
    <p:sldId id="322" r:id="rId47"/>
    <p:sldId id="323" r:id="rId48"/>
    <p:sldId id="324" r:id="rId49"/>
    <p:sldId id="325" r:id="rId50"/>
    <p:sldId id="326" r:id="rId51"/>
    <p:sldId id="446" r:id="rId52"/>
    <p:sldId id="449" r:id="rId53"/>
    <p:sldId id="334" r:id="rId54"/>
    <p:sldId id="455" r:id="rId55"/>
    <p:sldId id="337" r:id="rId56"/>
    <p:sldId id="463" r:id="rId57"/>
    <p:sldId id="486" r:id="rId58"/>
    <p:sldId id="492" r:id="rId59"/>
    <p:sldId id="341" r:id="rId60"/>
    <p:sldId id="342" r:id="rId61"/>
    <p:sldId id="500" r:id="rId62"/>
    <p:sldId id="503" r:id="rId63"/>
    <p:sldId id="345" r:id="rId64"/>
    <p:sldId id="346" r:id="rId65"/>
    <p:sldId id="347" r:id="rId66"/>
    <p:sldId id="348" r:id="rId67"/>
    <p:sldId id="349" r:id="rId68"/>
    <p:sldId id="518" r:id="rId69"/>
    <p:sldId id="520" r:id="rId70"/>
    <p:sldId id="352" r:id="rId71"/>
    <p:sldId id="528" r:id="rId72"/>
    <p:sldId id="355" r:id="rId73"/>
    <p:sldId id="540" r:id="rId74"/>
    <p:sldId id="358" r:id="rId75"/>
    <p:sldId id="359" r:id="rId76"/>
    <p:sldId id="360" r:id="rId77"/>
    <p:sldId id="361" r:id="rId78"/>
    <p:sldId id="546" r:id="rId79"/>
    <p:sldId id="362" r:id="rId80"/>
    <p:sldId id="365" r:id="rId81"/>
    <p:sldId id="366" r:id="rId82"/>
    <p:sldId id="367" r:id="rId83"/>
    <p:sldId id="368" r:id="rId84"/>
    <p:sldId id="369" r:id="rId85"/>
    <p:sldId id="370" r:id="rId86"/>
    <p:sldId id="552" r:id="rId87"/>
    <p:sldId id="372" r:id="rId88"/>
    <p:sldId id="553" r:id="rId89"/>
    <p:sldId id="373" r:id="rId90"/>
    <p:sldId id="374" r:id="rId91"/>
    <p:sldId id="375" r:id="rId92"/>
    <p:sldId id="555" r:id="rId93"/>
    <p:sldId id="376" r:id="rId94"/>
    <p:sldId id="377" r:id="rId95"/>
    <p:sldId id="378" r:id="rId96"/>
    <p:sldId id="379" r:id="rId97"/>
    <p:sldId id="557" r:id="rId98"/>
    <p:sldId id="558" r:id="rId99"/>
    <p:sldId id="381" r:id="rId100"/>
    <p:sldId id="380" r:id="rId101"/>
    <p:sldId id="382" r:id="rId102"/>
    <p:sldId id="560" r:id="rId103"/>
    <p:sldId id="561" r:id="rId104"/>
    <p:sldId id="383" r:id="rId105"/>
    <p:sldId id="384" r:id="rId106"/>
    <p:sldId id="385" r:id="rId107"/>
    <p:sldId id="386" r:id="rId108"/>
    <p:sldId id="387" r:id="rId109"/>
    <p:sldId id="388" r:id="rId110"/>
    <p:sldId id="389" r:id="rId111"/>
    <p:sldId id="390" r:id="rId112"/>
    <p:sldId id="391" r:id="rId113"/>
    <p:sldId id="392" r:id="rId114"/>
    <p:sldId id="393" r:id="rId115"/>
    <p:sldId id="568" r:id="rId116"/>
    <p:sldId id="394" r:id="rId117"/>
    <p:sldId id="395" r:id="rId118"/>
  </p:sldIdLst>
  <p:sldSz cx="12192000" cy="6858000"/>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568" autoAdjust="0"/>
    <p:restoredTop sz="94660"/>
  </p:normalViewPr>
  <p:slideViewPr>
    <p:cSldViewPr snapToGrid="0">
      <p:cViewPr varScale="1">
        <p:scale>
          <a:sx n="75" d="100"/>
          <a:sy n="75" d="100"/>
        </p:scale>
        <p:origin x="60" y="352"/>
      </p:cViewPr>
      <p:guideLst>
        <p:guide orient="horz" pos="2160"/>
        <p:guide pos="3840"/>
      </p:guideLst>
    </p:cSldViewPr>
  </p:slideViewPr>
  <p:notesTextViewPr>
    <p:cViewPr>
      <p:scale>
        <a:sx n="1" d="1"/>
        <a:sy n="1" d="1"/>
      </p:scale>
      <p:origin x="0" y="0"/>
    </p:cViewPr>
  </p:notesTextViewPr>
  <p:notesViewPr>
    <p:cSldViewPr snapToGrid="0">
      <p:cViewPr varScale="1">
        <p:scale>
          <a:sx n="80" d="100"/>
          <a:sy n="80" d="100"/>
        </p:scale>
        <p:origin x="4014"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tableStyles" Target="tableStyle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notesMaster" Target="notesMasters/notesMaster1.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image" Target="../media/image46.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image" Target="../media/image4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5568" tIns="47784" rIns="95568" bIns="47784" rtlCol="0"/>
          <a:lstStyle>
            <a:lvl1pPr algn="l">
              <a:defRPr sz="1300"/>
            </a:lvl1pPr>
          </a:lstStyle>
          <a:p>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5568" tIns="47784" rIns="95568" bIns="47784" rtlCol="0"/>
          <a:lstStyle>
            <a:lvl1pPr algn="r">
              <a:defRPr sz="1300"/>
            </a:lvl1pPr>
          </a:lstStyle>
          <a:p>
            <a:fld id="{03EA1B1A-FAC0-4E5D-97DD-C9C2D96E6619}" type="datetimeFigureOut">
              <a:rPr lang="zh-CN" altLang="en-US" smtClean="0"/>
              <a:t>2022/2/20</a:t>
            </a:fld>
            <a:endParaRPr lang="zh-CN" altLang="en-US"/>
          </a:p>
        </p:txBody>
      </p:sp>
      <p:sp>
        <p:nvSpPr>
          <p:cNvPr id="4" name="页脚占位符 3"/>
          <p:cNvSpPr>
            <a:spLocks noGrp="1"/>
          </p:cNvSpPr>
          <p:nvPr>
            <p:ph type="ftr" sz="quarter" idx="2"/>
          </p:nvPr>
        </p:nvSpPr>
        <p:spPr>
          <a:xfrm>
            <a:off x="0" y="9430092"/>
            <a:ext cx="2945659" cy="498134"/>
          </a:xfrm>
          <a:prstGeom prst="rect">
            <a:avLst/>
          </a:prstGeom>
        </p:spPr>
        <p:txBody>
          <a:bodyPr vert="horz" lIns="95568" tIns="47784" rIns="95568" bIns="47784"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3850443" y="9430092"/>
            <a:ext cx="2945659" cy="498134"/>
          </a:xfrm>
          <a:prstGeom prst="rect">
            <a:avLst/>
          </a:prstGeom>
        </p:spPr>
        <p:txBody>
          <a:bodyPr vert="horz" lIns="95568" tIns="47784" rIns="95568" bIns="47784" rtlCol="0" anchor="b"/>
          <a:lstStyle>
            <a:lvl1pPr algn="r">
              <a:defRPr sz="1300"/>
            </a:lvl1pPr>
          </a:lstStyle>
          <a:p>
            <a:fld id="{BEAF2F32-4144-4141-8D41-E9E53B853C74}" type="slidenum">
              <a:rPr lang="zh-CN" altLang="en-US" smtClean="0"/>
              <a:t>‹#›</a:t>
            </a:fld>
            <a:endParaRPr lang="zh-CN" altLang="en-US"/>
          </a:p>
        </p:txBody>
      </p:sp>
    </p:spTree>
    <p:extLst>
      <p:ext uri="{BB962C8B-B14F-4D97-AF65-F5344CB8AC3E}">
        <p14:creationId xmlns:p14="http://schemas.microsoft.com/office/powerpoint/2010/main" val="28335118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5568" tIns="47784" rIns="95568" bIns="47784" rtlCol="0"/>
          <a:lstStyle>
            <a:lvl1pPr algn="l">
              <a:defRPr sz="13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5568" tIns="47784" rIns="95568" bIns="47784" rtlCol="0"/>
          <a:lstStyle>
            <a:lvl1pPr algn="r">
              <a:defRPr sz="1300"/>
            </a:lvl1pPr>
          </a:lstStyle>
          <a:p>
            <a:fld id="{2C63ADD3-532A-4AB8-AD5A-FF2517BA225C}" type="datetimeFigureOut">
              <a:rPr lang="zh-CN" altLang="en-US" smtClean="0"/>
              <a:t>2022/2/20</a:t>
            </a:fld>
            <a:endParaRPr lang="zh-CN" altLang="en-US"/>
          </a:p>
        </p:txBody>
      </p:sp>
      <p:sp>
        <p:nvSpPr>
          <p:cNvPr id="4" name="幻灯片图像占位符 3"/>
          <p:cNvSpPr>
            <a:spLocks noGrp="1" noRot="1" noChangeAspect="1"/>
          </p:cNvSpPr>
          <p:nvPr>
            <p:ph type="sldImg" idx="2"/>
          </p:nvPr>
        </p:nvSpPr>
        <p:spPr>
          <a:xfrm>
            <a:off x="420688" y="1241425"/>
            <a:ext cx="5956300" cy="3351213"/>
          </a:xfrm>
          <a:prstGeom prst="rect">
            <a:avLst/>
          </a:prstGeom>
          <a:noFill/>
          <a:ln w="12700">
            <a:solidFill>
              <a:prstClr val="black"/>
            </a:solidFill>
          </a:ln>
        </p:spPr>
        <p:txBody>
          <a:bodyPr vert="horz" lIns="95568" tIns="47784" rIns="95568" bIns="47784"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5568" tIns="47784" rIns="95568" bIns="47784"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2"/>
            <a:ext cx="2945659" cy="498134"/>
          </a:xfrm>
          <a:prstGeom prst="rect">
            <a:avLst/>
          </a:prstGeom>
        </p:spPr>
        <p:txBody>
          <a:bodyPr vert="horz" lIns="95568" tIns="47784" rIns="95568" bIns="4778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3850443" y="9430092"/>
            <a:ext cx="2945659" cy="498134"/>
          </a:xfrm>
          <a:prstGeom prst="rect">
            <a:avLst/>
          </a:prstGeom>
        </p:spPr>
        <p:txBody>
          <a:bodyPr vert="horz" lIns="95568" tIns="47784" rIns="95568" bIns="47784" rtlCol="0" anchor="b"/>
          <a:lstStyle>
            <a:lvl1pPr algn="r">
              <a:defRPr sz="1300"/>
            </a:lvl1pPr>
          </a:lstStyle>
          <a:p>
            <a:fld id="{086CA6EE-995B-484F-B29D-8373D2C736E4}" type="slidenum">
              <a:rPr lang="zh-CN" altLang="en-US" smtClean="0"/>
              <a:t>‹#›</a:t>
            </a:fld>
            <a:endParaRPr lang="zh-CN" altLang="en-US"/>
          </a:p>
        </p:txBody>
      </p:sp>
    </p:spTree>
    <p:extLst>
      <p:ext uri="{BB962C8B-B14F-4D97-AF65-F5344CB8AC3E}">
        <p14:creationId xmlns:p14="http://schemas.microsoft.com/office/powerpoint/2010/main" val="997779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endParaRPr lang="en-US" dirty="0"/>
          </a:p>
        </p:txBody>
      </p:sp>
      <p:sp>
        <p:nvSpPr>
          <p:cNvPr id="4" name="Date Placeholder 3"/>
          <p:cNvSpPr>
            <a:spLocks noGrp="1"/>
          </p:cNvSpPr>
          <p:nvPr>
            <p:ph type="dt" sz="half" idx="10"/>
          </p:nvPr>
        </p:nvSpPr>
        <p:spPr>
          <a:xfrm>
            <a:off x="489857" y="6538009"/>
            <a:ext cx="2743200" cy="365125"/>
          </a:xfrm>
        </p:spPr>
        <p:txBody>
          <a:bodyPr/>
          <a:lstStyle/>
          <a:p>
            <a:fld id="{03C60768-5DAF-42E4-8BB8-E01C4EFC3A9A}" type="datetime1">
              <a:rPr lang="zh-CN" altLang="en-US" smtClean="0"/>
              <a:t>2022/2/20</a:t>
            </a:fld>
            <a:endParaRPr lang="zh-CN" altLang="en-US" dirty="0"/>
          </a:p>
        </p:txBody>
      </p:sp>
      <p:sp>
        <p:nvSpPr>
          <p:cNvPr id="5" name="Footer Placeholder 4"/>
          <p:cNvSpPr>
            <a:spLocks noGrp="1"/>
          </p:cNvSpPr>
          <p:nvPr>
            <p:ph type="ftr" sz="quarter" idx="11"/>
          </p:nvPr>
        </p:nvSpPr>
        <p:spPr>
          <a:xfrm>
            <a:off x="3944528" y="6538009"/>
            <a:ext cx="4114800" cy="365125"/>
          </a:xfrm>
        </p:spPr>
        <p:txBody>
          <a:bodyPr/>
          <a:lstStyle/>
          <a:p>
            <a:r>
              <a:rPr lang="zh-CN" altLang="en-US" dirty="0"/>
              <a:t>系统工程导论</a:t>
            </a:r>
            <a:r>
              <a:rPr lang="en-US" altLang="zh-CN" dirty="0"/>
              <a:t>·2022</a:t>
            </a:r>
            <a:r>
              <a:rPr lang="zh-CN" altLang="en-US" dirty="0"/>
              <a:t>春</a:t>
            </a:r>
          </a:p>
        </p:txBody>
      </p:sp>
      <p:grpSp>
        <p:nvGrpSpPr>
          <p:cNvPr id="7" name="组 13"/>
          <p:cNvGrpSpPr/>
          <p:nvPr userDrawn="1"/>
        </p:nvGrpSpPr>
        <p:grpSpPr>
          <a:xfrm>
            <a:off x="128579" y="114653"/>
            <a:ext cx="3452821" cy="841311"/>
            <a:chOff x="0" y="23968"/>
            <a:chExt cx="7913267" cy="2570852"/>
          </a:xfrm>
        </p:grpSpPr>
        <p:pic>
          <p:nvPicPr>
            <p:cNvPr id="8" name="图片 7"/>
            <p:cNvPicPr>
              <a:picLocks noChangeAspect="1"/>
            </p:cNvPicPr>
            <p:nvPr userDrawn="1"/>
          </p:nvPicPr>
          <p:blipFill>
            <a:blip r:embed="rId2"/>
            <a:stretch>
              <a:fillRect/>
            </a:stretch>
          </p:blipFill>
          <p:spPr>
            <a:xfrm>
              <a:off x="0" y="23968"/>
              <a:ext cx="2570852" cy="2570852"/>
            </a:xfrm>
            <a:prstGeom prst="rect">
              <a:avLst/>
            </a:prstGeom>
          </p:spPr>
        </p:pic>
        <p:pic>
          <p:nvPicPr>
            <p:cNvPr id="9" name="图片 8"/>
            <p:cNvPicPr>
              <a:picLocks noChangeAspect="1"/>
            </p:cNvPicPr>
            <p:nvPr userDrawn="1"/>
          </p:nvPicPr>
          <p:blipFill>
            <a:blip r:embed="rId3"/>
            <a:stretch>
              <a:fillRect/>
            </a:stretch>
          </p:blipFill>
          <p:spPr>
            <a:xfrm>
              <a:off x="2909467" y="156420"/>
              <a:ext cx="5003800" cy="2438400"/>
            </a:xfrm>
            <a:prstGeom prst="rect">
              <a:avLst/>
            </a:prstGeom>
          </p:spPr>
        </p:pic>
      </p:grpSp>
      <p:sp>
        <p:nvSpPr>
          <p:cNvPr id="16" name="文本框 15"/>
          <p:cNvSpPr txBox="1"/>
          <p:nvPr userDrawn="1"/>
        </p:nvSpPr>
        <p:spPr>
          <a:xfrm>
            <a:off x="8242352" y="6284840"/>
            <a:ext cx="27275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sp>
        <p:nvSpPr>
          <p:cNvPr id="13" name="Slide Number Placeholder 5"/>
          <p:cNvSpPr>
            <a:spLocks noGrp="1"/>
          </p:cNvSpPr>
          <p:nvPr>
            <p:ph type="sldNum" sz="quarter" idx="12"/>
          </p:nvPr>
        </p:nvSpPr>
        <p:spPr>
          <a:xfrm>
            <a:off x="10562232" y="6496396"/>
            <a:ext cx="1018715" cy="365125"/>
          </a:xfrm>
        </p:spPr>
        <p:txBody>
          <a:bodyPr/>
          <a:lstStyle>
            <a:lvl1pPr>
              <a:defRPr sz="2000">
                <a:latin typeface="Arial" panose="020B0604020202020204" pitchFamily="34" charset="0"/>
                <a:cs typeface="Arial" panose="020B0604020202020204" pitchFamily="34" charset="0"/>
              </a:defRPr>
            </a:lvl1pPr>
          </a:lstStyle>
          <a:p>
            <a:fld id="{992410F8-5038-4D67-BFCB-CC041677B2F5}" type="slidenum">
              <a:rPr lang="zh-CN" altLang="en-US" smtClean="0"/>
              <a:pPr/>
              <a:t>‹#›</a:t>
            </a:fld>
            <a:endParaRPr lang="zh-CN" altLang="en-US" dirty="0"/>
          </a:p>
        </p:txBody>
      </p:sp>
      <p:cxnSp>
        <p:nvCxnSpPr>
          <p:cNvPr id="18" name="直接连接符 17"/>
          <p:cNvCxnSpPr/>
          <p:nvPr userDrawn="1"/>
        </p:nvCxnSpPr>
        <p:spPr>
          <a:xfrm>
            <a:off x="0" y="6538914"/>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p:cNvCxnSpPr>
          <p:nvPr userDrawn="1"/>
        </p:nvCxnSpPr>
        <p:spPr>
          <a:xfrm>
            <a:off x="10265229" y="6558385"/>
            <a:ext cx="192677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2947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929967"/>
            <a:ext cx="10515600" cy="524699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838200" y="6540125"/>
            <a:ext cx="2743200" cy="365125"/>
          </a:xfrm>
        </p:spPr>
        <p:txBody>
          <a:bodyPr/>
          <a:lstStyle/>
          <a:p>
            <a:fld id="{7C122A0E-0CB3-46E3-A8C8-940980A4B2A1}" type="datetime1">
              <a:rPr lang="zh-CN" altLang="en-US" smtClean="0"/>
              <a:t>2022/2/20</a:t>
            </a:fld>
            <a:endParaRPr lang="zh-CN" altLang="en-US"/>
          </a:p>
        </p:txBody>
      </p:sp>
      <p:sp>
        <p:nvSpPr>
          <p:cNvPr id="5" name="Footer Placeholder 4"/>
          <p:cNvSpPr>
            <a:spLocks noGrp="1"/>
          </p:cNvSpPr>
          <p:nvPr>
            <p:ph type="ftr" sz="quarter" idx="11"/>
          </p:nvPr>
        </p:nvSpPr>
        <p:spPr>
          <a:xfrm>
            <a:off x="4038600" y="6499129"/>
            <a:ext cx="4114800" cy="365125"/>
          </a:xfrm>
        </p:spPr>
        <p:txBody>
          <a:bodyPr/>
          <a:lstStyle/>
          <a:p>
            <a:r>
              <a:rPr lang="zh-CN" altLang="en-US" dirty="0"/>
              <a:t>系统工程导论</a:t>
            </a:r>
            <a:r>
              <a:rPr lang="en-US" altLang="zh-CN" dirty="0"/>
              <a:t>·2022</a:t>
            </a:r>
            <a:r>
              <a:rPr lang="zh-CN" altLang="en-US" dirty="0"/>
              <a:t>春</a:t>
            </a:r>
          </a:p>
        </p:txBody>
      </p:sp>
      <p:sp>
        <p:nvSpPr>
          <p:cNvPr id="13" name="文本框 12"/>
          <p:cNvSpPr txBox="1"/>
          <p:nvPr userDrawn="1"/>
        </p:nvSpPr>
        <p:spPr>
          <a:xfrm>
            <a:off x="8122609" y="6275139"/>
            <a:ext cx="27275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sp>
        <p:nvSpPr>
          <p:cNvPr id="16" name="标题 7"/>
          <p:cNvSpPr>
            <a:spLocks noGrp="1"/>
          </p:cNvSpPr>
          <p:nvPr>
            <p:ph type="title"/>
          </p:nvPr>
        </p:nvSpPr>
        <p:spPr>
          <a:xfrm>
            <a:off x="38100" y="-395597"/>
            <a:ext cx="10515600" cy="1325563"/>
          </a:xfrm>
        </p:spPr>
        <p:txBody>
          <a:bodyPr>
            <a:normAutofit/>
          </a:bodyPr>
          <a:lstStyle>
            <a:lvl1pPr>
              <a:defRPr sz="2800">
                <a:solidFill>
                  <a:schemeClr val="bg1"/>
                </a:solidFill>
              </a:defRPr>
            </a:lvl1pPr>
          </a:lstStyle>
          <a:p>
            <a:r>
              <a:rPr lang="zh-CN" altLang="en-US" dirty="0"/>
              <a:t>单击此处编辑母版标题样式</a:t>
            </a:r>
          </a:p>
        </p:txBody>
      </p:sp>
      <p:sp>
        <p:nvSpPr>
          <p:cNvPr id="18" name="Slide Number Placeholder 5"/>
          <p:cNvSpPr>
            <a:spLocks noGrp="1"/>
          </p:cNvSpPr>
          <p:nvPr>
            <p:ph type="sldNum" sz="quarter" idx="12"/>
          </p:nvPr>
        </p:nvSpPr>
        <p:spPr>
          <a:xfrm>
            <a:off x="10844557" y="6538914"/>
            <a:ext cx="670143" cy="365125"/>
          </a:xfrm>
        </p:spPr>
        <p:txBody>
          <a:bodyPr/>
          <a:lstStyle>
            <a:lvl1pPr>
              <a:defRPr sz="2000">
                <a:latin typeface="Arial" panose="020B0604020202020204" pitchFamily="34" charset="0"/>
                <a:cs typeface="Arial" panose="020B0604020202020204" pitchFamily="34" charset="0"/>
              </a:defRPr>
            </a:lvl1pPr>
          </a:lstStyle>
          <a:p>
            <a:fld id="{992410F8-5038-4D67-BFCB-CC041677B2F5}" type="slidenum">
              <a:rPr lang="zh-CN" altLang="en-US" smtClean="0"/>
              <a:pPr/>
              <a:t>‹#›</a:t>
            </a:fld>
            <a:endParaRPr lang="zh-CN" altLang="en-US" dirty="0"/>
          </a:p>
        </p:txBody>
      </p:sp>
      <p:cxnSp>
        <p:nvCxnSpPr>
          <p:cNvPr id="19" name="直接连接符 18"/>
          <p:cNvCxnSpPr/>
          <p:nvPr userDrawn="1"/>
        </p:nvCxnSpPr>
        <p:spPr>
          <a:xfrm>
            <a:off x="0" y="6538914"/>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0" name="直接连接符 19"/>
          <p:cNvCxnSpPr>
            <a:cxnSpLocks/>
          </p:cNvCxnSpPr>
          <p:nvPr userDrawn="1"/>
        </p:nvCxnSpPr>
        <p:spPr>
          <a:xfrm>
            <a:off x="10167257" y="6558385"/>
            <a:ext cx="202474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1" name="圆角矩形 20"/>
          <p:cNvSpPr/>
          <p:nvPr userDrawn="1"/>
        </p:nvSpPr>
        <p:spPr>
          <a:xfrm>
            <a:off x="38100" y="19050"/>
            <a:ext cx="12092213" cy="496270"/>
          </a:xfrm>
          <a:prstGeom prst="roundRect">
            <a:avLst/>
          </a:prstGeom>
          <a:solidFill>
            <a:srgbClr val="5C307D">
              <a:alpha val="70000"/>
            </a:srgbClr>
          </a:solidFill>
          <a:ln>
            <a:noFill/>
          </a:ln>
          <a:effectLst>
            <a:outerShdw blurRad="177800" dist="50800" dir="5400000" algn="ctr" rotWithShape="0">
              <a:srgbClr val="000000">
                <a:alpha val="43137"/>
              </a:srgb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spc="300" dirty="0">
              <a:solidFill>
                <a:schemeClr val="bg1"/>
              </a:solidFill>
              <a:latin typeface="微软雅黑" panose="020B0503020204020204" pitchFamily="34" charset="-122"/>
              <a:ea typeface="微软雅黑" panose="020B0503020204020204" pitchFamily="34" charset="-122"/>
            </a:endParaRPr>
          </a:p>
        </p:txBody>
      </p:sp>
      <p:cxnSp>
        <p:nvCxnSpPr>
          <p:cNvPr id="22" name="直接连接符 21"/>
          <p:cNvCxnSpPr/>
          <p:nvPr userDrawn="1"/>
        </p:nvCxnSpPr>
        <p:spPr>
          <a:xfrm>
            <a:off x="38100" y="607801"/>
            <a:ext cx="12092213" cy="0"/>
          </a:xfrm>
          <a:prstGeom prst="line">
            <a:avLst/>
          </a:prstGeom>
          <a:ln w="28575">
            <a:solidFill>
              <a:srgbClr val="800080">
                <a:alpha val="60000"/>
              </a:srgbClr>
            </a:solidFill>
          </a:ln>
          <a:effectLst>
            <a:outerShdw blurRad="50800" dist="38100" dir="5400000" algn="t" rotWithShape="0">
              <a:prstClr val="black">
                <a:alpha val="40000"/>
              </a:prstClr>
            </a:outerShdw>
            <a:softEdge rad="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388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904569C-1CC2-4480-A510-368E370B528D}" type="datetime1">
              <a:rPr lang="zh-CN" altLang="en-US" smtClean="0"/>
              <a:t>2022/2/20</a:t>
            </a:fld>
            <a:endParaRPr lang="zh-CN" altLang="en-US"/>
          </a:p>
        </p:txBody>
      </p:sp>
      <p:sp>
        <p:nvSpPr>
          <p:cNvPr id="5" name="Footer Placeholder 4"/>
          <p:cNvSpPr>
            <a:spLocks noGrp="1"/>
          </p:cNvSpPr>
          <p:nvPr>
            <p:ph type="ftr" sz="quarter" idx="11"/>
          </p:nvPr>
        </p:nvSpPr>
        <p:spPr/>
        <p:txBody>
          <a:bodyPr/>
          <a:lstStyle/>
          <a:p>
            <a:r>
              <a:rPr lang="zh-CN" altLang="en-US" dirty="0"/>
              <a:t>系统工程导论</a:t>
            </a:r>
            <a:r>
              <a:rPr lang="en-US" altLang="zh-CN" dirty="0"/>
              <a:t>·2022</a:t>
            </a:r>
            <a:r>
              <a:rPr lang="zh-CN" altLang="en-US" dirty="0"/>
              <a:t>春</a:t>
            </a:r>
          </a:p>
        </p:txBody>
      </p:sp>
      <p:sp>
        <p:nvSpPr>
          <p:cNvPr id="6" name="Slide Number Placeholder 5"/>
          <p:cNvSpPr>
            <a:spLocks noGrp="1"/>
          </p:cNvSpPr>
          <p:nvPr>
            <p:ph type="sldNum" sz="quarter" idx="12"/>
          </p:nvPr>
        </p:nvSpPr>
        <p:spPr/>
        <p:txBody>
          <a:bodyPr/>
          <a:lstStyle/>
          <a:p>
            <a:fld id="{992410F8-5038-4D67-BFCB-CC041677B2F5}" type="slidenum">
              <a:rPr lang="zh-CN" altLang="en-US" smtClean="0"/>
              <a:t>‹#›</a:t>
            </a:fld>
            <a:endParaRPr lang="zh-CN" altLang="en-US"/>
          </a:p>
        </p:txBody>
      </p:sp>
    </p:spTree>
    <p:extLst>
      <p:ext uri="{BB962C8B-B14F-4D97-AF65-F5344CB8AC3E}">
        <p14:creationId xmlns:p14="http://schemas.microsoft.com/office/powerpoint/2010/main" val="2321553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3C60768-5DAF-42E4-8BB8-E01C4EFC3A9A}" type="datetime1">
              <a:rPr lang="zh-CN" altLang="en-US" smtClean="0"/>
              <a:t>2022/2/20</a:t>
            </a:fld>
            <a:endParaRPr lang="zh-CN" altLang="en-US" dirty="0"/>
          </a:p>
        </p:txBody>
      </p:sp>
      <p:sp>
        <p:nvSpPr>
          <p:cNvPr id="5" name="Footer Placeholder 4"/>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grpSp>
        <p:nvGrpSpPr>
          <p:cNvPr id="7" name="组 13"/>
          <p:cNvGrpSpPr/>
          <p:nvPr/>
        </p:nvGrpSpPr>
        <p:grpSpPr>
          <a:xfrm>
            <a:off x="128581" y="114660"/>
            <a:ext cx="2624893" cy="825138"/>
            <a:chOff x="0" y="23968"/>
            <a:chExt cx="7913267" cy="2570852"/>
          </a:xfrm>
        </p:grpSpPr>
        <p:pic>
          <p:nvPicPr>
            <p:cNvPr id="8" name="图片 7"/>
            <p:cNvPicPr>
              <a:picLocks noChangeAspect="1"/>
            </p:cNvPicPr>
            <p:nvPr/>
          </p:nvPicPr>
          <p:blipFill>
            <a:blip r:embed="rId2"/>
            <a:stretch>
              <a:fillRect/>
            </a:stretch>
          </p:blipFill>
          <p:spPr>
            <a:xfrm>
              <a:off x="0" y="23968"/>
              <a:ext cx="2570852" cy="2570852"/>
            </a:xfrm>
            <a:prstGeom prst="rect">
              <a:avLst/>
            </a:prstGeom>
          </p:spPr>
        </p:pic>
        <p:pic>
          <p:nvPicPr>
            <p:cNvPr id="9" name="图片 8"/>
            <p:cNvPicPr>
              <a:picLocks noChangeAspect="1"/>
            </p:cNvPicPr>
            <p:nvPr/>
          </p:nvPicPr>
          <p:blipFill>
            <a:blip r:embed="rId3"/>
            <a:stretch>
              <a:fillRect/>
            </a:stretch>
          </p:blipFill>
          <p:spPr>
            <a:xfrm>
              <a:off x="2909467" y="156420"/>
              <a:ext cx="5003800" cy="2438400"/>
            </a:xfrm>
            <a:prstGeom prst="rect">
              <a:avLst/>
            </a:prstGeom>
          </p:spPr>
        </p:pic>
      </p:grpSp>
      <p:sp>
        <p:nvSpPr>
          <p:cNvPr id="13" name="Slide Number Placeholder 5"/>
          <p:cNvSpPr>
            <a:spLocks noGrp="1"/>
          </p:cNvSpPr>
          <p:nvPr>
            <p:ph type="sldNum" sz="quarter" idx="12"/>
          </p:nvPr>
        </p:nvSpPr>
        <p:spPr>
          <a:xfrm>
            <a:off x="10806456" y="6492875"/>
            <a:ext cx="670143" cy="365125"/>
          </a:xfrm>
        </p:spPr>
        <p:txBody>
          <a:bodyPr/>
          <a:lstStyle>
            <a:lvl1pPr>
              <a:defRPr sz="2000">
                <a:latin typeface="Arial" panose="020B0604020202020204" pitchFamily="34" charset="0"/>
                <a:cs typeface="Arial" panose="020B0604020202020204" pitchFamily="34" charset="0"/>
              </a:defRPr>
            </a:lvl1pPr>
          </a:lstStyle>
          <a:p>
            <a:fld id="{992410F8-5038-4D67-BFCB-CC041677B2F5}" type="slidenum">
              <a:rPr lang="zh-CN" altLang="en-US" smtClean="0"/>
              <a:pPr/>
              <a:t>‹#›</a:t>
            </a:fld>
            <a:endParaRPr lang="zh-CN" altLang="en-US" dirty="0"/>
          </a:p>
        </p:txBody>
      </p:sp>
      <p:cxnSp>
        <p:nvCxnSpPr>
          <p:cNvPr id="18" name="直接连接符 17"/>
          <p:cNvCxnSpPr/>
          <p:nvPr/>
        </p:nvCxnSpPr>
        <p:spPr>
          <a:xfrm>
            <a:off x="0" y="6538915"/>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25C2C98-BDC6-415B-BCCA-CF392231719A}"/>
              </a:ext>
            </a:extLst>
          </p:cNvPr>
          <p:cNvCxnSpPr/>
          <p:nvPr/>
        </p:nvCxnSpPr>
        <p:spPr>
          <a:xfrm>
            <a:off x="0" y="6538914"/>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815ADB84-DB83-FC49-854A-B3AFFABB341B}"/>
              </a:ext>
            </a:extLst>
          </p:cNvPr>
          <p:cNvSpPr txBox="1"/>
          <p:nvPr userDrawn="1"/>
        </p:nvSpPr>
        <p:spPr>
          <a:xfrm>
            <a:off x="8122609" y="6275139"/>
            <a:ext cx="27275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cxnSp>
        <p:nvCxnSpPr>
          <p:cNvPr id="24" name="直接连接符 17">
            <a:extLst>
              <a:ext uri="{FF2B5EF4-FFF2-40B4-BE49-F238E27FC236}">
                <a16:creationId xmlns:a16="http://schemas.microsoft.com/office/drawing/2014/main" id="{A07CFF05-EB6B-4E4B-94AC-0E1528FEF06B}"/>
              </a:ext>
            </a:extLst>
          </p:cNvPr>
          <p:cNvCxnSpPr/>
          <p:nvPr userDrawn="1"/>
        </p:nvCxnSpPr>
        <p:spPr>
          <a:xfrm>
            <a:off x="0" y="6538914"/>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5" name="直接连接符 18">
            <a:extLst>
              <a:ext uri="{FF2B5EF4-FFF2-40B4-BE49-F238E27FC236}">
                <a16:creationId xmlns:a16="http://schemas.microsoft.com/office/drawing/2014/main" id="{B39A9ACD-17D9-4848-9947-6002B91EDE80}"/>
              </a:ext>
            </a:extLst>
          </p:cNvPr>
          <p:cNvCxnSpPr>
            <a:cxnSpLocks/>
          </p:cNvCxnSpPr>
          <p:nvPr userDrawn="1"/>
        </p:nvCxnSpPr>
        <p:spPr>
          <a:xfrm>
            <a:off x="10091056" y="6538914"/>
            <a:ext cx="210094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47316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32236"/>
            <a:ext cx="10515600" cy="5124061"/>
          </a:xfrm>
        </p:spPr>
        <p:txBody>
          <a:bodyPr/>
          <a:lstStyle>
            <a:lvl2pPr>
              <a:lnSpc>
                <a:spcPts val="2880"/>
              </a:lnSpc>
              <a:defRPr/>
            </a:lvl2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7B4D653-0D18-42F6-86F7-2D2F3BEED43A}" type="datetime1">
              <a:rPr lang="zh-CN" altLang="en-US" smtClean="0"/>
              <a:t>2022/2/20</a:t>
            </a:fld>
            <a:endParaRPr lang="zh-CN" altLang="en-US"/>
          </a:p>
        </p:txBody>
      </p:sp>
      <p:sp>
        <p:nvSpPr>
          <p:cNvPr id="5" name="Footer Placeholder 4"/>
          <p:cNvSpPr>
            <a:spLocks noGrp="1"/>
          </p:cNvSpPr>
          <p:nvPr>
            <p:ph type="ftr" sz="quarter" idx="11"/>
          </p:nvPr>
        </p:nvSpPr>
        <p:spPr/>
        <p:txBody>
          <a:bodyPr/>
          <a:lstStyle/>
          <a:p>
            <a:r>
              <a:rPr lang="zh-CN" altLang="en-US"/>
              <a:t>系统工程导论</a:t>
            </a:r>
            <a:r>
              <a:rPr lang="en-US" altLang="zh-CN"/>
              <a:t>·2022</a:t>
            </a:r>
            <a:r>
              <a:rPr lang="zh-CN" altLang="en-US"/>
              <a:t>春</a:t>
            </a:r>
            <a:endParaRPr lang="zh-CN" altLang="en-US" dirty="0"/>
          </a:p>
        </p:txBody>
      </p:sp>
      <p:sp>
        <p:nvSpPr>
          <p:cNvPr id="6" name="Slide Number Placeholder 5"/>
          <p:cNvSpPr>
            <a:spLocks noGrp="1"/>
          </p:cNvSpPr>
          <p:nvPr>
            <p:ph type="sldNum" sz="quarter" idx="12"/>
          </p:nvPr>
        </p:nvSpPr>
        <p:spPr>
          <a:xfrm>
            <a:off x="5762053" y="6449004"/>
            <a:ext cx="670143" cy="365125"/>
          </a:xfrm>
        </p:spPr>
        <p:txBody>
          <a:bodyPr/>
          <a:lstStyle>
            <a:lvl1pPr>
              <a:defRPr sz="2000">
                <a:latin typeface="Arial" panose="020B0604020202020204" pitchFamily="34" charset="0"/>
                <a:cs typeface="Arial" panose="020B0604020202020204" pitchFamily="34" charset="0"/>
              </a:defRPr>
            </a:lvl1pPr>
          </a:lstStyle>
          <a:p>
            <a:fld id="{992410F8-5038-4D67-BFCB-CC041677B2F5}" type="slidenum">
              <a:rPr lang="zh-CN" altLang="en-US" smtClean="0"/>
              <a:t>‹#›</a:t>
            </a:fld>
            <a:endParaRPr lang="zh-CN" altLang="en-US" dirty="0"/>
          </a:p>
        </p:txBody>
      </p:sp>
      <p:cxnSp>
        <p:nvCxnSpPr>
          <p:cNvPr id="12" name="直接连接符 11"/>
          <p:cNvCxnSpPr>
            <a:endCxn id="13" idx="1"/>
          </p:cNvCxnSpPr>
          <p:nvPr/>
        </p:nvCxnSpPr>
        <p:spPr>
          <a:xfrm>
            <a:off x="292104" y="6356352"/>
            <a:ext cx="8284608"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8576712" y="6156297"/>
            <a:ext cx="2294488" cy="400110"/>
          </a:xfrm>
          <a:prstGeom prst="rect">
            <a:avLst/>
          </a:prstGeom>
          <a:noFill/>
        </p:spPr>
        <p:txBody>
          <a:bodyPr wrap="square" rtlCol="0">
            <a:spAutoFit/>
          </a:bodyPr>
          <a:lstStyle/>
          <a:p>
            <a:pPr algn="ctr"/>
            <a:r>
              <a:rPr lang="zh-CN" altLang="en-US" sz="2000" dirty="0">
                <a:latin typeface="+mj-ea"/>
                <a:ea typeface="+mj-ea"/>
              </a:rPr>
              <a:t>系统工程导论</a:t>
            </a:r>
            <a:endParaRPr lang="zh-CN" altLang="en-US" sz="1600" dirty="0">
              <a:latin typeface="+mj-ea"/>
              <a:ea typeface="+mj-ea"/>
            </a:endParaRPr>
          </a:p>
        </p:txBody>
      </p:sp>
      <p:cxnSp>
        <p:nvCxnSpPr>
          <p:cNvPr id="15" name="直接连接符 14"/>
          <p:cNvCxnSpPr>
            <a:cxnSpLocks/>
            <a:stCxn id="13" idx="3"/>
          </p:cNvCxnSpPr>
          <p:nvPr/>
        </p:nvCxnSpPr>
        <p:spPr>
          <a:xfrm>
            <a:off x="10871200" y="6356352"/>
            <a:ext cx="1231909"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p:cNvCxnSpPr>
          <p:nvPr/>
        </p:nvCxnSpPr>
        <p:spPr>
          <a:xfrm>
            <a:off x="0" y="501016"/>
            <a:ext cx="1158141" cy="1"/>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25" name="组 13"/>
          <p:cNvGrpSpPr/>
          <p:nvPr/>
        </p:nvGrpSpPr>
        <p:grpSpPr>
          <a:xfrm>
            <a:off x="9452225" y="205724"/>
            <a:ext cx="1736333" cy="590584"/>
            <a:chOff x="0" y="23968"/>
            <a:chExt cx="7913267" cy="2570852"/>
          </a:xfrm>
        </p:grpSpPr>
        <p:pic>
          <p:nvPicPr>
            <p:cNvPr id="26" name="图片 25"/>
            <p:cNvPicPr>
              <a:picLocks noChangeAspect="1"/>
            </p:cNvPicPr>
            <p:nvPr/>
          </p:nvPicPr>
          <p:blipFill>
            <a:blip r:embed="rId2"/>
            <a:stretch>
              <a:fillRect/>
            </a:stretch>
          </p:blipFill>
          <p:spPr>
            <a:xfrm>
              <a:off x="0" y="23968"/>
              <a:ext cx="2570852" cy="2570852"/>
            </a:xfrm>
            <a:prstGeom prst="rect">
              <a:avLst/>
            </a:prstGeom>
          </p:spPr>
        </p:pic>
        <p:pic>
          <p:nvPicPr>
            <p:cNvPr id="27" name="图片 26"/>
            <p:cNvPicPr>
              <a:picLocks noChangeAspect="1"/>
            </p:cNvPicPr>
            <p:nvPr/>
          </p:nvPicPr>
          <p:blipFill>
            <a:blip r:embed="rId3"/>
            <a:stretch>
              <a:fillRect/>
            </a:stretch>
          </p:blipFill>
          <p:spPr>
            <a:xfrm>
              <a:off x="2909467" y="156420"/>
              <a:ext cx="5003800" cy="2438400"/>
            </a:xfrm>
            <a:prstGeom prst="rect">
              <a:avLst/>
            </a:prstGeom>
          </p:spPr>
        </p:pic>
      </p:grpSp>
      <p:cxnSp>
        <p:nvCxnSpPr>
          <p:cNvPr id="28" name="直接连接符 27"/>
          <p:cNvCxnSpPr>
            <a:cxnSpLocks/>
            <a:stCxn id="27" idx="3"/>
          </p:cNvCxnSpPr>
          <p:nvPr/>
        </p:nvCxnSpPr>
        <p:spPr>
          <a:xfrm>
            <a:off x="11188558" y="516230"/>
            <a:ext cx="914551"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1228A5B-5BDA-4C75-9A90-ADBCDCA44B17}"/>
              </a:ext>
            </a:extLst>
          </p:cNvPr>
          <p:cNvCxnSpPr>
            <a:cxnSpLocks/>
            <a:endCxn id="26" idx="1"/>
          </p:cNvCxnSpPr>
          <p:nvPr/>
        </p:nvCxnSpPr>
        <p:spPr>
          <a:xfrm flipV="1">
            <a:off x="3493213" y="501016"/>
            <a:ext cx="5959012" cy="1"/>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4CBD4505-58CF-4B8A-A853-811F37B0A54D}"/>
              </a:ext>
            </a:extLst>
          </p:cNvPr>
          <p:cNvSpPr txBox="1"/>
          <p:nvPr/>
        </p:nvSpPr>
        <p:spPr>
          <a:xfrm>
            <a:off x="1114048" y="235996"/>
            <a:ext cx="2423259"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黑体"/>
                <a:ea typeface="黑体"/>
                <a:cs typeface="+mn-cs"/>
              </a:rPr>
              <a:t>风险决策问题</a:t>
            </a:r>
            <a:endParaRPr kumimoji="0" lang="zh-CN" altLang="en-US" sz="2000" b="0" i="0" u="none" strike="noStrike" kern="1200" cap="none" spc="0" normalizeH="0" baseline="0" noProof="0" dirty="0">
              <a:ln>
                <a:noFill/>
              </a:ln>
              <a:solidFill>
                <a:prstClr val="black"/>
              </a:solidFill>
              <a:effectLst/>
              <a:uLnTx/>
              <a:uFillTx/>
              <a:latin typeface="黑体"/>
              <a:ea typeface="黑体"/>
              <a:cs typeface="+mn-cs"/>
            </a:endParaRPr>
          </a:p>
        </p:txBody>
      </p:sp>
    </p:spTree>
    <p:extLst>
      <p:ext uri="{BB962C8B-B14F-4D97-AF65-F5344CB8AC3E}">
        <p14:creationId xmlns:p14="http://schemas.microsoft.com/office/powerpoint/2010/main" val="397698630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7"/>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70"/>
            <a:ext cx="105156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E7C650C-16A8-4F31-94DE-74C555C0C41E}" type="datetime1">
              <a:rPr lang="zh-CN" altLang="en-US" smtClean="0"/>
              <a:t>2022/2/20</a:t>
            </a:fld>
            <a:endParaRPr lang="zh-CN" altLang="en-US" dirty="0"/>
          </a:p>
        </p:txBody>
      </p:sp>
      <p:sp>
        <p:nvSpPr>
          <p:cNvPr id="5" name="Footer Placeholder 4"/>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grpSp>
        <p:nvGrpSpPr>
          <p:cNvPr id="7" name="组 13"/>
          <p:cNvGrpSpPr/>
          <p:nvPr/>
        </p:nvGrpSpPr>
        <p:grpSpPr>
          <a:xfrm>
            <a:off x="128581" y="114659"/>
            <a:ext cx="2974216" cy="851112"/>
            <a:chOff x="0" y="23968"/>
            <a:chExt cx="7913267" cy="2570852"/>
          </a:xfrm>
        </p:grpSpPr>
        <p:pic>
          <p:nvPicPr>
            <p:cNvPr id="8" name="图片 7"/>
            <p:cNvPicPr>
              <a:picLocks noChangeAspect="1"/>
            </p:cNvPicPr>
            <p:nvPr/>
          </p:nvPicPr>
          <p:blipFill>
            <a:blip r:embed="rId2"/>
            <a:stretch>
              <a:fillRect/>
            </a:stretch>
          </p:blipFill>
          <p:spPr>
            <a:xfrm>
              <a:off x="0" y="23968"/>
              <a:ext cx="2570852" cy="2570852"/>
            </a:xfrm>
            <a:prstGeom prst="rect">
              <a:avLst/>
            </a:prstGeom>
          </p:spPr>
        </p:pic>
        <p:pic>
          <p:nvPicPr>
            <p:cNvPr id="9" name="图片 8"/>
            <p:cNvPicPr>
              <a:picLocks noChangeAspect="1"/>
            </p:cNvPicPr>
            <p:nvPr/>
          </p:nvPicPr>
          <p:blipFill>
            <a:blip r:embed="rId3"/>
            <a:stretch>
              <a:fillRect/>
            </a:stretch>
          </p:blipFill>
          <p:spPr>
            <a:xfrm>
              <a:off x="2909467" y="156420"/>
              <a:ext cx="5003800" cy="2438400"/>
            </a:xfrm>
            <a:prstGeom prst="rect">
              <a:avLst/>
            </a:prstGeom>
          </p:spPr>
        </p:pic>
      </p:grpSp>
      <p:sp>
        <p:nvSpPr>
          <p:cNvPr id="14" name="Slide Number Placeholder 3"/>
          <p:cNvSpPr>
            <a:spLocks noGrp="1"/>
          </p:cNvSpPr>
          <p:nvPr>
            <p:ph type="sldNum" sz="quarter" idx="12"/>
          </p:nvPr>
        </p:nvSpPr>
        <p:spPr>
          <a:xfrm>
            <a:off x="8610600" y="6356357"/>
            <a:ext cx="2743200" cy="365125"/>
          </a:xfrm>
        </p:spPr>
        <p:txBody>
          <a:bodyPr/>
          <a:lstStyle/>
          <a:p>
            <a:fld id="{992410F8-5038-4D67-BFCB-CC041677B2F5}" type="slidenum">
              <a:rPr lang="zh-CN" altLang="en-US" smtClean="0"/>
              <a:t>‹#›</a:t>
            </a:fld>
            <a:endParaRPr lang="zh-CN" altLang="en-US" dirty="0"/>
          </a:p>
        </p:txBody>
      </p:sp>
    </p:spTree>
    <p:extLst>
      <p:ext uri="{BB962C8B-B14F-4D97-AF65-F5344CB8AC3E}">
        <p14:creationId xmlns:p14="http://schemas.microsoft.com/office/powerpoint/2010/main" val="3802454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929973"/>
            <a:ext cx="5181600" cy="524699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929973"/>
            <a:ext cx="5181600" cy="524699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标题 7"/>
          <p:cNvSpPr>
            <a:spLocks noGrp="1"/>
          </p:cNvSpPr>
          <p:nvPr>
            <p:ph type="title"/>
          </p:nvPr>
        </p:nvSpPr>
        <p:spPr>
          <a:xfrm>
            <a:off x="38100" y="-395596"/>
            <a:ext cx="10515600" cy="1325563"/>
          </a:xfrm>
        </p:spPr>
        <p:txBody>
          <a:bodyPr>
            <a:normAutofit/>
          </a:bodyPr>
          <a:lstStyle>
            <a:lvl1pPr>
              <a:defRPr sz="2800">
                <a:solidFill>
                  <a:schemeClr val="bg1"/>
                </a:solidFill>
              </a:defRPr>
            </a:lvl1pPr>
          </a:lstStyle>
          <a:p>
            <a:r>
              <a:rPr lang="zh-CN" altLang="en-US"/>
              <a:t>单击此处编辑母版标题样式</a:t>
            </a:r>
            <a:endParaRPr lang="zh-CN" altLang="en-US" dirty="0"/>
          </a:p>
        </p:txBody>
      </p:sp>
      <p:sp>
        <p:nvSpPr>
          <p:cNvPr id="9" name="日期占位符 8"/>
          <p:cNvSpPr>
            <a:spLocks noGrp="1"/>
          </p:cNvSpPr>
          <p:nvPr>
            <p:ph type="dt" sz="half" idx="10"/>
          </p:nvPr>
        </p:nvSpPr>
        <p:spPr/>
        <p:txBody>
          <a:bodyPr/>
          <a:lstStyle/>
          <a:p>
            <a:fld id="{7593AFBB-D172-4CE2-9663-301AE13F0FE8}" type="datetime1">
              <a:rPr lang="zh-CN" altLang="en-US" smtClean="0"/>
              <a:t>2022/2/20</a:t>
            </a:fld>
            <a:endParaRPr lang="zh-CN" altLang="en-US"/>
          </a:p>
        </p:txBody>
      </p:sp>
      <p:sp>
        <p:nvSpPr>
          <p:cNvPr id="12" name="页脚占位符 11"/>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sp>
        <p:nvSpPr>
          <p:cNvPr id="16" name="文本框 15"/>
          <p:cNvSpPr txBox="1"/>
          <p:nvPr/>
        </p:nvSpPr>
        <p:spPr>
          <a:xfrm>
            <a:off x="8122617" y="6275146"/>
            <a:ext cx="27275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sp>
        <p:nvSpPr>
          <p:cNvPr id="19" name="Slide Number Placeholder 5"/>
          <p:cNvSpPr>
            <a:spLocks noGrp="1"/>
          </p:cNvSpPr>
          <p:nvPr>
            <p:ph type="sldNum" sz="quarter" idx="12"/>
          </p:nvPr>
        </p:nvSpPr>
        <p:spPr>
          <a:xfrm>
            <a:off x="5762053" y="6515677"/>
            <a:ext cx="670143" cy="365125"/>
          </a:xfrm>
        </p:spPr>
        <p:txBody>
          <a:bodyPr/>
          <a:lstStyle>
            <a:lvl1pPr>
              <a:defRPr sz="2000">
                <a:latin typeface="Arial" panose="020B0604020202020204" pitchFamily="34" charset="0"/>
                <a:cs typeface="Arial" panose="020B0604020202020204" pitchFamily="34" charset="0"/>
              </a:defRPr>
            </a:lvl1pPr>
          </a:lstStyle>
          <a:p>
            <a:fld id="{992410F8-5038-4D67-BFCB-CC041677B2F5}" type="slidenum">
              <a:rPr lang="zh-CN" altLang="en-US" smtClean="0"/>
              <a:pPr/>
              <a:t>‹#›</a:t>
            </a:fld>
            <a:endParaRPr lang="zh-CN" altLang="en-US" dirty="0"/>
          </a:p>
        </p:txBody>
      </p:sp>
      <p:cxnSp>
        <p:nvCxnSpPr>
          <p:cNvPr id="20" name="直接连接符 19"/>
          <p:cNvCxnSpPr/>
          <p:nvPr/>
        </p:nvCxnSpPr>
        <p:spPr>
          <a:xfrm>
            <a:off x="0" y="6538915"/>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0740557" y="6558385"/>
            <a:ext cx="145145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2" name="圆角矩形 21"/>
          <p:cNvSpPr/>
          <p:nvPr/>
        </p:nvSpPr>
        <p:spPr>
          <a:xfrm>
            <a:off x="38100" y="19052"/>
            <a:ext cx="12092213" cy="496271"/>
          </a:xfrm>
          <a:prstGeom prst="roundRect">
            <a:avLst/>
          </a:prstGeom>
          <a:solidFill>
            <a:srgbClr val="5C307D">
              <a:alpha val="70000"/>
            </a:srgbClr>
          </a:solidFill>
          <a:ln>
            <a:noFill/>
          </a:ln>
          <a:effectLst>
            <a:outerShdw blurRad="177800" dist="50800" dir="5400000" algn="ctr" rotWithShape="0">
              <a:srgbClr val="000000">
                <a:alpha val="43137"/>
              </a:srgb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spc="300" dirty="0">
              <a:solidFill>
                <a:schemeClr val="bg1"/>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38100" y="607801"/>
            <a:ext cx="12092213" cy="0"/>
          </a:xfrm>
          <a:prstGeom prst="line">
            <a:avLst/>
          </a:prstGeom>
          <a:ln w="28575">
            <a:solidFill>
              <a:srgbClr val="800080">
                <a:alpha val="60000"/>
              </a:srgbClr>
            </a:solidFill>
          </a:ln>
          <a:effectLst>
            <a:outerShdw blurRad="50800" dist="38100" dir="5400000" algn="t" rotWithShape="0">
              <a:prstClr val="black">
                <a:alpha val="40000"/>
              </a:prstClr>
            </a:outerShdw>
            <a:softEdge rad="0"/>
          </a:effectLst>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422A3C9-7C72-4975-A764-869F2126083C}"/>
              </a:ext>
            </a:extLst>
          </p:cNvPr>
          <p:cNvSpPr txBox="1"/>
          <p:nvPr/>
        </p:nvSpPr>
        <p:spPr>
          <a:xfrm>
            <a:off x="8122610" y="6275141"/>
            <a:ext cx="27275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cxnSp>
        <p:nvCxnSpPr>
          <p:cNvPr id="14" name="直接连接符 13">
            <a:extLst>
              <a:ext uri="{FF2B5EF4-FFF2-40B4-BE49-F238E27FC236}">
                <a16:creationId xmlns:a16="http://schemas.microsoft.com/office/drawing/2014/main" id="{25BEFD9D-6947-4DFF-A2FC-188C13690BD4}"/>
              </a:ext>
            </a:extLst>
          </p:cNvPr>
          <p:cNvCxnSpPr/>
          <p:nvPr/>
        </p:nvCxnSpPr>
        <p:spPr>
          <a:xfrm>
            <a:off x="0" y="6538914"/>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F153E57-7DE9-4A2D-80FB-C45A1E086B36}"/>
              </a:ext>
            </a:extLst>
          </p:cNvPr>
          <p:cNvCxnSpPr/>
          <p:nvPr/>
        </p:nvCxnSpPr>
        <p:spPr>
          <a:xfrm>
            <a:off x="10740550" y="6558385"/>
            <a:ext cx="145145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7" name="圆角矩形 21">
            <a:extLst>
              <a:ext uri="{FF2B5EF4-FFF2-40B4-BE49-F238E27FC236}">
                <a16:creationId xmlns:a16="http://schemas.microsoft.com/office/drawing/2014/main" id="{52F9E108-C98F-45F0-93E2-38E2DE674295}"/>
              </a:ext>
            </a:extLst>
          </p:cNvPr>
          <p:cNvSpPr/>
          <p:nvPr/>
        </p:nvSpPr>
        <p:spPr>
          <a:xfrm>
            <a:off x="38100" y="19050"/>
            <a:ext cx="12092213" cy="496270"/>
          </a:xfrm>
          <a:prstGeom prst="roundRect">
            <a:avLst/>
          </a:prstGeom>
          <a:solidFill>
            <a:srgbClr val="5C307D">
              <a:alpha val="70000"/>
            </a:srgbClr>
          </a:solidFill>
          <a:ln>
            <a:noFill/>
          </a:ln>
          <a:effectLst>
            <a:outerShdw blurRad="177800" dist="50800" dir="5400000" algn="ctr" rotWithShape="0">
              <a:srgbClr val="000000">
                <a:alpha val="43137"/>
              </a:srgb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spc="300" dirty="0">
              <a:solidFill>
                <a:schemeClr val="bg1"/>
              </a:solidFill>
              <a:latin typeface="微软雅黑" panose="020B0503020204020204" pitchFamily="34" charset="-122"/>
              <a:ea typeface="微软雅黑" panose="020B0503020204020204" pitchFamily="34" charset="-122"/>
            </a:endParaRPr>
          </a:p>
        </p:txBody>
      </p:sp>
      <p:cxnSp>
        <p:nvCxnSpPr>
          <p:cNvPr id="18" name="直接连接符 17">
            <a:extLst>
              <a:ext uri="{FF2B5EF4-FFF2-40B4-BE49-F238E27FC236}">
                <a16:creationId xmlns:a16="http://schemas.microsoft.com/office/drawing/2014/main" id="{FF511950-E29E-446D-B424-C41410D6B1C1}"/>
              </a:ext>
            </a:extLst>
          </p:cNvPr>
          <p:cNvCxnSpPr/>
          <p:nvPr/>
        </p:nvCxnSpPr>
        <p:spPr>
          <a:xfrm>
            <a:off x="38100" y="607801"/>
            <a:ext cx="12092213" cy="0"/>
          </a:xfrm>
          <a:prstGeom prst="line">
            <a:avLst/>
          </a:prstGeom>
          <a:ln w="28575">
            <a:solidFill>
              <a:srgbClr val="800080">
                <a:alpha val="60000"/>
              </a:srgbClr>
            </a:solidFill>
          </a:ln>
          <a:effectLst>
            <a:outerShdw blurRad="50800" dist="38100" dir="5400000" algn="t" rotWithShape="0">
              <a:prstClr val="black">
                <a:alpha val="40000"/>
              </a:prstClr>
            </a:outerShdw>
            <a:softEdge rad="0"/>
          </a:effectLst>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2EB92953-CF0B-854E-8236-4CA119461D94}"/>
              </a:ext>
            </a:extLst>
          </p:cNvPr>
          <p:cNvSpPr txBox="1"/>
          <p:nvPr userDrawn="1"/>
        </p:nvSpPr>
        <p:spPr>
          <a:xfrm>
            <a:off x="8122609" y="6275139"/>
            <a:ext cx="27275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cxnSp>
        <p:nvCxnSpPr>
          <p:cNvPr id="25" name="直接连接符 19">
            <a:extLst>
              <a:ext uri="{FF2B5EF4-FFF2-40B4-BE49-F238E27FC236}">
                <a16:creationId xmlns:a16="http://schemas.microsoft.com/office/drawing/2014/main" id="{C9F7273F-0A0C-4A43-AA42-25C630E28201}"/>
              </a:ext>
            </a:extLst>
          </p:cNvPr>
          <p:cNvCxnSpPr/>
          <p:nvPr userDrawn="1"/>
        </p:nvCxnSpPr>
        <p:spPr>
          <a:xfrm>
            <a:off x="0" y="6538914"/>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6" name="直接连接符 20">
            <a:extLst>
              <a:ext uri="{FF2B5EF4-FFF2-40B4-BE49-F238E27FC236}">
                <a16:creationId xmlns:a16="http://schemas.microsoft.com/office/drawing/2014/main" id="{65264730-5CF9-3647-AB87-126F82C992A4}"/>
              </a:ext>
            </a:extLst>
          </p:cNvPr>
          <p:cNvCxnSpPr/>
          <p:nvPr userDrawn="1"/>
        </p:nvCxnSpPr>
        <p:spPr>
          <a:xfrm>
            <a:off x="10740549" y="6558385"/>
            <a:ext cx="145145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7" name="圆角矩形 26">
            <a:extLst>
              <a:ext uri="{FF2B5EF4-FFF2-40B4-BE49-F238E27FC236}">
                <a16:creationId xmlns:a16="http://schemas.microsoft.com/office/drawing/2014/main" id="{C4F6E7A4-0E6A-2A4A-8023-1849F89F7140}"/>
              </a:ext>
            </a:extLst>
          </p:cNvPr>
          <p:cNvSpPr/>
          <p:nvPr userDrawn="1"/>
        </p:nvSpPr>
        <p:spPr>
          <a:xfrm>
            <a:off x="38100" y="19050"/>
            <a:ext cx="12092213" cy="496270"/>
          </a:xfrm>
          <a:prstGeom prst="roundRect">
            <a:avLst/>
          </a:prstGeom>
          <a:solidFill>
            <a:srgbClr val="5C307D">
              <a:alpha val="70000"/>
            </a:srgbClr>
          </a:solidFill>
          <a:ln>
            <a:noFill/>
          </a:ln>
          <a:effectLst>
            <a:outerShdw blurRad="177800" dist="50800" dir="5400000" algn="ctr" rotWithShape="0">
              <a:srgbClr val="000000">
                <a:alpha val="43137"/>
              </a:srgb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spc="300" dirty="0">
              <a:solidFill>
                <a:schemeClr val="bg1"/>
              </a:solidFill>
              <a:latin typeface="微软雅黑" panose="020B0503020204020204" pitchFamily="34" charset="-122"/>
              <a:ea typeface="微软雅黑" panose="020B0503020204020204" pitchFamily="34" charset="-122"/>
            </a:endParaRPr>
          </a:p>
        </p:txBody>
      </p:sp>
      <p:cxnSp>
        <p:nvCxnSpPr>
          <p:cNvPr id="28" name="直接连接符 22">
            <a:extLst>
              <a:ext uri="{FF2B5EF4-FFF2-40B4-BE49-F238E27FC236}">
                <a16:creationId xmlns:a16="http://schemas.microsoft.com/office/drawing/2014/main" id="{E6AFCDC0-2436-D647-8150-5FB7C3408FB2}"/>
              </a:ext>
            </a:extLst>
          </p:cNvPr>
          <p:cNvCxnSpPr/>
          <p:nvPr userDrawn="1"/>
        </p:nvCxnSpPr>
        <p:spPr>
          <a:xfrm>
            <a:off x="38100" y="607801"/>
            <a:ext cx="12092213" cy="0"/>
          </a:xfrm>
          <a:prstGeom prst="line">
            <a:avLst/>
          </a:prstGeom>
          <a:ln w="28575">
            <a:solidFill>
              <a:srgbClr val="800080">
                <a:alpha val="60000"/>
              </a:srgbClr>
            </a:solidFill>
          </a:ln>
          <a:effectLst>
            <a:outerShdw blurRad="50800" dist="38100" dir="5400000" algn="t" rotWithShape="0">
              <a:prstClr val="black">
                <a:alpha val="40000"/>
              </a:prstClr>
            </a:outerShdw>
            <a:softEdge rad="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498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1" y="932657"/>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8201" y="1756572"/>
            <a:ext cx="5157787" cy="443309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0621" y="929967"/>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0621" y="1753883"/>
            <a:ext cx="5183188" cy="443578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2DF180A6-6A33-4AE0-8CE2-7927D9EF3955}" type="datetime1">
              <a:rPr lang="zh-CN" altLang="en-US" smtClean="0"/>
              <a:t>2022/2/20</a:t>
            </a:fld>
            <a:endParaRPr lang="zh-CN" altLang="en-US"/>
          </a:p>
        </p:txBody>
      </p:sp>
      <p:sp>
        <p:nvSpPr>
          <p:cNvPr id="8" name="Footer Placeholder 7"/>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sp>
        <p:nvSpPr>
          <p:cNvPr id="16" name="文本框 15"/>
          <p:cNvSpPr txBox="1"/>
          <p:nvPr/>
        </p:nvSpPr>
        <p:spPr>
          <a:xfrm>
            <a:off x="8122617" y="6275146"/>
            <a:ext cx="27275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sp>
        <p:nvSpPr>
          <p:cNvPr id="19" name="标题 7"/>
          <p:cNvSpPr>
            <a:spLocks noGrp="1"/>
          </p:cNvSpPr>
          <p:nvPr>
            <p:ph type="title"/>
          </p:nvPr>
        </p:nvSpPr>
        <p:spPr>
          <a:xfrm>
            <a:off x="38100" y="-395596"/>
            <a:ext cx="10515600" cy="1325563"/>
          </a:xfrm>
        </p:spPr>
        <p:txBody>
          <a:bodyPr>
            <a:normAutofit/>
          </a:bodyPr>
          <a:lstStyle>
            <a:lvl1pPr>
              <a:defRPr sz="2800">
                <a:solidFill>
                  <a:schemeClr val="bg1"/>
                </a:solidFill>
              </a:defRPr>
            </a:lvl1pPr>
          </a:lstStyle>
          <a:p>
            <a:r>
              <a:rPr lang="zh-CN" altLang="en-US"/>
              <a:t>单击此处编辑母版标题样式</a:t>
            </a:r>
            <a:endParaRPr lang="zh-CN" altLang="en-US" dirty="0"/>
          </a:p>
        </p:txBody>
      </p:sp>
      <p:sp>
        <p:nvSpPr>
          <p:cNvPr id="21" name="Slide Number Placeholder 5"/>
          <p:cNvSpPr>
            <a:spLocks noGrp="1"/>
          </p:cNvSpPr>
          <p:nvPr>
            <p:ph type="sldNum" sz="quarter" idx="12"/>
          </p:nvPr>
        </p:nvSpPr>
        <p:spPr>
          <a:xfrm>
            <a:off x="5762053" y="6515677"/>
            <a:ext cx="670143" cy="365125"/>
          </a:xfrm>
        </p:spPr>
        <p:txBody>
          <a:bodyPr/>
          <a:lstStyle>
            <a:lvl1pPr>
              <a:defRPr sz="2000">
                <a:latin typeface="Arial" panose="020B0604020202020204" pitchFamily="34" charset="0"/>
                <a:cs typeface="Arial" panose="020B0604020202020204" pitchFamily="34" charset="0"/>
              </a:defRPr>
            </a:lvl1pPr>
          </a:lstStyle>
          <a:p>
            <a:fld id="{992410F8-5038-4D67-BFCB-CC041677B2F5}" type="slidenum">
              <a:rPr lang="zh-CN" altLang="en-US" smtClean="0"/>
              <a:pPr/>
              <a:t>‹#›</a:t>
            </a:fld>
            <a:endParaRPr lang="zh-CN" altLang="en-US" dirty="0"/>
          </a:p>
        </p:txBody>
      </p:sp>
      <p:cxnSp>
        <p:nvCxnSpPr>
          <p:cNvPr id="22" name="直接连接符 21"/>
          <p:cNvCxnSpPr/>
          <p:nvPr/>
        </p:nvCxnSpPr>
        <p:spPr>
          <a:xfrm>
            <a:off x="0" y="6538915"/>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0740557" y="6558385"/>
            <a:ext cx="145145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4" name="圆角矩形 23"/>
          <p:cNvSpPr/>
          <p:nvPr/>
        </p:nvSpPr>
        <p:spPr>
          <a:xfrm>
            <a:off x="38100" y="19052"/>
            <a:ext cx="12092213" cy="496271"/>
          </a:xfrm>
          <a:prstGeom prst="roundRect">
            <a:avLst/>
          </a:prstGeom>
          <a:solidFill>
            <a:srgbClr val="5C307D">
              <a:alpha val="70000"/>
            </a:srgbClr>
          </a:solidFill>
          <a:ln>
            <a:noFill/>
          </a:ln>
          <a:effectLst>
            <a:outerShdw blurRad="177800" dist="50800" dir="5400000" algn="ctr" rotWithShape="0">
              <a:srgbClr val="000000">
                <a:alpha val="43137"/>
              </a:srgb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spc="300"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38100" y="607801"/>
            <a:ext cx="12092213" cy="0"/>
          </a:xfrm>
          <a:prstGeom prst="line">
            <a:avLst/>
          </a:prstGeom>
          <a:ln w="28575">
            <a:solidFill>
              <a:srgbClr val="800080">
                <a:alpha val="60000"/>
              </a:srgbClr>
            </a:solidFill>
          </a:ln>
          <a:effectLst>
            <a:outerShdw blurRad="50800" dist="38100" dir="5400000" algn="t" rotWithShape="0">
              <a:prstClr val="black">
                <a:alpha val="40000"/>
              </a:prstClr>
            </a:outerShdw>
            <a:softEdge rad="0"/>
          </a:effectLst>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90073B04-C301-4F11-AB6A-7DFB602541D4}"/>
              </a:ext>
            </a:extLst>
          </p:cNvPr>
          <p:cNvSpPr txBox="1"/>
          <p:nvPr/>
        </p:nvSpPr>
        <p:spPr>
          <a:xfrm>
            <a:off x="8122610" y="6275141"/>
            <a:ext cx="27275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cxnSp>
        <p:nvCxnSpPr>
          <p:cNvPr id="17" name="直接连接符 16">
            <a:extLst>
              <a:ext uri="{FF2B5EF4-FFF2-40B4-BE49-F238E27FC236}">
                <a16:creationId xmlns:a16="http://schemas.microsoft.com/office/drawing/2014/main" id="{EB911DCF-F1BB-48E0-8BD4-C3B66EE1F5D7}"/>
              </a:ext>
            </a:extLst>
          </p:cNvPr>
          <p:cNvCxnSpPr/>
          <p:nvPr/>
        </p:nvCxnSpPr>
        <p:spPr>
          <a:xfrm>
            <a:off x="0" y="6538914"/>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6913EE2-48B3-43C1-9071-195AC34247C0}"/>
              </a:ext>
            </a:extLst>
          </p:cNvPr>
          <p:cNvCxnSpPr/>
          <p:nvPr/>
        </p:nvCxnSpPr>
        <p:spPr>
          <a:xfrm>
            <a:off x="10740550" y="6558385"/>
            <a:ext cx="145145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0" name="圆角矩形 23">
            <a:extLst>
              <a:ext uri="{FF2B5EF4-FFF2-40B4-BE49-F238E27FC236}">
                <a16:creationId xmlns:a16="http://schemas.microsoft.com/office/drawing/2014/main" id="{4C3F2323-73F2-41FF-8D80-96765160212A}"/>
              </a:ext>
            </a:extLst>
          </p:cNvPr>
          <p:cNvSpPr/>
          <p:nvPr/>
        </p:nvSpPr>
        <p:spPr>
          <a:xfrm>
            <a:off x="38100" y="19050"/>
            <a:ext cx="12092213" cy="496270"/>
          </a:xfrm>
          <a:prstGeom prst="roundRect">
            <a:avLst/>
          </a:prstGeom>
          <a:solidFill>
            <a:srgbClr val="5C307D">
              <a:alpha val="70000"/>
            </a:srgbClr>
          </a:solidFill>
          <a:ln>
            <a:noFill/>
          </a:ln>
          <a:effectLst>
            <a:outerShdw blurRad="177800" dist="50800" dir="5400000" algn="ctr" rotWithShape="0">
              <a:srgbClr val="000000">
                <a:alpha val="43137"/>
              </a:srgb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spc="300" dirty="0">
              <a:solidFill>
                <a:schemeClr val="bg1"/>
              </a:solidFill>
              <a:latin typeface="微软雅黑" panose="020B0503020204020204" pitchFamily="34" charset="-122"/>
              <a:ea typeface="微软雅黑" panose="020B0503020204020204" pitchFamily="34" charset="-122"/>
            </a:endParaRPr>
          </a:p>
        </p:txBody>
      </p:sp>
      <p:cxnSp>
        <p:nvCxnSpPr>
          <p:cNvPr id="26" name="直接连接符 25">
            <a:extLst>
              <a:ext uri="{FF2B5EF4-FFF2-40B4-BE49-F238E27FC236}">
                <a16:creationId xmlns:a16="http://schemas.microsoft.com/office/drawing/2014/main" id="{7FE62F1B-422B-407B-BEE3-31BBBFC51577}"/>
              </a:ext>
            </a:extLst>
          </p:cNvPr>
          <p:cNvCxnSpPr/>
          <p:nvPr/>
        </p:nvCxnSpPr>
        <p:spPr>
          <a:xfrm>
            <a:off x="38100" y="607801"/>
            <a:ext cx="12092213" cy="0"/>
          </a:xfrm>
          <a:prstGeom prst="line">
            <a:avLst/>
          </a:prstGeom>
          <a:ln w="28575">
            <a:solidFill>
              <a:srgbClr val="800080">
                <a:alpha val="60000"/>
              </a:srgbClr>
            </a:solidFill>
          </a:ln>
          <a:effectLst>
            <a:outerShdw blurRad="50800" dist="38100" dir="5400000" algn="t" rotWithShape="0">
              <a:prstClr val="black">
                <a:alpha val="40000"/>
              </a:prstClr>
            </a:outerShdw>
            <a:softEdge rad="0"/>
          </a:effectLst>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3665235D-074B-2F4C-8BA7-1C5D1526CBC8}"/>
              </a:ext>
            </a:extLst>
          </p:cNvPr>
          <p:cNvSpPr txBox="1"/>
          <p:nvPr userDrawn="1"/>
        </p:nvSpPr>
        <p:spPr>
          <a:xfrm>
            <a:off x="8122609" y="6275139"/>
            <a:ext cx="27275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cxnSp>
        <p:nvCxnSpPr>
          <p:cNvPr id="28" name="直接连接符 21">
            <a:extLst>
              <a:ext uri="{FF2B5EF4-FFF2-40B4-BE49-F238E27FC236}">
                <a16:creationId xmlns:a16="http://schemas.microsoft.com/office/drawing/2014/main" id="{210F5245-3ECD-4C4E-A79B-A8A1B9E72022}"/>
              </a:ext>
            </a:extLst>
          </p:cNvPr>
          <p:cNvCxnSpPr/>
          <p:nvPr userDrawn="1"/>
        </p:nvCxnSpPr>
        <p:spPr>
          <a:xfrm>
            <a:off x="0" y="6538914"/>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9" name="直接连接符 22">
            <a:extLst>
              <a:ext uri="{FF2B5EF4-FFF2-40B4-BE49-F238E27FC236}">
                <a16:creationId xmlns:a16="http://schemas.microsoft.com/office/drawing/2014/main" id="{8F3225F5-2655-6E4A-8552-E6EEDEC6B50A}"/>
              </a:ext>
            </a:extLst>
          </p:cNvPr>
          <p:cNvCxnSpPr/>
          <p:nvPr userDrawn="1"/>
        </p:nvCxnSpPr>
        <p:spPr>
          <a:xfrm>
            <a:off x="10740549" y="6558385"/>
            <a:ext cx="145145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30" name="圆角矩形 29">
            <a:extLst>
              <a:ext uri="{FF2B5EF4-FFF2-40B4-BE49-F238E27FC236}">
                <a16:creationId xmlns:a16="http://schemas.microsoft.com/office/drawing/2014/main" id="{FD997F97-23A0-A349-B22F-964333CAF2F8}"/>
              </a:ext>
            </a:extLst>
          </p:cNvPr>
          <p:cNvSpPr/>
          <p:nvPr userDrawn="1"/>
        </p:nvSpPr>
        <p:spPr>
          <a:xfrm>
            <a:off x="38100" y="19050"/>
            <a:ext cx="12092213" cy="496270"/>
          </a:xfrm>
          <a:prstGeom prst="roundRect">
            <a:avLst/>
          </a:prstGeom>
          <a:solidFill>
            <a:srgbClr val="5C307D">
              <a:alpha val="70000"/>
            </a:srgbClr>
          </a:solidFill>
          <a:ln>
            <a:noFill/>
          </a:ln>
          <a:effectLst>
            <a:outerShdw blurRad="177800" dist="50800" dir="5400000" algn="ctr" rotWithShape="0">
              <a:srgbClr val="000000">
                <a:alpha val="43137"/>
              </a:srgb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spc="300" dirty="0">
              <a:solidFill>
                <a:schemeClr val="bg1"/>
              </a:solidFill>
              <a:latin typeface="微软雅黑" panose="020B0503020204020204" pitchFamily="34" charset="-122"/>
              <a:ea typeface="微软雅黑" panose="020B0503020204020204" pitchFamily="34" charset="-122"/>
            </a:endParaRPr>
          </a:p>
        </p:txBody>
      </p:sp>
      <p:cxnSp>
        <p:nvCxnSpPr>
          <p:cNvPr id="31" name="直接连接符 24">
            <a:extLst>
              <a:ext uri="{FF2B5EF4-FFF2-40B4-BE49-F238E27FC236}">
                <a16:creationId xmlns:a16="http://schemas.microsoft.com/office/drawing/2014/main" id="{7818F45D-4755-A447-88AB-C27AB1423B46}"/>
              </a:ext>
            </a:extLst>
          </p:cNvPr>
          <p:cNvCxnSpPr/>
          <p:nvPr userDrawn="1"/>
        </p:nvCxnSpPr>
        <p:spPr>
          <a:xfrm>
            <a:off x="38100" y="607801"/>
            <a:ext cx="12092213" cy="0"/>
          </a:xfrm>
          <a:prstGeom prst="line">
            <a:avLst/>
          </a:prstGeom>
          <a:ln w="28575">
            <a:solidFill>
              <a:srgbClr val="800080">
                <a:alpha val="60000"/>
              </a:srgbClr>
            </a:solidFill>
          </a:ln>
          <a:effectLst>
            <a:outerShdw blurRad="50800" dist="38100" dir="5400000" algn="t" rotWithShape="0">
              <a:prstClr val="black">
                <a:alpha val="40000"/>
              </a:prstClr>
            </a:outerShdw>
            <a:softEdge rad="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168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64661E-F3CE-4526-9AE9-AF82A68AE6BF}" type="datetime1">
              <a:rPr lang="zh-CN" altLang="en-US" smtClean="0"/>
              <a:t>2022/2/20</a:t>
            </a:fld>
            <a:endParaRPr lang="zh-CN" altLang="en-US"/>
          </a:p>
        </p:txBody>
      </p:sp>
      <p:sp>
        <p:nvSpPr>
          <p:cNvPr id="4" name="Footer Placeholder 3"/>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sp>
        <p:nvSpPr>
          <p:cNvPr id="12" name="文本框 11"/>
          <p:cNvSpPr txBox="1"/>
          <p:nvPr/>
        </p:nvSpPr>
        <p:spPr>
          <a:xfrm>
            <a:off x="8122617" y="6275146"/>
            <a:ext cx="27275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sp>
        <p:nvSpPr>
          <p:cNvPr id="15" name="标题 7"/>
          <p:cNvSpPr>
            <a:spLocks noGrp="1"/>
          </p:cNvSpPr>
          <p:nvPr>
            <p:ph type="title"/>
          </p:nvPr>
        </p:nvSpPr>
        <p:spPr>
          <a:xfrm>
            <a:off x="38100" y="-395596"/>
            <a:ext cx="10515600" cy="1325563"/>
          </a:xfrm>
        </p:spPr>
        <p:txBody>
          <a:bodyPr>
            <a:normAutofit/>
          </a:bodyPr>
          <a:lstStyle>
            <a:lvl1pPr>
              <a:defRPr sz="2800">
                <a:solidFill>
                  <a:schemeClr val="bg1"/>
                </a:solidFill>
              </a:defRPr>
            </a:lvl1pPr>
          </a:lstStyle>
          <a:p>
            <a:r>
              <a:rPr lang="zh-CN" altLang="en-US"/>
              <a:t>单击此处编辑母版标题样式</a:t>
            </a:r>
            <a:endParaRPr lang="zh-CN" altLang="en-US" dirty="0"/>
          </a:p>
        </p:txBody>
      </p:sp>
      <p:sp>
        <p:nvSpPr>
          <p:cNvPr id="17" name="Slide Number Placeholder 5"/>
          <p:cNvSpPr>
            <a:spLocks noGrp="1"/>
          </p:cNvSpPr>
          <p:nvPr>
            <p:ph type="sldNum" sz="quarter" idx="12"/>
          </p:nvPr>
        </p:nvSpPr>
        <p:spPr>
          <a:xfrm>
            <a:off x="5762053" y="6515677"/>
            <a:ext cx="670143" cy="365125"/>
          </a:xfrm>
        </p:spPr>
        <p:txBody>
          <a:bodyPr/>
          <a:lstStyle>
            <a:lvl1pPr>
              <a:defRPr sz="2000">
                <a:latin typeface="Arial" panose="020B0604020202020204" pitchFamily="34" charset="0"/>
                <a:cs typeface="Arial" panose="020B0604020202020204" pitchFamily="34" charset="0"/>
              </a:defRPr>
            </a:lvl1pPr>
          </a:lstStyle>
          <a:p>
            <a:fld id="{992410F8-5038-4D67-BFCB-CC041677B2F5}" type="slidenum">
              <a:rPr lang="zh-CN" altLang="en-US" smtClean="0"/>
              <a:pPr/>
              <a:t>‹#›</a:t>
            </a:fld>
            <a:endParaRPr lang="zh-CN" altLang="en-US" dirty="0"/>
          </a:p>
        </p:txBody>
      </p:sp>
      <p:cxnSp>
        <p:nvCxnSpPr>
          <p:cNvPr id="18" name="直接连接符 17"/>
          <p:cNvCxnSpPr/>
          <p:nvPr/>
        </p:nvCxnSpPr>
        <p:spPr>
          <a:xfrm>
            <a:off x="0" y="6538915"/>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0740557" y="6558385"/>
            <a:ext cx="145145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0" name="圆角矩形 19"/>
          <p:cNvSpPr/>
          <p:nvPr/>
        </p:nvSpPr>
        <p:spPr>
          <a:xfrm>
            <a:off x="38100" y="19052"/>
            <a:ext cx="12092213" cy="496271"/>
          </a:xfrm>
          <a:prstGeom prst="roundRect">
            <a:avLst/>
          </a:prstGeom>
          <a:solidFill>
            <a:srgbClr val="5C307D">
              <a:alpha val="70000"/>
            </a:srgbClr>
          </a:solidFill>
          <a:ln>
            <a:noFill/>
          </a:ln>
          <a:effectLst>
            <a:outerShdw blurRad="177800" dist="50800" dir="5400000" algn="ctr" rotWithShape="0">
              <a:srgbClr val="000000">
                <a:alpha val="43137"/>
              </a:srgb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spc="300" dirty="0">
              <a:solidFill>
                <a:schemeClr val="bg1"/>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38100" y="607801"/>
            <a:ext cx="12092213" cy="0"/>
          </a:xfrm>
          <a:prstGeom prst="line">
            <a:avLst/>
          </a:prstGeom>
          <a:ln w="28575">
            <a:solidFill>
              <a:srgbClr val="800080">
                <a:alpha val="60000"/>
              </a:srgbClr>
            </a:solidFill>
          </a:ln>
          <a:effectLst>
            <a:outerShdw blurRad="50800" dist="38100" dir="5400000" algn="t" rotWithShape="0">
              <a:prstClr val="black">
                <a:alpha val="40000"/>
              </a:prstClr>
            </a:outerShdw>
            <a:softEdge rad="0"/>
          </a:effectLst>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5B295B9-EFE1-4146-BD0C-0FD14646E307}"/>
              </a:ext>
            </a:extLst>
          </p:cNvPr>
          <p:cNvSpPr txBox="1"/>
          <p:nvPr/>
        </p:nvSpPr>
        <p:spPr>
          <a:xfrm>
            <a:off x="8122610" y="6275141"/>
            <a:ext cx="27275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cxnSp>
        <p:nvCxnSpPr>
          <p:cNvPr id="13" name="直接连接符 12">
            <a:extLst>
              <a:ext uri="{FF2B5EF4-FFF2-40B4-BE49-F238E27FC236}">
                <a16:creationId xmlns:a16="http://schemas.microsoft.com/office/drawing/2014/main" id="{5CFE28BC-04CF-4E13-8221-9270F329F840}"/>
              </a:ext>
            </a:extLst>
          </p:cNvPr>
          <p:cNvCxnSpPr/>
          <p:nvPr/>
        </p:nvCxnSpPr>
        <p:spPr>
          <a:xfrm>
            <a:off x="0" y="6538914"/>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EE3F1A0-EA6B-442D-8914-89AAD6B2A370}"/>
              </a:ext>
            </a:extLst>
          </p:cNvPr>
          <p:cNvCxnSpPr/>
          <p:nvPr/>
        </p:nvCxnSpPr>
        <p:spPr>
          <a:xfrm>
            <a:off x="10740550" y="6558385"/>
            <a:ext cx="145145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6" name="圆角矩形 19">
            <a:extLst>
              <a:ext uri="{FF2B5EF4-FFF2-40B4-BE49-F238E27FC236}">
                <a16:creationId xmlns:a16="http://schemas.microsoft.com/office/drawing/2014/main" id="{F95DBA03-AE39-41C8-80B1-54DE3F2C81D4}"/>
              </a:ext>
            </a:extLst>
          </p:cNvPr>
          <p:cNvSpPr/>
          <p:nvPr/>
        </p:nvSpPr>
        <p:spPr>
          <a:xfrm>
            <a:off x="38100" y="19050"/>
            <a:ext cx="12092213" cy="496270"/>
          </a:xfrm>
          <a:prstGeom prst="roundRect">
            <a:avLst/>
          </a:prstGeom>
          <a:solidFill>
            <a:srgbClr val="5C307D">
              <a:alpha val="70000"/>
            </a:srgbClr>
          </a:solidFill>
          <a:ln>
            <a:noFill/>
          </a:ln>
          <a:effectLst>
            <a:outerShdw blurRad="177800" dist="50800" dir="5400000" algn="ctr" rotWithShape="0">
              <a:srgbClr val="000000">
                <a:alpha val="43137"/>
              </a:srgb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spc="300" dirty="0">
              <a:solidFill>
                <a:schemeClr val="bg1"/>
              </a:solidFill>
              <a:latin typeface="微软雅黑" panose="020B0503020204020204" pitchFamily="34" charset="-122"/>
              <a:ea typeface="微软雅黑" panose="020B0503020204020204" pitchFamily="34" charset="-122"/>
            </a:endParaRPr>
          </a:p>
        </p:txBody>
      </p:sp>
      <p:cxnSp>
        <p:nvCxnSpPr>
          <p:cNvPr id="22" name="直接连接符 21">
            <a:extLst>
              <a:ext uri="{FF2B5EF4-FFF2-40B4-BE49-F238E27FC236}">
                <a16:creationId xmlns:a16="http://schemas.microsoft.com/office/drawing/2014/main" id="{F75C5F88-3065-4759-B661-F802F38A898F}"/>
              </a:ext>
            </a:extLst>
          </p:cNvPr>
          <p:cNvCxnSpPr/>
          <p:nvPr/>
        </p:nvCxnSpPr>
        <p:spPr>
          <a:xfrm>
            <a:off x="38100" y="607801"/>
            <a:ext cx="12092213" cy="0"/>
          </a:xfrm>
          <a:prstGeom prst="line">
            <a:avLst/>
          </a:prstGeom>
          <a:ln w="28575">
            <a:solidFill>
              <a:srgbClr val="800080">
                <a:alpha val="60000"/>
              </a:srgbClr>
            </a:solidFill>
          </a:ln>
          <a:effectLst>
            <a:outerShdw blurRad="50800" dist="38100" dir="5400000" algn="t" rotWithShape="0">
              <a:prstClr val="black">
                <a:alpha val="40000"/>
              </a:prstClr>
            </a:outerShdw>
            <a:softEdge rad="0"/>
          </a:effectLst>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E7DD9E8-756B-EE40-8EB2-1DA1AB908359}"/>
              </a:ext>
            </a:extLst>
          </p:cNvPr>
          <p:cNvSpPr txBox="1"/>
          <p:nvPr userDrawn="1"/>
        </p:nvSpPr>
        <p:spPr>
          <a:xfrm>
            <a:off x="8122609" y="6275139"/>
            <a:ext cx="27275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cxnSp>
        <p:nvCxnSpPr>
          <p:cNvPr id="24" name="直接连接符 17">
            <a:extLst>
              <a:ext uri="{FF2B5EF4-FFF2-40B4-BE49-F238E27FC236}">
                <a16:creationId xmlns:a16="http://schemas.microsoft.com/office/drawing/2014/main" id="{D197EBCE-33C0-A84D-AFF6-45EB53B1CBE1}"/>
              </a:ext>
            </a:extLst>
          </p:cNvPr>
          <p:cNvCxnSpPr/>
          <p:nvPr userDrawn="1"/>
        </p:nvCxnSpPr>
        <p:spPr>
          <a:xfrm>
            <a:off x="0" y="6538914"/>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5" name="直接连接符 18">
            <a:extLst>
              <a:ext uri="{FF2B5EF4-FFF2-40B4-BE49-F238E27FC236}">
                <a16:creationId xmlns:a16="http://schemas.microsoft.com/office/drawing/2014/main" id="{9D1CE7DE-A5C4-2042-80C4-29BBFFDCB745}"/>
              </a:ext>
            </a:extLst>
          </p:cNvPr>
          <p:cNvCxnSpPr/>
          <p:nvPr userDrawn="1"/>
        </p:nvCxnSpPr>
        <p:spPr>
          <a:xfrm>
            <a:off x="10740549" y="6558385"/>
            <a:ext cx="145145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6" name="圆角矩形 25">
            <a:extLst>
              <a:ext uri="{FF2B5EF4-FFF2-40B4-BE49-F238E27FC236}">
                <a16:creationId xmlns:a16="http://schemas.microsoft.com/office/drawing/2014/main" id="{E067D008-8481-BA42-A180-D114102FA7E6}"/>
              </a:ext>
            </a:extLst>
          </p:cNvPr>
          <p:cNvSpPr/>
          <p:nvPr userDrawn="1"/>
        </p:nvSpPr>
        <p:spPr>
          <a:xfrm>
            <a:off x="38100" y="19050"/>
            <a:ext cx="12092213" cy="496270"/>
          </a:xfrm>
          <a:prstGeom prst="roundRect">
            <a:avLst/>
          </a:prstGeom>
          <a:solidFill>
            <a:srgbClr val="5C307D">
              <a:alpha val="70000"/>
            </a:srgbClr>
          </a:solidFill>
          <a:ln>
            <a:noFill/>
          </a:ln>
          <a:effectLst>
            <a:outerShdw blurRad="177800" dist="50800" dir="5400000" algn="ctr" rotWithShape="0">
              <a:srgbClr val="000000">
                <a:alpha val="43137"/>
              </a:srgb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spc="300" dirty="0">
              <a:solidFill>
                <a:schemeClr val="bg1"/>
              </a:solidFill>
              <a:latin typeface="微软雅黑" panose="020B0503020204020204" pitchFamily="34" charset="-122"/>
              <a:ea typeface="微软雅黑" panose="020B0503020204020204" pitchFamily="34" charset="-122"/>
            </a:endParaRPr>
          </a:p>
        </p:txBody>
      </p:sp>
      <p:cxnSp>
        <p:nvCxnSpPr>
          <p:cNvPr id="27" name="直接连接符 20">
            <a:extLst>
              <a:ext uri="{FF2B5EF4-FFF2-40B4-BE49-F238E27FC236}">
                <a16:creationId xmlns:a16="http://schemas.microsoft.com/office/drawing/2014/main" id="{899823BF-1B1F-5A46-BD72-8D63C8AEB45E}"/>
              </a:ext>
            </a:extLst>
          </p:cNvPr>
          <p:cNvCxnSpPr/>
          <p:nvPr userDrawn="1"/>
        </p:nvCxnSpPr>
        <p:spPr>
          <a:xfrm>
            <a:off x="38100" y="607801"/>
            <a:ext cx="12092213" cy="0"/>
          </a:xfrm>
          <a:prstGeom prst="line">
            <a:avLst/>
          </a:prstGeom>
          <a:ln w="28575">
            <a:solidFill>
              <a:srgbClr val="800080">
                <a:alpha val="60000"/>
              </a:srgbClr>
            </a:solidFill>
          </a:ln>
          <a:effectLst>
            <a:outerShdw blurRad="50800" dist="38100" dir="5400000" algn="t" rotWithShape="0">
              <a:prstClr val="black">
                <a:alpha val="40000"/>
              </a:prstClr>
            </a:outerShdw>
            <a:softEdge rad="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5814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B4D653-0D18-42F6-86F7-2D2F3BEED43A}" type="datetime1">
              <a:rPr lang="zh-CN" altLang="en-US" smtClean="0"/>
              <a:t>2022/2/20</a:t>
            </a:fld>
            <a:endParaRPr lang="zh-CN" altLang="en-US"/>
          </a:p>
        </p:txBody>
      </p:sp>
      <p:sp>
        <p:nvSpPr>
          <p:cNvPr id="3" name="Footer Placeholder 2"/>
          <p:cNvSpPr>
            <a:spLocks noGrp="1"/>
          </p:cNvSpPr>
          <p:nvPr>
            <p:ph type="ftr" sz="quarter" idx="11"/>
          </p:nvPr>
        </p:nvSpPr>
        <p:spPr/>
        <p:txBody>
          <a:bodyPr/>
          <a:lstStyle/>
          <a:p>
            <a:r>
              <a:rPr lang="zh-CN" altLang="en-US"/>
              <a:t>系统工程导论</a:t>
            </a:r>
            <a:r>
              <a:rPr lang="en-US" altLang="zh-CN"/>
              <a:t>·2022</a:t>
            </a:r>
            <a:r>
              <a:rPr lang="zh-CN" altLang="en-US"/>
              <a:t>春</a:t>
            </a:r>
            <a:endParaRPr lang="zh-CN" altLang="en-US" dirty="0"/>
          </a:p>
        </p:txBody>
      </p:sp>
      <p:sp>
        <p:nvSpPr>
          <p:cNvPr id="5" name="Slide Number Placeholder 5">
            <a:extLst>
              <a:ext uri="{FF2B5EF4-FFF2-40B4-BE49-F238E27FC236}">
                <a16:creationId xmlns:a16="http://schemas.microsoft.com/office/drawing/2014/main" id="{9A49939E-54E5-4E09-9BBA-56BC4BB1A5D2}"/>
              </a:ext>
            </a:extLst>
          </p:cNvPr>
          <p:cNvSpPr txBox="1">
            <a:spLocks/>
          </p:cNvSpPr>
          <p:nvPr/>
        </p:nvSpPr>
        <p:spPr>
          <a:xfrm>
            <a:off x="5762053" y="6449004"/>
            <a:ext cx="670143"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92410F8-5038-4D67-BFCB-CC041677B2F5}" type="slidenum">
              <a:rPr lang="zh-CN" altLang="en-US" smtClean="0"/>
              <a:pPr/>
              <a:t>‹#›</a:t>
            </a:fld>
            <a:endParaRPr lang="zh-CN" altLang="en-US" dirty="0"/>
          </a:p>
        </p:txBody>
      </p:sp>
      <p:cxnSp>
        <p:nvCxnSpPr>
          <p:cNvPr id="6" name="直接连接符 5">
            <a:extLst>
              <a:ext uri="{FF2B5EF4-FFF2-40B4-BE49-F238E27FC236}">
                <a16:creationId xmlns:a16="http://schemas.microsoft.com/office/drawing/2014/main" id="{2A2B7A25-9F73-4C43-8262-BA015DEE8AD0}"/>
              </a:ext>
            </a:extLst>
          </p:cNvPr>
          <p:cNvCxnSpPr>
            <a:endCxn id="7" idx="1"/>
          </p:cNvCxnSpPr>
          <p:nvPr/>
        </p:nvCxnSpPr>
        <p:spPr>
          <a:xfrm>
            <a:off x="292104" y="6356352"/>
            <a:ext cx="8284608"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4B17BBB-9AE7-4661-BA26-CE8C76ADCDF7}"/>
              </a:ext>
            </a:extLst>
          </p:cNvPr>
          <p:cNvSpPr txBox="1"/>
          <p:nvPr/>
        </p:nvSpPr>
        <p:spPr>
          <a:xfrm>
            <a:off x="8576712" y="6156297"/>
            <a:ext cx="2294488" cy="400110"/>
          </a:xfrm>
          <a:prstGeom prst="rect">
            <a:avLst/>
          </a:prstGeom>
          <a:noFill/>
        </p:spPr>
        <p:txBody>
          <a:bodyPr wrap="square" rtlCol="0">
            <a:spAutoFit/>
          </a:bodyPr>
          <a:lstStyle/>
          <a:p>
            <a:pPr algn="ctr"/>
            <a:r>
              <a:rPr lang="zh-CN" altLang="en-US" sz="2000" dirty="0">
                <a:latin typeface="+mj-ea"/>
                <a:ea typeface="+mj-ea"/>
              </a:rPr>
              <a:t>系统工程导论</a:t>
            </a:r>
            <a:endParaRPr lang="zh-CN" altLang="en-US" sz="1600" dirty="0">
              <a:latin typeface="+mj-ea"/>
              <a:ea typeface="+mj-ea"/>
            </a:endParaRPr>
          </a:p>
        </p:txBody>
      </p:sp>
      <p:cxnSp>
        <p:nvCxnSpPr>
          <p:cNvPr id="8" name="直接连接符 7">
            <a:extLst>
              <a:ext uri="{FF2B5EF4-FFF2-40B4-BE49-F238E27FC236}">
                <a16:creationId xmlns:a16="http://schemas.microsoft.com/office/drawing/2014/main" id="{070A8216-9486-48D4-9538-1E2F4A9D5525}"/>
              </a:ext>
            </a:extLst>
          </p:cNvPr>
          <p:cNvCxnSpPr>
            <a:cxnSpLocks/>
          </p:cNvCxnSpPr>
          <p:nvPr/>
        </p:nvCxnSpPr>
        <p:spPr>
          <a:xfrm>
            <a:off x="0" y="501016"/>
            <a:ext cx="1158141" cy="1"/>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9" name="组 13">
            <a:extLst>
              <a:ext uri="{FF2B5EF4-FFF2-40B4-BE49-F238E27FC236}">
                <a16:creationId xmlns:a16="http://schemas.microsoft.com/office/drawing/2014/main" id="{3D21BBC5-5BA4-4481-A337-732FDE1F0507}"/>
              </a:ext>
            </a:extLst>
          </p:cNvPr>
          <p:cNvGrpSpPr/>
          <p:nvPr/>
        </p:nvGrpSpPr>
        <p:grpSpPr>
          <a:xfrm>
            <a:off x="9452225" y="205724"/>
            <a:ext cx="1736333" cy="590584"/>
            <a:chOff x="0" y="23968"/>
            <a:chExt cx="7913267" cy="2570852"/>
          </a:xfrm>
        </p:grpSpPr>
        <p:pic>
          <p:nvPicPr>
            <p:cNvPr id="10" name="图片 9">
              <a:extLst>
                <a:ext uri="{FF2B5EF4-FFF2-40B4-BE49-F238E27FC236}">
                  <a16:creationId xmlns:a16="http://schemas.microsoft.com/office/drawing/2014/main" id="{8AF39F41-DC45-40BD-8F8B-F10E7CA6F16B}"/>
                </a:ext>
              </a:extLst>
            </p:cNvPr>
            <p:cNvPicPr>
              <a:picLocks noChangeAspect="1"/>
            </p:cNvPicPr>
            <p:nvPr/>
          </p:nvPicPr>
          <p:blipFill>
            <a:blip r:embed="rId2"/>
            <a:stretch>
              <a:fillRect/>
            </a:stretch>
          </p:blipFill>
          <p:spPr>
            <a:xfrm>
              <a:off x="0" y="23968"/>
              <a:ext cx="2570852" cy="2570852"/>
            </a:xfrm>
            <a:prstGeom prst="rect">
              <a:avLst/>
            </a:prstGeom>
          </p:spPr>
        </p:pic>
        <p:pic>
          <p:nvPicPr>
            <p:cNvPr id="11" name="图片 10">
              <a:extLst>
                <a:ext uri="{FF2B5EF4-FFF2-40B4-BE49-F238E27FC236}">
                  <a16:creationId xmlns:a16="http://schemas.microsoft.com/office/drawing/2014/main" id="{716D1FFE-48BC-4515-A729-6310070C8FFD}"/>
                </a:ext>
              </a:extLst>
            </p:cNvPr>
            <p:cNvPicPr>
              <a:picLocks noChangeAspect="1"/>
            </p:cNvPicPr>
            <p:nvPr/>
          </p:nvPicPr>
          <p:blipFill>
            <a:blip r:embed="rId3"/>
            <a:stretch>
              <a:fillRect/>
            </a:stretch>
          </p:blipFill>
          <p:spPr>
            <a:xfrm>
              <a:off x="2909467" y="156420"/>
              <a:ext cx="5003800" cy="2438400"/>
            </a:xfrm>
            <a:prstGeom prst="rect">
              <a:avLst/>
            </a:prstGeom>
          </p:spPr>
        </p:pic>
      </p:grpSp>
      <p:cxnSp>
        <p:nvCxnSpPr>
          <p:cNvPr id="12" name="直接连接符 11">
            <a:extLst>
              <a:ext uri="{FF2B5EF4-FFF2-40B4-BE49-F238E27FC236}">
                <a16:creationId xmlns:a16="http://schemas.microsoft.com/office/drawing/2014/main" id="{507F0098-C432-40A7-8DB2-BB1316F24B75}"/>
              </a:ext>
            </a:extLst>
          </p:cNvPr>
          <p:cNvCxnSpPr>
            <a:cxnSpLocks/>
            <a:stCxn id="11" idx="3"/>
          </p:cNvCxnSpPr>
          <p:nvPr/>
        </p:nvCxnSpPr>
        <p:spPr>
          <a:xfrm>
            <a:off x="11188558" y="516230"/>
            <a:ext cx="914551"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9084276-B268-4B40-A141-82A86DE52A6B}"/>
              </a:ext>
            </a:extLst>
          </p:cNvPr>
          <p:cNvCxnSpPr>
            <a:cxnSpLocks/>
            <a:endCxn id="10" idx="1"/>
          </p:cNvCxnSpPr>
          <p:nvPr/>
        </p:nvCxnSpPr>
        <p:spPr>
          <a:xfrm flipV="1">
            <a:off x="3493213" y="501016"/>
            <a:ext cx="5959012" cy="1"/>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1086D51-4851-46FD-A0C0-374B3E9F536E}"/>
              </a:ext>
            </a:extLst>
          </p:cNvPr>
          <p:cNvCxnSpPr>
            <a:cxnSpLocks/>
          </p:cNvCxnSpPr>
          <p:nvPr/>
        </p:nvCxnSpPr>
        <p:spPr>
          <a:xfrm>
            <a:off x="10871200" y="6356352"/>
            <a:ext cx="1231909"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8" name="文本占位符 17">
            <a:extLst>
              <a:ext uri="{FF2B5EF4-FFF2-40B4-BE49-F238E27FC236}">
                <a16:creationId xmlns:a16="http://schemas.microsoft.com/office/drawing/2014/main" id="{2C0BAF4D-C4B0-4BFA-B78D-B1A30787411E}"/>
              </a:ext>
            </a:extLst>
          </p:cNvPr>
          <p:cNvSpPr>
            <a:spLocks noGrp="1"/>
          </p:cNvSpPr>
          <p:nvPr>
            <p:ph type="body" sz="quarter" idx="12"/>
          </p:nvPr>
        </p:nvSpPr>
        <p:spPr>
          <a:xfrm>
            <a:off x="1158875" y="236151"/>
            <a:ext cx="2333625" cy="447675"/>
          </a:xfrm>
        </p:spPr>
        <p:txBody>
          <a:bodyPr/>
          <a:lstStyle>
            <a:lvl1pPr marL="0" indent="0">
              <a:buNone/>
              <a:defRPr/>
            </a:lvl1pPr>
          </a:lstStyle>
          <a:p>
            <a:pPr lvl="0"/>
            <a:r>
              <a:rPr lang="zh-CN" altLang="en-US"/>
              <a:t>单击此处编辑母版文本样式</a:t>
            </a:r>
          </a:p>
        </p:txBody>
      </p:sp>
    </p:spTree>
    <p:extLst>
      <p:ext uri="{BB962C8B-B14F-4D97-AF65-F5344CB8AC3E}">
        <p14:creationId xmlns:p14="http://schemas.microsoft.com/office/powerpoint/2010/main" val="3483729834"/>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空白_2">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B4D653-0D18-42F6-86F7-2D2F3BEED43A}" type="datetime1">
              <a:rPr lang="zh-CN" altLang="en-US" smtClean="0"/>
              <a:t>2022/2/20</a:t>
            </a:fld>
            <a:endParaRPr lang="zh-CN" altLang="en-US"/>
          </a:p>
        </p:txBody>
      </p:sp>
      <p:sp>
        <p:nvSpPr>
          <p:cNvPr id="3" name="Footer Placeholder 2"/>
          <p:cNvSpPr>
            <a:spLocks noGrp="1"/>
          </p:cNvSpPr>
          <p:nvPr>
            <p:ph type="ftr" sz="quarter" idx="11"/>
          </p:nvPr>
        </p:nvSpPr>
        <p:spPr/>
        <p:txBody>
          <a:bodyPr/>
          <a:lstStyle/>
          <a:p>
            <a:r>
              <a:rPr lang="zh-CN" altLang="en-US"/>
              <a:t>系统工程导论</a:t>
            </a:r>
            <a:r>
              <a:rPr lang="en-US" altLang="zh-CN"/>
              <a:t>·2022</a:t>
            </a:r>
            <a:r>
              <a:rPr lang="zh-CN" altLang="en-US"/>
              <a:t>春</a:t>
            </a:r>
            <a:endParaRPr lang="zh-CN" altLang="en-US" dirty="0"/>
          </a:p>
        </p:txBody>
      </p:sp>
      <p:sp>
        <p:nvSpPr>
          <p:cNvPr id="5" name="Slide Number Placeholder 5">
            <a:extLst>
              <a:ext uri="{FF2B5EF4-FFF2-40B4-BE49-F238E27FC236}">
                <a16:creationId xmlns:a16="http://schemas.microsoft.com/office/drawing/2014/main" id="{9A49939E-54E5-4E09-9BBA-56BC4BB1A5D2}"/>
              </a:ext>
            </a:extLst>
          </p:cNvPr>
          <p:cNvSpPr txBox="1">
            <a:spLocks/>
          </p:cNvSpPr>
          <p:nvPr/>
        </p:nvSpPr>
        <p:spPr>
          <a:xfrm>
            <a:off x="5762053" y="6449004"/>
            <a:ext cx="670143"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92410F8-5038-4D67-BFCB-CC041677B2F5}" type="slidenum">
              <a:rPr lang="zh-CN" altLang="en-US" smtClean="0"/>
              <a:pPr/>
              <a:t>‹#›</a:t>
            </a:fld>
            <a:endParaRPr lang="zh-CN" altLang="en-US" dirty="0"/>
          </a:p>
        </p:txBody>
      </p:sp>
      <p:cxnSp>
        <p:nvCxnSpPr>
          <p:cNvPr id="6" name="直接连接符 5">
            <a:extLst>
              <a:ext uri="{FF2B5EF4-FFF2-40B4-BE49-F238E27FC236}">
                <a16:creationId xmlns:a16="http://schemas.microsoft.com/office/drawing/2014/main" id="{2A2B7A25-9F73-4C43-8262-BA015DEE8AD0}"/>
              </a:ext>
            </a:extLst>
          </p:cNvPr>
          <p:cNvCxnSpPr>
            <a:endCxn id="7" idx="1"/>
          </p:cNvCxnSpPr>
          <p:nvPr/>
        </p:nvCxnSpPr>
        <p:spPr>
          <a:xfrm>
            <a:off x="292104" y="6356352"/>
            <a:ext cx="8284608"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4B17BBB-9AE7-4661-BA26-CE8C76ADCDF7}"/>
              </a:ext>
            </a:extLst>
          </p:cNvPr>
          <p:cNvSpPr txBox="1"/>
          <p:nvPr/>
        </p:nvSpPr>
        <p:spPr>
          <a:xfrm>
            <a:off x="8576712" y="6156297"/>
            <a:ext cx="2294488" cy="400110"/>
          </a:xfrm>
          <a:prstGeom prst="rect">
            <a:avLst/>
          </a:prstGeom>
          <a:noFill/>
        </p:spPr>
        <p:txBody>
          <a:bodyPr wrap="square" rtlCol="0">
            <a:spAutoFit/>
          </a:bodyPr>
          <a:lstStyle/>
          <a:p>
            <a:pPr algn="ctr"/>
            <a:r>
              <a:rPr lang="zh-CN" altLang="en-US" sz="2000" dirty="0">
                <a:latin typeface="+mj-ea"/>
                <a:ea typeface="+mj-ea"/>
              </a:rPr>
              <a:t>系统工程导论</a:t>
            </a:r>
            <a:endParaRPr lang="zh-CN" altLang="en-US" sz="1600" dirty="0">
              <a:latin typeface="+mj-ea"/>
              <a:ea typeface="+mj-ea"/>
            </a:endParaRPr>
          </a:p>
        </p:txBody>
      </p:sp>
      <p:cxnSp>
        <p:nvCxnSpPr>
          <p:cNvPr id="8" name="直接连接符 7">
            <a:extLst>
              <a:ext uri="{FF2B5EF4-FFF2-40B4-BE49-F238E27FC236}">
                <a16:creationId xmlns:a16="http://schemas.microsoft.com/office/drawing/2014/main" id="{070A8216-9486-48D4-9538-1E2F4A9D5525}"/>
              </a:ext>
            </a:extLst>
          </p:cNvPr>
          <p:cNvCxnSpPr>
            <a:cxnSpLocks/>
          </p:cNvCxnSpPr>
          <p:nvPr/>
        </p:nvCxnSpPr>
        <p:spPr>
          <a:xfrm>
            <a:off x="0" y="501016"/>
            <a:ext cx="1158141" cy="1"/>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9" name="组 13">
            <a:extLst>
              <a:ext uri="{FF2B5EF4-FFF2-40B4-BE49-F238E27FC236}">
                <a16:creationId xmlns:a16="http://schemas.microsoft.com/office/drawing/2014/main" id="{3D21BBC5-5BA4-4481-A337-732FDE1F0507}"/>
              </a:ext>
            </a:extLst>
          </p:cNvPr>
          <p:cNvGrpSpPr/>
          <p:nvPr/>
        </p:nvGrpSpPr>
        <p:grpSpPr>
          <a:xfrm>
            <a:off x="9452225" y="205724"/>
            <a:ext cx="1736333" cy="590584"/>
            <a:chOff x="0" y="23968"/>
            <a:chExt cx="7913267" cy="2570852"/>
          </a:xfrm>
        </p:grpSpPr>
        <p:pic>
          <p:nvPicPr>
            <p:cNvPr id="10" name="图片 9">
              <a:extLst>
                <a:ext uri="{FF2B5EF4-FFF2-40B4-BE49-F238E27FC236}">
                  <a16:creationId xmlns:a16="http://schemas.microsoft.com/office/drawing/2014/main" id="{8AF39F41-DC45-40BD-8F8B-F10E7CA6F16B}"/>
                </a:ext>
              </a:extLst>
            </p:cNvPr>
            <p:cNvPicPr>
              <a:picLocks noChangeAspect="1"/>
            </p:cNvPicPr>
            <p:nvPr/>
          </p:nvPicPr>
          <p:blipFill>
            <a:blip r:embed="rId2"/>
            <a:stretch>
              <a:fillRect/>
            </a:stretch>
          </p:blipFill>
          <p:spPr>
            <a:xfrm>
              <a:off x="0" y="23968"/>
              <a:ext cx="2570852" cy="2570852"/>
            </a:xfrm>
            <a:prstGeom prst="rect">
              <a:avLst/>
            </a:prstGeom>
          </p:spPr>
        </p:pic>
        <p:pic>
          <p:nvPicPr>
            <p:cNvPr id="11" name="图片 10">
              <a:extLst>
                <a:ext uri="{FF2B5EF4-FFF2-40B4-BE49-F238E27FC236}">
                  <a16:creationId xmlns:a16="http://schemas.microsoft.com/office/drawing/2014/main" id="{716D1FFE-48BC-4515-A729-6310070C8FFD}"/>
                </a:ext>
              </a:extLst>
            </p:cNvPr>
            <p:cNvPicPr>
              <a:picLocks noChangeAspect="1"/>
            </p:cNvPicPr>
            <p:nvPr/>
          </p:nvPicPr>
          <p:blipFill>
            <a:blip r:embed="rId3"/>
            <a:stretch>
              <a:fillRect/>
            </a:stretch>
          </p:blipFill>
          <p:spPr>
            <a:xfrm>
              <a:off x="2909467" y="156420"/>
              <a:ext cx="5003800" cy="2438400"/>
            </a:xfrm>
            <a:prstGeom prst="rect">
              <a:avLst/>
            </a:prstGeom>
          </p:spPr>
        </p:pic>
      </p:grpSp>
      <p:cxnSp>
        <p:nvCxnSpPr>
          <p:cNvPr id="12" name="直接连接符 11">
            <a:extLst>
              <a:ext uri="{FF2B5EF4-FFF2-40B4-BE49-F238E27FC236}">
                <a16:creationId xmlns:a16="http://schemas.microsoft.com/office/drawing/2014/main" id="{507F0098-C432-40A7-8DB2-BB1316F24B75}"/>
              </a:ext>
            </a:extLst>
          </p:cNvPr>
          <p:cNvCxnSpPr>
            <a:cxnSpLocks/>
            <a:stCxn id="11" idx="3"/>
          </p:cNvCxnSpPr>
          <p:nvPr/>
        </p:nvCxnSpPr>
        <p:spPr>
          <a:xfrm>
            <a:off x="11188558" y="516230"/>
            <a:ext cx="914551"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9084276-B268-4B40-A141-82A86DE52A6B}"/>
              </a:ext>
            </a:extLst>
          </p:cNvPr>
          <p:cNvCxnSpPr>
            <a:cxnSpLocks/>
            <a:stCxn id="18" idx="3"/>
            <a:endCxn id="10" idx="1"/>
          </p:cNvCxnSpPr>
          <p:nvPr/>
        </p:nvCxnSpPr>
        <p:spPr>
          <a:xfrm>
            <a:off x="5761319" y="495923"/>
            <a:ext cx="3690906" cy="5093"/>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1086D51-4851-46FD-A0C0-374B3E9F536E}"/>
              </a:ext>
            </a:extLst>
          </p:cNvPr>
          <p:cNvCxnSpPr>
            <a:cxnSpLocks/>
          </p:cNvCxnSpPr>
          <p:nvPr/>
        </p:nvCxnSpPr>
        <p:spPr>
          <a:xfrm>
            <a:off x="10871200" y="6356352"/>
            <a:ext cx="1231909"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8" name="文本占位符 17">
            <a:extLst>
              <a:ext uri="{FF2B5EF4-FFF2-40B4-BE49-F238E27FC236}">
                <a16:creationId xmlns:a16="http://schemas.microsoft.com/office/drawing/2014/main" id="{2C0BAF4D-C4B0-4BFA-B78D-B1A30787411E}"/>
              </a:ext>
            </a:extLst>
          </p:cNvPr>
          <p:cNvSpPr>
            <a:spLocks noGrp="1"/>
          </p:cNvSpPr>
          <p:nvPr>
            <p:ph type="body" sz="quarter" idx="12"/>
          </p:nvPr>
        </p:nvSpPr>
        <p:spPr>
          <a:xfrm>
            <a:off x="1158141" y="272085"/>
            <a:ext cx="4603178" cy="447675"/>
          </a:xfrm>
        </p:spPr>
        <p:txBody>
          <a:bodyPr/>
          <a:lstStyle>
            <a:lvl1pPr marL="0" indent="0">
              <a:buNone/>
              <a:defRPr/>
            </a:lvl1pPr>
          </a:lstStyle>
          <a:p>
            <a:pPr lvl="0"/>
            <a:r>
              <a:rPr lang="zh-CN" altLang="en-US"/>
              <a:t>单击此处编辑母版文本样式</a:t>
            </a:r>
          </a:p>
        </p:txBody>
      </p:sp>
    </p:spTree>
    <p:extLst>
      <p:ext uri="{BB962C8B-B14F-4D97-AF65-F5344CB8AC3E}">
        <p14:creationId xmlns:p14="http://schemas.microsoft.com/office/powerpoint/2010/main" val="62994124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32236"/>
            <a:ext cx="10515600" cy="5124061"/>
          </a:xfrm>
        </p:spPr>
        <p:txBody>
          <a:bodyPr/>
          <a:lstStyle>
            <a:lvl2pPr>
              <a:lnSpc>
                <a:spcPts val="2880"/>
              </a:lnSpc>
              <a:defRPr/>
            </a:lvl2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4EF3857E-6251-4ABC-9286-8729030B0044}" type="datetime1">
              <a:rPr lang="zh-CN" altLang="en-US" smtClean="0"/>
              <a:t>2022/2/20</a:t>
            </a:fld>
            <a:endParaRPr lang="zh-CN" altLang="en-US" dirty="0"/>
          </a:p>
        </p:txBody>
      </p:sp>
      <p:sp>
        <p:nvSpPr>
          <p:cNvPr id="5" name="Footer Placeholder 4"/>
          <p:cNvSpPr>
            <a:spLocks noGrp="1"/>
          </p:cNvSpPr>
          <p:nvPr>
            <p:ph type="ftr" sz="quarter" idx="11"/>
          </p:nvPr>
        </p:nvSpPr>
        <p:spPr/>
        <p:txBody>
          <a:bodyPr/>
          <a:lstStyle/>
          <a:p>
            <a:r>
              <a:rPr lang="zh-CN" altLang="en-US" dirty="0"/>
              <a:t>系统工程导论</a:t>
            </a:r>
            <a:r>
              <a:rPr lang="en-US" altLang="zh-CN" dirty="0"/>
              <a:t>·2022</a:t>
            </a:r>
            <a:r>
              <a:rPr lang="zh-CN" altLang="en-US" dirty="0"/>
              <a:t>春</a:t>
            </a:r>
          </a:p>
        </p:txBody>
      </p:sp>
      <p:sp>
        <p:nvSpPr>
          <p:cNvPr id="6" name="Slide Number Placeholder 5"/>
          <p:cNvSpPr>
            <a:spLocks noGrp="1"/>
          </p:cNvSpPr>
          <p:nvPr>
            <p:ph type="sldNum" sz="quarter" idx="12"/>
          </p:nvPr>
        </p:nvSpPr>
        <p:spPr>
          <a:xfrm>
            <a:off x="10697872" y="6414011"/>
            <a:ext cx="1007056" cy="365125"/>
          </a:xfrm>
        </p:spPr>
        <p:txBody>
          <a:bodyPr/>
          <a:lstStyle>
            <a:lvl1pPr>
              <a:defRPr sz="2000">
                <a:latin typeface="Arial" panose="020B0604020202020204" pitchFamily="34" charset="0"/>
                <a:cs typeface="Arial" panose="020B0604020202020204" pitchFamily="34" charset="0"/>
              </a:defRPr>
            </a:lvl1pPr>
          </a:lstStyle>
          <a:p>
            <a:fld id="{992410F8-5038-4D67-BFCB-CC041677B2F5}" type="slidenum">
              <a:rPr lang="zh-CN" altLang="en-US" smtClean="0"/>
              <a:pPr/>
              <a:t>‹#›</a:t>
            </a:fld>
            <a:endParaRPr lang="zh-CN" altLang="en-US" dirty="0"/>
          </a:p>
        </p:txBody>
      </p:sp>
      <p:cxnSp>
        <p:nvCxnSpPr>
          <p:cNvPr id="12" name="直接连接符 11"/>
          <p:cNvCxnSpPr>
            <a:endCxn id="13" idx="1"/>
          </p:cNvCxnSpPr>
          <p:nvPr userDrawn="1"/>
        </p:nvCxnSpPr>
        <p:spPr>
          <a:xfrm>
            <a:off x="101601" y="6362992"/>
            <a:ext cx="828461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3" name="文本框 12"/>
          <p:cNvSpPr txBox="1"/>
          <p:nvPr userDrawn="1"/>
        </p:nvSpPr>
        <p:spPr>
          <a:xfrm>
            <a:off x="8386212" y="6162937"/>
            <a:ext cx="2294488" cy="400110"/>
          </a:xfrm>
          <a:prstGeom prst="rect">
            <a:avLst/>
          </a:prstGeom>
          <a:noFill/>
        </p:spPr>
        <p:txBody>
          <a:bodyPr wrap="square" rtlCol="0">
            <a:spAutoFit/>
          </a:bodyPr>
          <a:lstStyle/>
          <a:p>
            <a:r>
              <a:rPr lang="zh-CN" altLang="en-US" sz="2000" dirty="0">
                <a:latin typeface="+mj-ea"/>
                <a:ea typeface="+mj-ea"/>
              </a:rPr>
              <a:t>系统工程导论</a:t>
            </a:r>
            <a:endParaRPr lang="zh-CN" altLang="en-US" sz="1600" dirty="0">
              <a:latin typeface="+mj-ea"/>
              <a:ea typeface="+mj-ea"/>
            </a:endParaRPr>
          </a:p>
        </p:txBody>
      </p:sp>
      <p:cxnSp>
        <p:nvCxnSpPr>
          <p:cNvPr id="15" name="直接连接符 14"/>
          <p:cNvCxnSpPr>
            <a:cxnSpLocks/>
          </p:cNvCxnSpPr>
          <p:nvPr userDrawn="1"/>
        </p:nvCxnSpPr>
        <p:spPr>
          <a:xfrm>
            <a:off x="10254343" y="6362992"/>
            <a:ext cx="1848757"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p:cNvCxnSpPr>
          <p:nvPr userDrawn="1"/>
        </p:nvCxnSpPr>
        <p:spPr>
          <a:xfrm>
            <a:off x="101601" y="501016"/>
            <a:ext cx="891177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25" name="组 13"/>
          <p:cNvGrpSpPr/>
          <p:nvPr userDrawn="1"/>
        </p:nvGrpSpPr>
        <p:grpSpPr>
          <a:xfrm>
            <a:off x="9245600" y="258051"/>
            <a:ext cx="1955800" cy="476548"/>
            <a:chOff x="0" y="23968"/>
            <a:chExt cx="7913267" cy="2570852"/>
          </a:xfrm>
        </p:grpSpPr>
        <p:pic>
          <p:nvPicPr>
            <p:cNvPr id="26" name="图片 25"/>
            <p:cNvPicPr>
              <a:picLocks noChangeAspect="1"/>
            </p:cNvPicPr>
            <p:nvPr userDrawn="1"/>
          </p:nvPicPr>
          <p:blipFill>
            <a:blip r:embed="rId2"/>
            <a:stretch>
              <a:fillRect/>
            </a:stretch>
          </p:blipFill>
          <p:spPr>
            <a:xfrm>
              <a:off x="0" y="23968"/>
              <a:ext cx="2570852" cy="2570852"/>
            </a:xfrm>
            <a:prstGeom prst="rect">
              <a:avLst/>
            </a:prstGeom>
          </p:spPr>
        </p:pic>
        <p:pic>
          <p:nvPicPr>
            <p:cNvPr id="27" name="图片 26"/>
            <p:cNvPicPr>
              <a:picLocks noChangeAspect="1"/>
            </p:cNvPicPr>
            <p:nvPr userDrawn="1"/>
          </p:nvPicPr>
          <p:blipFill>
            <a:blip r:embed="rId3"/>
            <a:stretch>
              <a:fillRect/>
            </a:stretch>
          </p:blipFill>
          <p:spPr>
            <a:xfrm>
              <a:off x="2909467" y="156420"/>
              <a:ext cx="5003800" cy="2438400"/>
            </a:xfrm>
            <a:prstGeom prst="rect">
              <a:avLst/>
            </a:prstGeom>
          </p:spPr>
        </p:pic>
      </p:grpSp>
      <p:cxnSp>
        <p:nvCxnSpPr>
          <p:cNvPr id="28" name="直接连接符 27"/>
          <p:cNvCxnSpPr/>
          <p:nvPr userDrawn="1"/>
        </p:nvCxnSpPr>
        <p:spPr>
          <a:xfrm>
            <a:off x="11353801" y="501016"/>
            <a:ext cx="7493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42" name="标题 7"/>
          <p:cNvSpPr>
            <a:spLocks noGrp="1"/>
          </p:cNvSpPr>
          <p:nvPr>
            <p:ph type="title"/>
          </p:nvPr>
        </p:nvSpPr>
        <p:spPr>
          <a:xfrm>
            <a:off x="950673" y="-161766"/>
            <a:ext cx="6941470" cy="1325563"/>
          </a:xfrm>
        </p:spPr>
        <p:txBody>
          <a:bodyPr>
            <a:normAutofit/>
          </a:bodyPr>
          <a:lstStyle>
            <a:lvl1pPr algn="l">
              <a:defRPr sz="2800">
                <a:solidFill>
                  <a:schemeClr val="tx1"/>
                </a:solidFill>
              </a:defRPr>
            </a:lvl1pPr>
          </a:lstStyle>
          <a:p>
            <a:r>
              <a:rPr lang="zh-CN" altLang="en-US" dirty="0"/>
              <a:t>单击此处编辑母版标题样式</a:t>
            </a:r>
          </a:p>
        </p:txBody>
      </p:sp>
    </p:spTree>
    <p:extLst>
      <p:ext uri="{BB962C8B-B14F-4D97-AF65-F5344CB8AC3E}">
        <p14:creationId xmlns:p14="http://schemas.microsoft.com/office/powerpoint/2010/main" val="6419240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雨课堂">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B4D653-0D18-42F6-86F7-2D2F3BEED43A}" type="datetime1">
              <a:rPr lang="zh-CN" altLang="en-US" smtClean="0"/>
              <a:t>2022/2/20</a:t>
            </a:fld>
            <a:endParaRPr lang="zh-CN" altLang="en-US"/>
          </a:p>
        </p:txBody>
      </p:sp>
      <p:sp>
        <p:nvSpPr>
          <p:cNvPr id="3" name="Footer Placeholder 2"/>
          <p:cNvSpPr>
            <a:spLocks noGrp="1"/>
          </p:cNvSpPr>
          <p:nvPr>
            <p:ph type="ftr" sz="quarter" idx="11"/>
          </p:nvPr>
        </p:nvSpPr>
        <p:spPr/>
        <p:txBody>
          <a:bodyPr/>
          <a:lstStyle/>
          <a:p>
            <a:r>
              <a:rPr lang="zh-CN" altLang="en-US"/>
              <a:t>系统工程导论</a:t>
            </a:r>
            <a:r>
              <a:rPr lang="en-US" altLang="zh-CN"/>
              <a:t>·2022</a:t>
            </a:r>
            <a:r>
              <a:rPr lang="zh-CN" altLang="en-US"/>
              <a:t>春</a:t>
            </a:r>
            <a:endParaRPr lang="zh-CN" altLang="en-US" dirty="0"/>
          </a:p>
        </p:txBody>
      </p:sp>
      <p:sp>
        <p:nvSpPr>
          <p:cNvPr id="5" name="Slide Number Placeholder 5">
            <a:extLst>
              <a:ext uri="{FF2B5EF4-FFF2-40B4-BE49-F238E27FC236}">
                <a16:creationId xmlns:a16="http://schemas.microsoft.com/office/drawing/2014/main" id="{9A49939E-54E5-4E09-9BBA-56BC4BB1A5D2}"/>
              </a:ext>
            </a:extLst>
          </p:cNvPr>
          <p:cNvSpPr txBox="1">
            <a:spLocks/>
          </p:cNvSpPr>
          <p:nvPr/>
        </p:nvSpPr>
        <p:spPr>
          <a:xfrm>
            <a:off x="5762053" y="6449004"/>
            <a:ext cx="670143"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92410F8-5038-4D67-BFCB-CC041677B2F5}" type="slidenum">
              <a:rPr lang="zh-CN" altLang="en-US" smtClean="0"/>
              <a:pPr/>
              <a:t>‹#›</a:t>
            </a:fld>
            <a:endParaRPr lang="zh-CN" altLang="en-US" dirty="0"/>
          </a:p>
        </p:txBody>
      </p:sp>
    </p:spTree>
    <p:extLst>
      <p:ext uri="{BB962C8B-B14F-4D97-AF65-F5344CB8AC3E}">
        <p14:creationId xmlns:p14="http://schemas.microsoft.com/office/powerpoint/2010/main" val="829662402"/>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34"/>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2"/>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F20763A-4C42-4846-B545-0EEB8DE7F148}" type="datetime1">
              <a:rPr lang="zh-CN" altLang="en-US" smtClean="0"/>
              <a:t>2022/2/20</a:t>
            </a:fld>
            <a:endParaRPr lang="zh-CN" altLang="en-US"/>
          </a:p>
        </p:txBody>
      </p:sp>
      <p:sp>
        <p:nvSpPr>
          <p:cNvPr id="6" name="Footer Placeholder 5"/>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sp>
        <p:nvSpPr>
          <p:cNvPr id="7" name="Slide Number Placeholder 6"/>
          <p:cNvSpPr>
            <a:spLocks noGrp="1"/>
          </p:cNvSpPr>
          <p:nvPr>
            <p:ph type="sldNum" sz="quarter" idx="12"/>
          </p:nvPr>
        </p:nvSpPr>
        <p:spPr/>
        <p:txBody>
          <a:bodyPr/>
          <a:lstStyle/>
          <a:p>
            <a:fld id="{992410F8-5038-4D67-BFCB-CC041677B2F5}" type="slidenum">
              <a:rPr lang="zh-CN" altLang="en-US" smtClean="0"/>
              <a:t>‹#›</a:t>
            </a:fld>
            <a:endParaRPr lang="zh-CN" altLang="en-US"/>
          </a:p>
        </p:txBody>
      </p:sp>
    </p:spTree>
    <p:extLst>
      <p:ext uri="{BB962C8B-B14F-4D97-AF65-F5344CB8AC3E}">
        <p14:creationId xmlns:p14="http://schemas.microsoft.com/office/powerpoint/2010/main" val="2737268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34"/>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2"/>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42E87F1-A65A-400C-BAE5-0188568E8C0C}" type="datetime1">
              <a:rPr lang="zh-CN" altLang="en-US" smtClean="0"/>
              <a:t>2022/2/20</a:t>
            </a:fld>
            <a:endParaRPr lang="zh-CN" altLang="en-US"/>
          </a:p>
        </p:txBody>
      </p:sp>
      <p:sp>
        <p:nvSpPr>
          <p:cNvPr id="6" name="Footer Placeholder 5"/>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sp>
        <p:nvSpPr>
          <p:cNvPr id="7" name="Slide Number Placeholder 6"/>
          <p:cNvSpPr>
            <a:spLocks noGrp="1"/>
          </p:cNvSpPr>
          <p:nvPr>
            <p:ph type="sldNum" sz="quarter" idx="12"/>
          </p:nvPr>
        </p:nvSpPr>
        <p:spPr/>
        <p:txBody>
          <a:bodyPr/>
          <a:lstStyle/>
          <a:p>
            <a:fld id="{992410F8-5038-4D67-BFCB-CC041677B2F5}" type="slidenum">
              <a:rPr lang="zh-CN" altLang="en-US" smtClean="0"/>
              <a:t>‹#›</a:t>
            </a:fld>
            <a:endParaRPr lang="zh-CN" altLang="en-US"/>
          </a:p>
        </p:txBody>
      </p:sp>
    </p:spTree>
    <p:extLst>
      <p:ext uri="{BB962C8B-B14F-4D97-AF65-F5344CB8AC3E}">
        <p14:creationId xmlns:p14="http://schemas.microsoft.com/office/powerpoint/2010/main" val="40665384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929973"/>
            <a:ext cx="10515600" cy="524699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C122A0E-0CB3-46E3-A8C8-940980A4B2A1}" type="datetime1">
              <a:rPr lang="zh-CN" altLang="en-US" smtClean="0"/>
              <a:t>2022/2/20</a:t>
            </a:fld>
            <a:endParaRPr lang="zh-CN" altLang="en-US"/>
          </a:p>
        </p:txBody>
      </p:sp>
      <p:sp>
        <p:nvSpPr>
          <p:cNvPr id="5" name="Footer Placeholder 4"/>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sp>
        <p:nvSpPr>
          <p:cNvPr id="13" name="文本框 12"/>
          <p:cNvSpPr txBox="1"/>
          <p:nvPr/>
        </p:nvSpPr>
        <p:spPr>
          <a:xfrm>
            <a:off x="8122617" y="6275146"/>
            <a:ext cx="27275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sp>
        <p:nvSpPr>
          <p:cNvPr id="16" name="标题 7"/>
          <p:cNvSpPr>
            <a:spLocks noGrp="1"/>
          </p:cNvSpPr>
          <p:nvPr>
            <p:ph type="title"/>
          </p:nvPr>
        </p:nvSpPr>
        <p:spPr>
          <a:xfrm>
            <a:off x="38100" y="-395596"/>
            <a:ext cx="10515600" cy="1325563"/>
          </a:xfrm>
        </p:spPr>
        <p:txBody>
          <a:bodyPr>
            <a:normAutofit/>
          </a:bodyPr>
          <a:lstStyle>
            <a:lvl1pPr>
              <a:defRPr sz="2800">
                <a:solidFill>
                  <a:schemeClr val="bg1"/>
                </a:solidFill>
              </a:defRPr>
            </a:lvl1pPr>
          </a:lstStyle>
          <a:p>
            <a:r>
              <a:rPr lang="zh-CN" altLang="en-US"/>
              <a:t>单击此处编辑母版标题样式</a:t>
            </a:r>
            <a:endParaRPr lang="zh-CN" altLang="en-US" dirty="0"/>
          </a:p>
        </p:txBody>
      </p:sp>
      <p:sp>
        <p:nvSpPr>
          <p:cNvPr id="18" name="Slide Number Placeholder 5"/>
          <p:cNvSpPr>
            <a:spLocks noGrp="1"/>
          </p:cNvSpPr>
          <p:nvPr>
            <p:ph type="sldNum" sz="quarter" idx="12"/>
          </p:nvPr>
        </p:nvSpPr>
        <p:spPr>
          <a:xfrm>
            <a:off x="5762053" y="6515677"/>
            <a:ext cx="670143" cy="365125"/>
          </a:xfrm>
        </p:spPr>
        <p:txBody>
          <a:bodyPr/>
          <a:lstStyle>
            <a:lvl1pPr>
              <a:defRPr sz="2000">
                <a:latin typeface="Arial" panose="020B0604020202020204" pitchFamily="34" charset="0"/>
                <a:cs typeface="Arial" panose="020B0604020202020204" pitchFamily="34" charset="0"/>
              </a:defRPr>
            </a:lvl1pPr>
          </a:lstStyle>
          <a:p>
            <a:fld id="{992410F8-5038-4D67-BFCB-CC041677B2F5}" type="slidenum">
              <a:rPr lang="zh-CN" altLang="en-US" smtClean="0"/>
              <a:pPr/>
              <a:t>‹#›</a:t>
            </a:fld>
            <a:endParaRPr lang="zh-CN" altLang="en-US" dirty="0"/>
          </a:p>
        </p:txBody>
      </p:sp>
      <p:cxnSp>
        <p:nvCxnSpPr>
          <p:cNvPr id="19" name="直接连接符 18"/>
          <p:cNvCxnSpPr/>
          <p:nvPr/>
        </p:nvCxnSpPr>
        <p:spPr>
          <a:xfrm>
            <a:off x="0" y="6538915"/>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0740557" y="6558385"/>
            <a:ext cx="145145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38100" y="19052"/>
            <a:ext cx="12092213" cy="496271"/>
          </a:xfrm>
          <a:prstGeom prst="roundRect">
            <a:avLst/>
          </a:prstGeom>
          <a:solidFill>
            <a:srgbClr val="5C307D">
              <a:alpha val="70000"/>
            </a:srgbClr>
          </a:solidFill>
          <a:ln>
            <a:noFill/>
          </a:ln>
          <a:effectLst>
            <a:outerShdw blurRad="177800" dist="50800" dir="5400000" algn="ctr" rotWithShape="0">
              <a:srgbClr val="000000">
                <a:alpha val="43137"/>
              </a:srgb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spc="300" dirty="0">
              <a:solidFill>
                <a:schemeClr val="bg1"/>
              </a:solidFill>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38100" y="607801"/>
            <a:ext cx="12092213" cy="0"/>
          </a:xfrm>
          <a:prstGeom prst="line">
            <a:avLst/>
          </a:prstGeom>
          <a:ln w="28575">
            <a:solidFill>
              <a:srgbClr val="800080">
                <a:alpha val="60000"/>
              </a:srgbClr>
            </a:solidFill>
          </a:ln>
          <a:effectLst>
            <a:outerShdw blurRad="50800" dist="38100" dir="5400000" algn="t" rotWithShape="0">
              <a:prstClr val="black">
                <a:alpha val="40000"/>
              </a:prstClr>
            </a:outerShdw>
            <a:softEdge rad="0"/>
          </a:effectLst>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83BA2EF8-E7F1-4F1C-94F2-46FE6E19F85F}"/>
              </a:ext>
            </a:extLst>
          </p:cNvPr>
          <p:cNvSpPr txBox="1"/>
          <p:nvPr/>
        </p:nvSpPr>
        <p:spPr>
          <a:xfrm>
            <a:off x="8122610" y="6275141"/>
            <a:ext cx="27275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cxnSp>
        <p:nvCxnSpPr>
          <p:cNvPr id="14" name="直接连接符 13">
            <a:extLst>
              <a:ext uri="{FF2B5EF4-FFF2-40B4-BE49-F238E27FC236}">
                <a16:creationId xmlns:a16="http://schemas.microsoft.com/office/drawing/2014/main" id="{ADE568CA-E407-4B7A-9372-A7C792CE812A}"/>
              </a:ext>
            </a:extLst>
          </p:cNvPr>
          <p:cNvCxnSpPr/>
          <p:nvPr/>
        </p:nvCxnSpPr>
        <p:spPr>
          <a:xfrm>
            <a:off x="0" y="6538914"/>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3AA64B1-C348-4B04-A882-B93AB01A79D2}"/>
              </a:ext>
            </a:extLst>
          </p:cNvPr>
          <p:cNvCxnSpPr/>
          <p:nvPr/>
        </p:nvCxnSpPr>
        <p:spPr>
          <a:xfrm>
            <a:off x="10740550" y="6558385"/>
            <a:ext cx="145145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7" name="圆角矩形 20">
            <a:extLst>
              <a:ext uri="{FF2B5EF4-FFF2-40B4-BE49-F238E27FC236}">
                <a16:creationId xmlns:a16="http://schemas.microsoft.com/office/drawing/2014/main" id="{165220F9-6110-4511-9EA1-75AE01722560}"/>
              </a:ext>
            </a:extLst>
          </p:cNvPr>
          <p:cNvSpPr/>
          <p:nvPr/>
        </p:nvSpPr>
        <p:spPr>
          <a:xfrm>
            <a:off x="38100" y="19050"/>
            <a:ext cx="12092213" cy="496270"/>
          </a:xfrm>
          <a:prstGeom prst="roundRect">
            <a:avLst/>
          </a:prstGeom>
          <a:solidFill>
            <a:srgbClr val="5C307D">
              <a:alpha val="70000"/>
            </a:srgbClr>
          </a:solidFill>
          <a:ln>
            <a:noFill/>
          </a:ln>
          <a:effectLst>
            <a:outerShdw blurRad="177800" dist="50800" dir="5400000" algn="ctr" rotWithShape="0">
              <a:srgbClr val="000000">
                <a:alpha val="43137"/>
              </a:srgb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spc="300" dirty="0">
              <a:solidFill>
                <a:schemeClr val="bg1"/>
              </a:solidFill>
              <a:latin typeface="微软雅黑" panose="020B0503020204020204" pitchFamily="34" charset="-122"/>
              <a:ea typeface="微软雅黑" panose="020B0503020204020204" pitchFamily="34" charset="-122"/>
            </a:endParaRPr>
          </a:p>
        </p:txBody>
      </p:sp>
      <p:cxnSp>
        <p:nvCxnSpPr>
          <p:cNvPr id="23" name="直接连接符 22">
            <a:extLst>
              <a:ext uri="{FF2B5EF4-FFF2-40B4-BE49-F238E27FC236}">
                <a16:creationId xmlns:a16="http://schemas.microsoft.com/office/drawing/2014/main" id="{EE181A64-F9DB-45E0-B0E7-BE2E4A3BE4CB}"/>
              </a:ext>
            </a:extLst>
          </p:cNvPr>
          <p:cNvCxnSpPr/>
          <p:nvPr/>
        </p:nvCxnSpPr>
        <p:spPr>
          <a:xfrm>
            <a:off x="38100" y="607801"/>
            <a:ext cx="12092213" cy="0"/>
          </a:xfrm>
          <a:prstGeom prst="line">
            <a:avLst/>
          </a:prstGeom>
          <a:ln w="28575">
            <a:solidFill>
              <a:srgbClr val="800080">
                <a:alpha val="60000"/>
              </a:srgbClr>
            </a:solidFill>
          </a:ln>
          <a:effectLst>
            <a:outerShdw blurRad="50800" dist="38100" dir="5400000" algn="t" rotWithShape="0">
              <a:prstClr val="black">
                <a:alpha val="40000"/>
              </a:prstClr>
            </a:outerShdw>
            <a:softEdge rad="0"/>
          </a:effectLst>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A9B33D77-3630-B346-B339-CAFB45BE8714}"/>
              </a:ext>
            </a:extLst>
          </p:cNvPr>
          <p:cNvSpPr txBox="1"/>
          <p:nvPr userDrawn="1"/>
        </p:nvSpPr>
        <p:spPr>
          <a:xfrm>
            <a:off x="8122609" y="6275139"/>
            <a:ext cx="27275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cxnSp>
        <p:nvCxnSpPr>
          <p:cNvPr id="25" name="直接连接符 18">
            <a:extLst>
              <a:ext uri="{FF2B5EF4-FFF2-40B4-BE49-F238E27FC236}">
                <a16:creationId xmlns:a16="http://schemas.microsoft.com/office/drawing/2014/main" id="{A74F7790-5E60-0941-8AD2-700CBC6A32C9}"/>
              </a:ext>
            </a:extLst>
          </p:cNvPr>
          <p:cNvCxnSpPr/>
          <p:nvPr userDrawn="1"/>
        </p:nvCxnSpPr>
        <p:spPr>
          <a:xfrm>
            <a:off x="0" y="6538914"/>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6" name="直接连接符 19">
            <a:extLst>
              <a:ext uri="{FF2B5EF4-FFF2-40B4-BE49-F238E27FC236}">
                <a16:creationId xmlns:a16="http://schemas.microsoft.com/office/drawing/2014/main" id="{2E037AA7-B2DA-9146-9AF4-194BD4F55B16}"/>
              </a:ext>
            </a:extLst>
          </p:cNvPr>
          <p:cNvCxnSpPr/>
          <p:nvPr userDrawn="1"/>
        </p:nvCxnSpPr>
        <p:spPr>
          <a:xfrm>
            <a:off x="10740549" y="6558385"/>
            <a:ext cx="145145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7" name="圆角矩形 26">
            <a:extLst>
              <a:ext uri="{FF2B5EF4-FFF2-40B4-BE49-F238E27FC236}">
                <a16:creationId xmlns:a16="http://schemas.microsoft.com/office/drawing/2014/main" id="{FDB9A6C0-9411-CB45-B3A1-C218D0097E6A}"/>
              </a:ext>
            </a:extLst>
          </p:cNvPr>
          <p:cNvSpPr/>
          <p:nvPr userDrawn="1"/>
        </p:nvSpPr>
        <p:spPr>
          <a:xfrm>
            <a:off x="38100" y="19050"/>
            <a:ext cx="12092213" cy="496270"/>
          </a:xfrm>
          <a:prstGeom prst="roundRect">
            <a:avLst/>
          </a:prstGeom>
          <a:solidFill>
            <a:srgbClr val="5C307D">
              <a:alpha val="70000"/>
            </a:srgbClr>
          </a:solidFill>
          <a:ln>
            <a:noFill/>
          </a:ln>
          <a:effectLst>
            <a:outerShdw blurRad="177800" dist="50800" dir="5400000" algn="ctr" rotWithShape="0">
              <a:srgbClr val="000000">
                <a:alpha val="43137"/>
              </a:srgb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spc="300" dirty="0">
              <a:solidFill>
                <a:schemeClr val="bg1"/>
              </a:solidFill>
              <a:latin typeface="微软雅黑" panose="020B0503020204020204" pitchFamily="34" charset="-122"/>
              <a:ea typeface="微软雅黑" panose="020B0503020204020204" pitchFamily="34" charset="-122"/>
            </a:endParaRPr>
          </a:p>
        </p:txBody>
      </p:sp>
      <p:cxnSp>
        <p:nvCxnSpPr>
          <p:cNvPr id="28" name="直接连接符 21">
            <a:extLst>
              <a:ext uri="{FF2B5EF4-FFF2-40B4-BE49-F238E27FC236}">
                <a16:creationId xmlns:a16="http://schemas.microsoft.com/office/drawing/2014/main" id="{325642FF-CADE-CF4F-ACA7-37FC31AC4BEE}"/>
              </a:ext>
            </a:extLst>
          </p:cNvPr>
          <p:cNvCxnSpPr/>
          <p:nvPr userDrawn="1"/>
        </p:nvCxnSpPr>
        <p:spPr>
          <a:xfrm>
            <a:off x="38100" y="607801"/>
            <a:ext cx="12092213" cy="0"/>
          </a:xfrm>
          <a:prstGeom prst="line">
            <a:avLst/>
          </a:prstGeom>
          <a:ln w="28575">
            <a:solidFill>
              <a:srgbClr val="800080">
                <a:alpha val="60000"/>
              </a:srgbClr>
            </a:solidFill>
          </a:ln>
          <a:effectLst>
            <a:outerShdw blurRad="50800" dist="38100" dir="5400000" algn="t" rotWithShape="0">
              <a:prstClr val="black">
                <a:alpha val="40000"/>
              </a:prstClr>
            </a:outerShdw>
            <a:softEdge rad="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3968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8"/>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9" y="365128"/>
            <a:ext cx="7734300" cy="581183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904569C-1CC2-4480-A510-368E370B528D}" type="datetime1">
              <a:rPr lang="zh-CN" altLang="en-US" smtClean="0"/>
              <a:t>2022/2/20</a:t>
            </a:fld>
            <a:endParaRPr lang="zh-CN" altLang="en-US"/>
          </a:p>
        </p:txBody>
      </p:sp>
      <p:sp>
        <p:nvSpPr>
          <p:cNvPr id="5" name="Footer Placeholder 4"/>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sp>
        <p:nvSpPr>
          <p:cNvPr id="6" name="Slide Number Placeholder 5"/>
          <p:cNvSpPr>
            <a:spLocks noGrp="1"/>
          </p:cNvSpPr>
          <p:nvPr>
            <p:ph type="sldNum" sz="quarter" idx="12"/>
          </p:nvPr>
        </p:nvSpPr>
        <p:spPr/>
        <p:txBody>
          <a:bodyPr/>
          <a:lstStyle/>
          <a:p>
            <a:fld id="{992410F8-5038-4D67-BFCB-CC041677B2F5}" type="slidenum">
              <a:rPr lang="zh-CN" altLang="en-US" smtClean="0"/>
              <a:t>‹#›</a:t>
            </a:fld>
            <a:endParaRPr lang="zh-CN" altLang="en-US"/>
          </a:p>
        </p:txBody>
      </p:sp>
    </p:spTree>
    <p:extLst>
      <p:ext uri="{BB962C8B-B14F-4D97-AF65-F5344CB8AC3E}">
        <p14:creationId xmlns:p14="http://schemas.microsoft.com/office/powerpoint/2010/main" val="16183491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947060" y="-167775"/>
            <a:ext cx="10515600" cy="1325563"/>
          </a:xfrm>
        </p:spPr>
        <p:txBody>
          <a:bodyPr>
            <a:normAutofit/>
          </a:bodyPr>
          <a:lstStyle>
            <a:lvl1pPr>
              <a:defRPr sz="3600"/>
            </a:lvl1pPr>
          </a:lstStyle>
          <a:p>
            <a:r>
              <a:rPr lang="zh-CN" altLang="en-US" dirty="0"/>
              <a:t>单击此处编辑母版标题样式</a:t>
            </a:r>
            <a:endParaRPr lang="en-US" dirty="0"/>
          </a:p>
        </p:txBody>
      </p:sp>
      <p:sp>
        <p:nvSpPr>
          <p:cNvPr id="3" name="Content Placeholder 2"/>
          <p:cNvSpPr>
            <a:spLocks noGrp="1"/>
          </p:cNvSpPr>
          <p:nvPr>
            <p:ph idx="1"/>
          </p:nvPr>
        </p:nvSpPr>
        <p:spPr>
          <a:xfrm>
            <a:off x="1393371" y="1167510"/>
            <a:ext cx="10515600" cy="435133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7B4D653-0D18-42F6-86F7-2D2F3BEED43A}" type="datetime1">
              <a:rPr lang="zh-CN" altLang="en-US" smtClean="0"/>
              <a:t>2022/2/20</a:t>
            </a:fld>
            <a:endParaRPr lang="zh-CN" altLang="en-US"/>
          </a:p>
        </p:txBody>
      </p:sp>
      <p:sp>
        <p:nvSpPr>
          <p:cNvPr id="5" name="Footer Placeholder 4"/>
          <p:cNvSpPr>
            <a:spLocks noGrp="1"/>
          </p:cNvSpPr>
          <p:nvPr>
            <p:ph type="ftr" sz="quarter" idx="11"/>
          </p:nvPr>
        </p:nvSpPr>
        <p:spPr/>
        <p:txBody>
          <a:bodyPr/>
          <a:lstStyle/>
          <a:p>
            <a:r>
              <a:rPr lang="zh-CN" altLang="en-US"/>
              <a:t>系统工程导论</a:t>
            </a:r>
            <a:r>
              <a:rPr lang="en-US" altLang="zh-CN"/>
              <a:t>·2022</a:t>
            </a:r>
            <a:r>
              <a:rPr lang="zh-CN" altLang="en-US"/>
              <a:t>春</a:t>
            </a:r>
            <a:endParaRPr lang="zh-CN" altLang="en-US" dirty="0"/>
          </a:p>
        </p:txBody>
      </p:sp>
      <p:sp>
        <p:nvSpPr>
          <p:cNvPr id="6" name="Slide Number Placeholder 5"/>
          <p:cNvSpPr>
            <a:spLocks noGrp="1"/>
          </p:cNvSpPr>
          <p:nvPr>
            <p:ph type="sldNum" sz="quarter" idx="12"/>
          </p:nvPr>
        </p:nvSpPr>
        <p:spPr/>
        <p:txBody>
          <a:bodyPr/>
          <a:lstStyle/>
          <a:p>
            <a:fld id="{992410F8-5038-4D67-BFCB-CC041677B2F5}" type="slidenum">
              <a:rPr lang="zh-CN" altLang="en-US" smtClean="0"/>
              <a:t>‹#›</a:t>
            </a:fld>
            <a:endParaRPr lang="zh-CN" altLang="en-US" dirty="0"/>
          </a:p>
        </p:txBody>
      </p:sp>
      <p:cxnSp>
        <p:nvCxnSpPr>
          <p:cNvPr id="7" name="直接连接符 6">
            <a:extLst>
              <a:ext uri="{FF2B5EF4-FFF2-40B4-BE49-F238E27FC236}">
                <a16:creationId xmlns:a16="http://schemas.microsoft.com/office/drawing/2014/main" id="{2F413147-145C-4C00-BFBF-9E7125333318}"/>
              </a:ext>
            </a:extLst>
          </p:cNvPr>
          <p:cNvCxnSpPr>
            <a:endCxn id="13" idx="1"/>
          </p:cNvCxnSpPr>
          <p:nvPr/>
        </p:nvCxnSpPr>
        <p:spPr>
          <a:xfrm>
            <a:off x="101602" y="6362992"/>
            <a:ext cx="828461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366CEDE-E5CE-4490-935F-BEB61875943E}"/>
              </a:ext>
            </a:extLst>
          </p:cNvPr>
          <p:cNvSpPr txBox="1"/>
          <p:nvPr/>
        </p:nvSpPr>
        <p:spPr>
          <a:xfrm>
            <a:off x="8386212" y="6162937"/>
            <a:ext cx="2294488" cy="400110"/>
          </a:xfrm>
          <a:prstGeom prst="rect">
            <a:avLst/>
          </a:prstGeom>
          <a:noFill/>
        </p:spPr>
        <p:txBody>
          <a:bodyPr wrap="square" rtlCol="0">
            <a:spAutoFit/>
          </a:bodyPr>
          <a:lstStyle/>
          <a:p>
            <a:r>
              <a:rPr lang="zh-CN" altLang="en-US" sz="2000" dirty="0">
                <a:latin typeface="+mj-ea"/>
                <a:ea typeface="+mj-ea"/>
              </a:rPr>
              <a:t>系统工程导论</a:t>
            </a:r>
            <a:endParaRPr lang="zh-CN" altLang="en-US" sz="1600" dirty="0">
              <a:latin typeface="+mj-ea"/>
              <a:ea typeface="+mj-ea"/>
            </a:endParaRPr>
          </a:p>
        </p:txBody>
      </p:sp>
      <p:cxnSp>
        <p:nvCxnSpPr>
          <p:cNvPr id="9" name="直接连接符 8">
            <a:extLst>
              <a:ext uri="{FF2B5EF4-FFF2-40B4-BE49-F238E27FC236}">
                <a16:creationId xmlns:a16="http://schemas.microsoft.com/office/drawing/2014/main" id="{2A0A4C72-A180-4050-88D9-3A7E0BF9AABC}"/>
              </a:ext>
            </a:extLst>
          </p:cNvPr>
          <p:cNvCxnSpPr>
            <a:cxnSpLocks/>
          </p:cNvCxnSpPr>
          <p:nvPr/>
        </p:nvCxnSpPr>
        <p:spPr>
          <a:xfrm>
            <a:off x="10047514" y="6356357"/>
            <a:ext cx="2055586" cy="663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E701923-EBD4-4C99-AB49-00739DBBC2A5}"/>
              </a:ext>
            </a:extLst>
          </p:cNvPr>
          <p:cNvCxnSpPr>
            <a:endCxn id="42" idx="1"/>
          </p:cNvCxnSpPr>
          <p:nvPr/>
        </p:nvCxnSpPr>
        <p:spPr>
          <a:xfrm>
            <a:off x="101602" y="501016"/>
            <a:ext cx="849073"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11" name="组 13">
            <a:extLst>
              <a:ext uri="{FF2B5EF4-FFF2-40B4-BE49-F238E27FC236}">
                <a16:creationId xmlns:a16="http://schemas.microsoft.com/office/drawing/2014/main" id="{74906673-2289-4764-B0E4-ED68A3F2CA1F}"/>
              </a:ext>
            </a:extLst>
          </p:cNvPr>
          <p:cNvGrpSpPr/>
          <p:nvPr/>
        </p:nvGrpSpPr>
        <p:grpSpPr>
          <a:xfrm>
            <a:off x="9245600" y="258051"/>
            <a:ext cx="1955800" cy="476548"/>
            <a:chOff x="0" y="23968"/>
            <a:chExt cx="7913267" cy="2570852"/>
          </a:xfrm>
        </p:grpSpPr>
        <p:pic>
          <p:nvPicPr>
            <p:cNvPr id="12" name="图片 11">
              <a:extLst>
                <a:ext uri="{FF2B5EF4-FFF2-40B4-BE49-F238E27FC236}">
                  <a16:creationId xmlns:a16="http://schemas.microsoft.com/office/drawing/2014/main" id="{378E3A46-B4F7-4D12-ACF7-8B1E5D9CFDAA}"/>
                </a:ext>
              </a:extLst>
            </p:cNvPr>
            <p:cNvPicPr>
              <a:picLocks noChangeAspect="1"/>
            </p:cNvPicPr>
            <p:nvPr/>
          </p:nvPicPr>
          <p:blipFill>
            <a:blip r:embed="rId2"/>
            <a:stretch>
              <a:fillRect/>
            </a:stretch>
          </p:blipFill>
          <p:spPr>
            <a:xfrm>
              <a:off x="0" y="23968"/>
              <a:ext cx="2570852" cy="2570852"/>
            </a:xfrm>
            <a:prstGeom prst="rect">
              <a:avLst/>
            </a:prstGeom>
          </p:spPr>
        </p:pic>
        <p:pic>
          <p:nvPicPr>
            <p:cNvPr id="13" name="图片 12">
              <a:extLst>
                <a:ext uri="{FF2B5EF4-FFF2-40B4-BE49-F238E27FC236}">
                  <a16:creationId xmlns:a16="http://schemas.microsoft.com/office/drawing/2014/main" id="{AF118F82-87EC-4A52-A74D-A81A5F9CFF8D}"/>
                </a:ext>
              </a:extLst>
            </p:cNvPr>
            <p:cNvPicPr>
              <a:picLocks noChangeAspect="1"/>
            </p:cNvPicPr>
            <p:nvPr/>
          </p:nvPicPr>
          <p:blipFill>
            <a:blip r:embed="rId3"/>
            <a:stretch>
              <a:fillRect/>
            </a:stretch>
          </p:blipFill>
          <p:spPr>
            <a:xfrm>
              <a:off x="2909467" y="156420"/>
              <a:ext cx="5003800" cy="2438400"/>
            </a:xfrm>
            <a:prstGeom prst="rect">
              <a:avLst/>
            </a:prstGeom>
          </p:spPr>
        </p:pic>
      </p:grpSp>
      <p:cxnSp>
        <p:nvCxnSpPr>
          <p:cNvPr id="14" name="直接连接符 13">
            <a:extLst>
              <a:ext uri="{FF2B5EF4-FFF2-40B4-BE49-F238E27FC236}">
                <a16:creationId xmlns:a16="http://schemas.microsoft.com/office/drawing/2014/main" id="{51ADA420-4D11-4FAF-882F-966564DDBC1E}"/>
              </a:ext>
            </a:extLst>
          </p:cNvPr>
          <p:cNvCxnSpPr/>
          <p:nvPr/>
        </p:nvCxnSpPr>
        <p:spPr>
          <a:xfrm>
            <a:off x="11353802" y="501016"/>
            <a:ext cx="7493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744319"/>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316CAC-DE0F-8141-8342-B4660FDE18FF}"/>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B068474-C987-8444-B24E-042FAE756B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3EE35A53-1388-4C47-9CA0-BEBD6E1D32F0}"/>
              </a:ext>
            </a:extLst>
          </p:cNvPr>
          <p:cNvSpPr>
            <a:spLocks noGrp="1"/>
          </p:cNvSpPr>
          <p:nvPr>
            <p:ph type="dt" sz="half" idx="10"/>
          </p:nvPr>
        </p:nvSpPr>
        <p:spPr/>
        <p:txBody>
          <a:bodyPr/>
          <a:lstStyle/>
          <a:p>
            <a:fld id="{CAC2CFCB-7307-0A46-9734-70FAA20E3E53}" type="datetimeFigureOut">
              <a:rPr kumimoji="1" lang="zh-CN" altLang="en-US" smtClean="0"/>
              <a:t>2022/2/20</a:t>
            </a:fld>
            <a:endParaRPr kumimoji="1" lang="zh-CN" altLang="en-US"/>
          </a:p>
        </p:txBody>
      </p:sp>
      <p:sp>
        <p:nvSpPr>
          <p:cNvPr id="5" name="页脚占位符 4">
            <a:extLst>
              <a:ext uri="{FF2B5EF4-FFF2-40B4-BE49-F238E27FC236}">
                <a16:creationId xmlns:a16="http://schemas.microsoft.com/office/drawing/2014/main" id="{EA2ADD15-1BAA-5545-9435-E84C9892594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749A9F3-5D47-844C-8317-363B86A00796}"/>
              </a:ext>
            </a:extLst>
          </p:cNvPr>
          <p:cNvSpPr>
            <a:spLocks noGrp="1"/>
          </p:cNvSpPr>
          <p:nvPr>
            <p:ph type="sldNum" sz="quarter" idx="12"/>
          </p:nvPr>
        </p:nvSpPr>
        <p:spPr/>
        <p:txBody>
          <a:bodyPr/>
          <a:lstStyle/>
          <a:p>
            <a:fld id="{1119E9FF-010A-8B4E-8B09-0256034C0D57}" type="slidenum">
              <a:rPr kumimoji="1" lang="zh-CN" altLang="en-US" smtClean="0"/>
              <a:t>‹#›</a:t>
            </a:fld>
            <a:endParaRPr kumimoji="1" lang="zh-CN" altLang="en-US"/>
          </a:p>
        </p:txBody>
      </p:sp>
    </p:spTree>
    <p:extLst>
      <p:ext uri="{BB962C8B-B14F-4D97-AF65-F5344CB8AC3E}">
        <p14:creationId xmlns:p14="http://schemas.microsoft.com/office/powerpoint/2010/main" val="42649933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B9883-74F1-1A4C-A41F-169B306A989F}"/>
              </a:ext>
            </a:extLst>
          </p:cNvPr>
          <p:cNvSpPr>
            <a:spLocks noGrp="1"/>
          </p:cNvSpPr>
          <p:nvPr>
            <p:ph type="title"/>
          </p:nvPr>
        </p:nvSpPr>
        <p:spPr>
          <a:xfrm>
            <a:off x="990600" y="-167775"/>
            <a:ext cx="5802086" cy="1325563"/>
          </a:xfrm>
        </p:spPr>
        <p:txBody>
          <a:bodyPr>
            <a:normAutofit/>
          </a:bodyPr>
          <a:lstStyle>
            <a:lvl1pPr>
              <a:defRPr sz="36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453EE2F9-4267-F340-B274-246BCD5BD428}"/>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AD489A1-9EB7-E540-AEF8-F41A1C094FD8}"/>
              </a:ext>
            </a:extLst>
          </p:cNvPr>
          <p:cNvSpPr>
            <a:spLocks noGrp="1"/>
          </p:cNvSpPr>
          <p:nvPr>
            <p:ph type="dt" sz="half" idx="10"/>
          </p:nvPr>
        </p:nvSpPr>
        <p:spPr/>
        <p:txBody>
          <a:bodyPr/>
          <a:lstStyle/>
          <a:p>
            <a:fld id="{CAC2CFCB-7307-0A46-9734-70FAA20E3E53}" type="datetimeFigureOut">
              <a:rPr kumimoji="1" lang="zh-CN" altLang="en-US" smtClean="0"/>
              <a:t>2022/2/20</a:t>
            </a:fld>
            <a:endParaRPr kumimoji="1" lang="zh-CN" altLang="en-US"/>
          </a:p>
        </p:txBody>
      </p:sp>
      <p:sp>
        <p:nvSpPr>
          <p:cNvPr id="5" name="页脚占位符 4">
            <a:extLst>
              <a:ext uri="{FF2B5EF4-FFF2-40B4-BE49-F238E27FC236}">
                <a16:creationId xmlns:a16="http://schemas.microsoft.com/office/drawing/2014/main" id="{0EABB9D3-EA14-2941-B9FC-81C7DE76230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46BEE3E-4A0C-E949-950F-F17A598256B5}"/>
              </a:ext>
            </a:extLst>
          </p:cNvPr>
          <p:cNvSpPr>
            <a:spLocks noGrp="1"/>
          </p:cNvSpPr>
          <p:nvPr>
            <p:ph type="sldNum" sz="quarter" idx="12"/>
          </p:nvPr>
        </p:nvSpPr>
        <p:spPr/>
        <p:txBody>
          <a:bodyPr/>
          <a:lstStyle/>
          <a:p>
            <a:fld id="{1119E9FF-010A-8B4E-8B09-0256034C0D57}" type="slidenum">
              <a:rPr kumimoji="1" lang="zh-CN" altLang="en-US" smtClean="0"/>
              <a:t>‹#›</a:t>
            </a:fld>
            <a:endParaRPr kumimoji="1" lang="zh-CN" altLang="en-US"/>
          </a:p>
        </p:txBody>
      </p:sp>
      <p:sp>
        <p:nvSpPr>
          <p:cNvPr id="9" name="Date Placeholder 3">
            <a:extLst>
              <a:ext uri="{FF2B5EF4-FFF2-40B4-BE49-F238E27FC236}">
                <a16:creationId xmlns:a16="http://schemas.microsoft.com/office/drawing/2014/main" id="{183A6DF4-020C-874A-942F-17D17D394325}"/>
              </a:ext>
            </a:extLst>
          </p:cNvPr>
          <p:cNvSpPr txBox="1">
            <a:spLocks/>
          </p:cNvSpPr>
          <p:nvPr userDrawn="1"/>
        </p:nvSpPr>
        <p:spPr>
          <a:xfrm>
            <a:off x="838200" y="6356357"/>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7B4D653-0D18-42F6-86F7-2D2F3BEED43A}" type="datetime1">
              <a:rPr lang="zh-CN" altLang="en-US" smtClean="0"/>
              <a:pPr/>
              <a:t>2022/2/20</a:t>
            </a:fld>
            <a:endParaRPr lang="zh-CN" altLang="en-US"/>
          </a:p>
        </p:txBody>
      </p:sp>
      <p:sp>
        <p:nvSpPr>
          <p:cNvPr id="10" name="Footer Placeholder 4">
            <a:extLst>
              <a:ext uri="{FF2B5EF4-FFF2-40B4-BE49-F238E27FC236}">
                <a16:creationId xmlns:a16="http://schemas.microsoft.com/office/drawing/2014/main" id="{A52CE3ED-FB35-DB40-9467-2367FE538540}"/>
              </a:ext>
            </a:extLst>
          </p:cNvPr>
          <p:cNvSpPr txBox="1">
            <a:spLocks/>
          </p:cNvSpPr>
          <p:nvPr userDrawn="1"/>
        </p:nvSpPr>
        <p:spPr>
          <a:xfrm>
            <a:off x="4038600" y="635635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a:t>系统工程导论</a:t>
            </a:r>
            <a:r>
              <a:rPr lang="en-US" altLang="zh-CN"/>
              <a:t>·2022</a:t>
            </a:r>
            <a:r>
              <a:rPr lang="zh-CN" altLang="en-US"/>
              <a:t>春</a:t>
            </a:r>
            <a:endParaRPr lang="zh-CN" altLang="en-US" dirty="0"/>
          </a:p>
        </p:txBody>
      </p:sp>
      <p:sp>
        <p:nvSpPr>
          <p:cNvPr id="11" name="Slide Number Placeholder 5">
            <a:extLst>
              <a:ext uri="{FF2B5EF4-FFF2-40B4-BE49-F238E27FC236}">
                <a16:creationId xmlns:a16="http://schemas.microsoft.com/office/drawing/2014/main" id="{F4DD2B0A-9A22-7B47-8921-E043A04B5262}"/>
              </a:ext>
            </a:extLst>
          </p:cNvPr>
          <p:cNvSpPr txBox="1">
            <a:spLocks/>
          </p:cNvSpPr>
          <p:nvPr userDrawn="1"/>
        </p:nvSpPr>
        <p:spPr>
          <a:xfrm>
            <a:off x="8610600" y="6356357"/>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92410F8-5038-4D67-BFCB-CC041677B2F5}" type="slidenum">
              <a:rPr lang="zh-CN" altLang="en-US" smtClean="0"/>
              <a:pPr/>
              <a:t>‹#›</a:t>
            </a:fld>
            <a:endParaRPr lang="zh-CN" altLang="en-US" dirty="0"/>
          </a:p>
        </p:txBody>
      </p:sp>
      <p:cxnSp>
        <p:nvCxnSpPr>
          <p:cNvPr id="12" name="直接连接符 6">
            <a:extLst>
              <a:ext uri="{FF2B5EF4-FFF2-40B4-BE49-F238E27FC236}">
                <a16:creationId xmlns:a16="http://schemas.microsoft.com/office/drawing/2014/main" id="{5DA7B539-C78D-3E43-8895-8F46D9190F5C}"/>
              </a:ext>
            </a:extLst>
          </p:cNvPr>
          <p:cNvCxnSpPr>
            <a:endCxn id="18" idx="1"/>
          </p:cNvCxnSpPr>
          <p:nvPr userDrawn="1"/>
        </p:nvCxnSpPr>
        <p:spPr>
          <a:xfrm>
            <a:off x="101602" y="6362992"/>
            <a:ext cx="828461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7826727-8CF4-514B-9C1B-3CEF57DFEA09}"/>
              </a:ext>
            </a:extLst>
          </p:cNvPr>
          <p:cNvSpPr txBox="1"/>
          <p:nvPr userDrawn="1"/>
        </p:nvSpPr>
        <p:spPr>
          <a:xfrm>
            <a:off x="8386212" y="6162937"/>
            <a:ext cx="2294488" cy="400110"/>
          </a:xfrm>
          <a:prstGeom prst="rect">
            <a:avLst/>
          </a:prstGeom>
          <a:noFill/>
        </p:spPr>
        <p:txBody>
          <a:bodyPr wrap="square" rtlCol="0">
            <a:spAutoFit/>
          </a:bodyPr>
          <a:lstStyle/>
          <a:p>
            <a:r>
              <a:rPr lang="zh-CN" altLang="en-US" sz="2000" dirty="0">
                <a:latin typeface="+mj-ea"/>
                <a:ea typeface="+mj-ea"/>
              </a:rPr>
              <a:t>系统工程导论</a:t>
            </a:r>
            <a:endParaRPr lang="zh-CN" altLang="en-US" sz="1600" dirty="0">
              <a:latin typeface="+mj-ea"/>
              <a:ea typeface="+mj-ea"/>
            </a:endParaRPr>
          </a:p>
        </p:txBody>
      </p:sp>
      <p:cxnSp>
        <p:nvCxnSpPr>
          <p:cNvPr id="14" name="直接连接符 8">
            <a:extLst>
              <a:ext uri="{FF2B5EF4-FFF2-40B4-BE49-F238E27FC236}">
                <a16:creationId xmlns:a16="http://schemas.microsoft.com/office/drawing/2014/main" id="{606E7500-DA66-1144-AA4A-DFB58FF86B28}"/>
              </a:ext>
            </a:extLst>
          </p:cNvPr>
          <p:cNvCxnSpPr>
            <a:cxnSpLocks/>
          </p:cNvCxnSpPr>
          <p:nvPr userDrawn="1"/>
        </p:nvCxnSpPr>
        <p:spPr>
          <a:xfrm>
            <a:off x="10047514" y="6356357"/>
            <a:ext cx="2055586" cy="663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5" name="直接连接符 9">
            <a:extLst>
              <a:ext uri="{FF2B5EF4-FFF2-40B4-BE49-F238E27FC236}">
                <a16:creationId xmlns:a16="http://schemas.microsoft.com/office/drawing/2014/main" id="{C8E0941A-1A92-E949-8357-EE1D90052959}"/>
              </a:ext>
            </a:extLst>
          </p:cNvPr>
          <p:cNvCxnSpPr/>
          <p:nvPr userDrawn="1"/>
        </p:nvCxnSpPr>
        <p:spPr>
          <a:xfrm>
            <a:off x="101602" y="501016"/>
            <a:ext cx="849073"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16" name="组 13">
            <a:extLst>
              <a:ext uri="{FF2B5EF4-FFF2-40B4-BE49-F238E27FC236}">
                <a16:creationId xmlns:a16="http://schemas.microsoft.com/office/drawing/2014/main" id="{B176C538-EA05-3440-848A-9C7DF95D912B}"/>
              </a:ext>
            </a:extLst>
          </p:cNvPr>
          <p:cNvGrpSpPr/>
          <p:nvPr userDrawn="1"/>
        </p:nvGrpSpPr>
        <p:grpSpPr>
          <a:xfrm>
            <a:off x="9245600" y="258051"/>
            <a:ext cx="1955800" cy="476548"/>
            <a:chOff x="0" y="23968"/>
            <a:chExt cx="7913267" cy="2570852"/>
          </a:xfrm>
        </p:grpSpPr>
        <p:pic>
          <p:nvPicPr>
            <p:cNvPr id="17" name="图片 16">
              <a:extLst>
                <a:ext uri="{FF2B5EF4-FFF2-40B4-BE49-F238E27FC236}">
                  <a16:creationId xmlns:a16="http://schemas.microsoft.com/office/drawing/2014/main" id="{3700C7B8-B4C1-764B-994C-C9E83AE479AC}"/>
                </a:ext>
              </a:extLst>
            </p:cNvPr>
            <p:cNvPicPr>
              <a:picLocks noChangeAspect="1"/>
            </p:cNvPicPr>
            <p:nvPr/>
          </p:nvPicPr>
          <p:blipFill>
            <a:blip r:embed="rId2"/>
            <a:stretch>
              <a:fillRect/>
            </a:stretch>
          </p:blipFill>
          <p:spPr>
            <a:xfrm>
              <a:off x="0" y="23968"/>
              <a:ext cx="2570852" cy="2570852"/>
            </a:xfrm>
            <a:prstGeom prst="rect">
              <a:avLst/>
            </a:prstGeom>
          </p:spPr>
        </p:pic>
        <p:pic>
          <p:nvPicPr>
            <p:cNvPr id="18" name="图片 17">
              <a:extLst>
                <a:ext uri="{FF2B5EF4-FFF2-40B4-BE49-F238E27FC236}">
                  <a16:creationId xmlns:a16="http://schemas.microsoft.com/office/drawing/2014/main" id="{15DF7BEB-87FE-5145-A6F4-3FF2EE249AF4}"/>
                </a:ext>
              </a:extLst>
            </p:cNvPr>
            <p:cNvPicPr>
              <a:picLocks noChangeAspect="1"/>
            </p:cNvPicPr>
            <p:nvPr/>
          </p:nvPicPr>
          <p:blipFill>
            <a:blip r:embed="rId3"/>
            <a:stretch>
              <a:fillRect/>
            </a:stretch>
          </p:blipFill>
          <p:spPr>
            <a:xfrm>
              <a:off x="2909467" y="156420"/>
              <a:ext cx="5003800" cy="2438400"/>
            </a:xfrm>
            <a:prstGeom prst="rect">
              <a:avLst/>
            </a:prstGeom>
          </p:spPr>
        </p:pic>
      </p:grpSp>
      <p:cxnSp>
        <p:nvCxnSpPr>
          <p:cNvPr id="19" name="直接连接符 13">
            <a:extLst>
              <a:ext uri="{FF2B5EF4-FFF2-40B4-BE49-F238E27FC236}">
                <a16:creationId xmlns:a16="http://schemas.microsoft.com/office/drawing/2014/main" id="{79178225-445C-4449-932C-07E693D294C3}"/>
              </a:ext>
            </a:extLst>
          </p:cNvPr>
          <p:cNvCxnSpPr/>
          <p:nvPr userDrawn="1"/>
        </p:nvCxnSpPr>
        <p:spPr>
          <a:xfrm>
            <a:off x="11353802" y="501016"/>
            <a:ext cx="7493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6775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94413E-E792-4C42-BB35-D00F71F921C0}"/>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ACF28A12-0C70-EF44-939A-7593642B6C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70A984C4-AC34-354E-BCE0-19D20292DDA1}"/>
              </a:ext>
            </a:extLst>
          </p:cNvPr>
          <p:cNvSpPr>
            <a:spLocks noGrp="1"/>
          </p:cNvSpPr>
          <p:nvPr>
            <p:ph type="dt" sz="half" idx="10"/>
          </p:nvPr>
        </p:nvSpPr>
        <p:spPr/>
        <p:txBody>
          <a:bodyPr/>
          <a:lstStyle/>
          <a:p>
            <a:fld id="{CAC2CFCB-7307-0A46-9734-70FAA20E3E53}" type="datetimeFigureOut">
              <a:rPr kumimoji="1" lang="zh-CN" altLang="en-US" smtClean="0"/>
              <a:t>2022/2/20</a:t>
            </a:fld>
            <a:endParaRPr kumimoji="1" lang="zh-CN" altLang="en-US"/>
          </a:p>
        </p:txBody>
      </p:sp>
      <p:sp>
        <p:nvSpPr>
          <p:cNvPr id="5" name="页脚占位符 4">
            <a:extLst>
              <a:ext uri="{FF2B5EF4-FFF2-40B4-BE49-F238E27FC236}">
                <a16:creationId xmlns:a16="http://schemas.microsoft.com/office/drawing/2014/main" id="{6DD116B4-F36C-7D4F-8A19-19F53FAFC22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BCB523E-4A72-5F49-9987-4F4994738A98}"/>
              </a:ext>
            </a:extLst>
          </p:cNvPr>
          <p:cNvSpPr>
            <a:spLocks noGrp="1"/>
          </p:cNvSpPr>
          <p:nvPr>
            <p:ph type="sldNum" sz="quarter" idx="12"/>
          </p:nvPr>
        </p:nvSpPr>
        <p:spPr/>
        <p:txBody>
          <a:bodyPr/>
          <a:lstStyle/>
          <a:p>
            <a:fld id="{1119E9FF-010A-8B4E-8B09-0256034C0D57}" type="slidenum">
              <a:rPr kumimoji="1" lang="zh-CN" altLang="en-US" smtClean="0"/>
              <a:t>‹#›</a:t>
            </a:fld>
            <a:endParaRPr kumimoji="1" lang="zh-CN" altLang="en-US"/>
          </a:p>
        </p:txBody>
      </p:sp>
    </p:spTree>
    <p:extLst>
      <p:ext uri="{BB962C8B-B14F-4D97-AF65-F5344CB8AC3E}">
        <p14:creationId xmlns:p14="http://schemas.microsoft.com/office/powerpoint/2010/main" val="24366263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A5AC88-D399-3A41-A1A5-1B0BA1ECEEB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6E13DC9-CCA2-284B-9B41-EA7A824E1BA4}"/>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DCF91A30-C225-7C4B-9984-E4B0985E9B44}"/>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C3FE1833-0B7D-0440-BD08-169BC836EAF0}"/>
              </a:ext>
            </a:extLst>
          </p:cNvPr>
          <p:cNvSpPr>
            <a:spLocks noGrp="1"/>
          </p:cNvSpPr>
          <p:nvPr>
            <p:ph type="dt" sz="half" idx="10"/>
          </p:nvPr>
        </p:nvSpPr>
        <p:spPr/>
        <p:txBody>
          <a:bodyPr/>
          <a:lstStyle/>
          <a:p>
            <a:fld id="{CAC2CFCB-7307-0A46-9734-70FAA20E3E53}" type="datetimeFigureOut">
              <a:rPr kumimoji="1" lang="zh-CN" altLang="en-US" smtClean="0"/>
              <a:t>2022/2/20</a:t>
            </a:fld>
            <a:endParaRPr kumimoji="1" lang="zh-CN" altLang="en-US"/>
          </a:p>
        </p:txBody>
      </p:sp>
      <p:sp>
        <p:nvSpPr>
          <p:cNvPr id="6" name="页脚占位符 5">
            <a:extLst>
              <a:ext uri="{FF2B5EF4-FFF2-40B4-BE49-F238E27FC236}">
                <a16:creationId xmlns:a16="http://schemas.microsoft.com/office/drawing/2014/main" id="{04F76507-9CBE-E747-A7E3-3911B48B743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B76E077-59D3-FE43-AA65-6F3521F13CCF}"/>
              </a:ext>
            </a:extLst>
          </p:cNvPr>
          <p:cNvSpPr>
            <a:spLocks noGrp="1"/>
          </p:cNvSpPr>
          <p:nvPr>
            <p:ph type="sldNum" sz="quarter" idx="12"/>
          </p:nvPr>
        </p:nvSpPr>
        <p:spPr/>
        <p:txBody>
          <a:bodyPr/>
          <a:lstStyle/>
          <a:p>
            <a:fld id="{1119E9FF-010A-8B4E-8B09-0256034C0D57}" type="slidenum">
              <a:rPr kumimoji="1" lang="zh-CN" altLang="en-US" smtClean="0"/>
              <a:t>‹#›</a:t>
            </a:fld>
            <a:endParaRPr kumimoji="1" lang="zh-CN" altLang="en-US"/>
          </a:p>
        </p:txBody>
      </p:sp>
    </p:spTree>
    <p:extLst>
      <p:ext uri="{BB962C8B-B14F-4D97-AF65-F5344CB8AC3E}">
        <p14:creationId xmlns:p14="http://schemas.microsoft.com/office/powerpoint/2010/main" val="2506672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4" name="Date Placeholder 3"/>
          <p:cNvSpPr>
            <a:spLocks noGrp="1"/>
          </p:cNvSpPr>
          <p:nvPr>
            <p:ph type="dt" sz="half" idx="10"/>
          </p:nvPr>
        </p:nvSpPr>
        <p:spPr/>
        <p:txBody>
          <a:bodyPr/>
          <a:lstStyle/>
          <a:p>
            <a:fld id="{4ADAFA7C-A971-4D03-8E7F-C2C2B24D7C7E}" type="datetime1">
              <a:rPr lang="zh-CN" altLang="en-US" smtClean="0"/>
              <a:t>2022/2/20</a:t>
            </a:fld>
            <a:endParaRPr lang="zh-CN" altLang="en-US" dirty="0"/>
          </a:p>
        </p:txBody>
      </p:sp>
      <p:sp>
        <p:nvSpPr>
          <p:cNvPr id="5" name="Footer Placeholder 4"/>
          <p:cNvSpPr>
            <a:spLocks noGrp="1"/>
          </p:cNvSpPr>
          <p:nvPr>
            <p:ph type="ftr" sz="quarter" idx="11"/>
          </p:nvPr>
        </p:nvSpPr>
        <p:spPr/>
        <p:txBody>
          <a:bodyPr/>
          <a:lstStyle/>
          <a:p>
            <a:r>
              <a:rPr lang="zh-CN" altLang="en-US" dirty="0"/>
              <a:t>系统工程导论</a:t>
            </a:r>
            <a:r>
              <a:rPr lang="en-US" altLang="zh-CN" dirty="0"/>
              <a:t>·2022</a:t>
            </a:r>
            <a:r>
              <a:rPr lang="zh-CN" altLang="en-US" dirty="0"/>
              <a:t>春</a:t>
            </a:r>
          </a:p>
        </p:txBody>
      </p:sp>
      <p:grpSp>
        <p:nvGrpSpPr>
          <p:cNvPr id="7" name="组 13"/>
          <p:cNvGrpSpPr/>
          <p:nvPr userDrawn="1"/>
        </p:nvGrpSpPr>
        <p:grpSpPr>
          <a:xfrm>
            <a:off x="128579" y="114653"/>
            <a:ext cx="3452821" cy="841311"/>
            <a:chOff x="0" y="23968"/>
            <a:chExt cx="7913267" cy="2570852"/>
          </a:xfrm>
        </p:grpSpPr>
        <p:pic>
          <p:nvPicPr>
            <p:cNvPr id="8" name="图片 7"/>
            <p:cNvPicPr>
              <a:picLocks noChangeAspect="1"/>
            </p:cNvPicPr>
            <p:nvPr userDrawn="1"/>
          </p:nvPicPr>
          <p:blipFill>
            <a:blip r:embed="rId2"/>
            <a:stretch>
              <a:fillRect/>
            </a:stretch>
          </p:blipFill>
          <p:spPr>
            <a:xfrm>
              <a:off x="0" y="23968"/>
              <a:ext cx="2570852" cy="2570852"/>
            </a:xfrm>
            <a:prstGeom prst="rect">
              <a:avLst/>
            </a:prstGeom>
          </p:spPr>
        </p:pic>
        <p:pic>
          <p:nvPicPr>
            <p:cNvPr id="9" name="图片 8"/>
            <p:cNvPicPr>
              <a:picLocks noChangeAspect="1"/>
            </p:cNvPicPr>
            <p:nvPr userDrawn="1"/>
          </p:nvPicPr>
          <p:blipFill>
            <a:blip r:embed="rId3"/>
            <a:stretch>
              <a:fillRect/>
            </a:stretch>
          </p:blipFill>
          <p:spPr>
            <a:xfrm>
              <a:off x="2909467" y="156420"/>
              <a:ext cx="5003800" cy="2438400"/>
            </a:xfrm>
            <a:prstGeom prst="rect">
              <a:avLst/>
            </a:prstGeom>
          </p:spPr>
        </p:pic>
      </p:grpSp>
      <p:sp>
        <p:nvSpPr>
          <p:cNvPr id="14" name="Slide Number Placeholder 3"/>
          <p:cNvSpPr>
            <a:spLocks noGrp="1"/>
          </p:cNvSpPr>
          <p:nvPr>
            <p:ph type="sldNum" sz="quarter" idx="12"/>
          </p:nvPr>
        </p:nvSpPr>
        <p:spPr>
          <a:xfrm>
            <a:off x="8610600" y="6356352"/>
            <a:ext cx="2743200" cy="365125"/>
          </a:xfrm>
        </p:spPr>
        <p:txBody>
          <a:bodyPr/>
          <a:lstStyle/>
          <a:p>
            <a:fld id="{992410F8-5038-4D67-BFCB-CC041677B2F5}" type="slidenum">
              <a:rPr lang="zh-CN" altLang="en-US" smtClean="0"/>
              <a:t>‹#›</a:t>
            </a:fld>
            <a:endParaRPr lang="zh-CN" altLang="en-US" dirty="0"/>
          </a:p>
        </p:txBody>
      </p:sp>
    </p:spTree>
    <p:extLst>
      <p:ext uri="{BB962C8B-B14F-4D97-AF65-F5344CB8AC3E}">
        <p14:creationId xmlns:p14="http://schemas.microsoft.com/office/powerpoint/2010/main" val="17309718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B2EAE9-AE20-ED45-A550-51B696912837}"/>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DDCC2F00-C852-6345-8226-38A444A91D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57B8CE5F-9BD7-174D-BE38-20BE8AE3827F}"/>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AB36406F-6980-414D-8093-9CF781DD12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3804A504-C26C-D348-9287-284E3E755879}"/>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41A4D915-9BC0-8D4B-92E5-3560777766FD}"/>
              </a:ext>
            </a:extLst>
          </p:cNvPr>
          <p:cNvSpPr>
            <a:spLocks noGrp="1"/>
          </p:cNvSpPr>
          <p:nvPr>
            <p:ph type="dt" sz="half" idx="10"/>
          </p:nvPr>
        </p:nvSpPr>
        <p:spPr/>
        <p:txBody>
          <a:bodyPr/>
          <a:lstStyle/>
          <a:p>
            <a:fld id="{CAC2CFCB-7307-0A46-9734-70FAA20E3E53}" type="datetimeFigureOut">
              <a:rPr kumimoji="1" lang="zh-CN" altLang="en-US" smtClean="0"/>
              <a:t>2022/2/20</a:t>
            </a:fld>
            <a:endParaRPr kumimoji="1" lang="zh-CN" altLang="en-US"/>
          </a:p>
        </p:txBody>
      </p:sp>
      <p:sp>
        <p:nvSpPr>
          <p:cNvPr id="8" name="页脚占位符 7">
            <a:extLst>
              <a:ext uri="{FF2B5EF4-FFF2-40B4-BE49-F238E27FC236}">
                <a16:creationId xmlns:a16="http://schemas.microsoft.com/office/drawing/2014/main" id="{EBADD957-7B6E-E741-80C4-1A10F53C256A}"/>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6F901A0D-EFE6-A344-8DEB-CC5FBFB4BB1B}"/>
              </a:ext>
            </a:extLst>
          </p:cNvPr>
          <p:cNvSpPr>
            <a:spLocks noGrp="1"/>
          </p:cNvSpPr>
          <p:nvPr>
            <p:ph type="sldNum" sz="quarter" idx="12"/>
          </p:nvPr>
        </p:nvSpPr>
        <p:spPr/>
        <p:txBody>
          <a:bodyPr/>
          <a:lstStyle/>
          <a:p>
            <a:fld id="{1119E9FF-010A-8B4E-8B09-0256034C0D57}" type="slidenum">
              <a:rPr kumimoji="1" lang="zh-CN" altLang="en-US" smtClean="0"/>
              <a:t>‹#›</a:t>
            </a:fld>
            <a:endParaRPr kumimoji="1" lang="zh-CN" altLang="en-US"/>
          </a:p>
        </p:txBody>
      </p:sp>
    </p:spTree>
    <p:extLst>
      <p:ext uri="{BB962C8B-B14F-4D97-AF65-F5344CB8AC3E}">
        <p14:creationId xmlns:p14="http://schemas.microsoft.com/office/powerpoint/2010/main" val="17160655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2685FB-E580-EF40-BF0E-A2E652DF5985}"/>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9691B079-77E9-A44F-9AA7-E02D4C137EF5}"/>
              </a:ext>
            </a:extLst>
          </p:cNvPr>
          <p:cNvSpPr>
            <a:spLocks noGrp="1"/>
          </p:cNvSpPr>
          <p:nvPr>
            <p:ph type="dt" sz="half" idx="10"/>
          </p:nvPr>
        </p:nvSpPr>
        <p:spPr/>
        <p:txBody>
          <a:bodyPr/>
          <a:lstStyle/>
          <a:p>
            <a:fld id="{CAC2CFCB-7307-0A46-9734-70FAA20E3E53}" type="datetimeFigureOut">
              <a:rPr kumimoji="1" lang="zh-CN" altLang="en-US" smtClean="0"/>
              <a:t>2022/2/20</a:t>
            </a:fld>
            <a:endParaRPr kumimoji="1" lang="zh-CN" altLang="en-US"/>
          </a:p>
        </p:txBody>
      </p:sp>
      <p:sp>
        <p:nvSpPr>
          <p:cNvPr id="4" name="页脚占位符 3">
            <a:extLst>
              <a:ext uri="{FF2B5EF4-FFF2-40B4-BE49-F238E27FC236}">
                <a16:creationId xmlns:a16="http://schemas.microsoft.com/office/drawing/2014/main" id="{53356D78-52D1-964A-9042-577A1E159DD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C884E396-9AC0-DD4A-8927-188E105A4714}"/>
              </a:ext>
            </a:extLst>
          </p:cNvPr>
          <p:cNvSpPr>
            <a:spLocks noGrp="1"/>
          </p:cNvSpPr>
          <p:nvPr>
            <p:ph type="sldNum" sz="quarter" idx="12"/>
          </p:nvPr>
        </p:nvSpPr>
        <p:spPr/>
        <p:txBody>
          <a:bodyPr/>
          <a:lstStyle/>
          <a:p>
            <a:fld id="{1119E9FF-010A-8B4E-8B09-0256034C0D57}" type="slidenum">
              <a:rPr kumimoji="1" lang="zh-CN" altLang="en-US" smtClean="0"/>
              <a:t>‹#›</a:t>
            </a:fld>
            <a:endParaRPr kumimoji="1" lang="zh-CN" altLang="en-US"/>
          </a:p>
        </p:txBody>
      </p:sp>
    </p:spTree>
    <p:extLst>
      <p:ext uri="{BB962C8B-B14F-4D97-AF65-F5344CB8AC3E}">
        <p14:creationId xmlns:p14="http://schemas.microsoft.com/office/powerpoint/2010/main" val="19507965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9438724-DF73-D948-BB0A-7DF27FCB6CB3}"/>
              </a:ext>
            </a:extLst>
          </p:cNvPr>
          <p:cNvSpPr>
            <a:spLocks noGrp="1"/>
          </p:cNvSpPr>
          <p:nvPr>
            <p:ph type="dt" sz="half" idx="10"/>
          </p:nvPr>
        </p:nvSpPr>
        <p:spPr/>
        <p:txBody>
          <a:bodyPr/>
          <a:lstStyle/>
          <a:p>
            <a:fld id="{CAC2CFCB-7307-0A46-9734-70FAA20E3E53}" type="datetimeFigureOut">
              <a:rPr kumimoji="1" lang="zh-CN" altLang="en-US" smtClean="0"/>
              <a:t>2022/2/20</a:t>
            </a:fld>
            <a:endParaRPr kumimoji="1" lang="zh-CN" altLang="en-US"/>
          </a:p>
        </p:txBody>
      </p:sp>
      <p:sp>
        <p:nvSpPr>
          <p:cNvPr id="3" name="页脚占位符 2">
            <a:extLst>
              <a:ext uri="{FF2B5EF4-FFF2-40B4-BE49-F238E27FC236}">
                <a16:creationId xmlns:a16="http://schemas.microsoft.com/office/drawing/2014/main" id="{1E4AA889-182C-E74A-A271-F1B903912646}"/>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CBA817F8-28AA-9942-AEF0-7737C206102F}"/>
              </a:ext>
            </a:extLst>
          </p:cNvPr>
          <p:cNvSpPr>
            <a:spLocks noGrp="1"/>
          </p:cNvSpPr>
          <p:nvPr>
            <p:ph type="sldNum" sz="quarter" idx="12"/>
          </p:nvPr>
        </p:nvSpPr>
        <p:spPr/>
        <p:txBody>
          <a:bodyPr/>
          <a:lstStyle/>
          <a:p>
            <a:fld id="{1119E9FF-010A-8B4E-8B09-0256034C0D57}" type="slidenum">
              <a:rPr kumimoji="1" lang="zh-CN" altLang="en-US" smtClean="0"/>
              <a:t>‹#›</a:t>
            </a:fld>
            <a:endParaRPr kumimoji="1" lang="zh-CN" altLang="en-US"/>
          </a:p>
        </p:txBody>
      </p:sp>
    </p:spTree>
    <p:extLst>
      <p:ext uri="{BB962C8B-B14F-4D97-AF65-F5344CB8AC3E}">
        <p14:creationId xmlns:p14="http://schemas.microsoft.com/office/powerpoint/2010/main" val="1755306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D05B26-780B-5F4C-83F6-E1621173C046}"/>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2340F86E-C9CC-C541-B989-26851B859C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F67B5B7D-BE4C-F342-BC53-A2050D7CF4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ADD0454-561D-3A4E-946C-C0460C973B5B}"/>
              </a:ext>
            </a:extLst>
          </p:cNvPr>
          <p:cNvSpPr>
            <a:spLocks noGrp="1"/>
          </p:cNvSpPr>
          <p:nvPr>
            <p:ph type="dt" sz="half" idx="10"/>
          </p:nvPr>
        </p:nvSpPr>
        <p:spPr/>
        <p:txBody>
          <a:bodyPr/>
          <a:lstStyle/>
          <a:p>
            <a:fld id="{CAC2CFCB-7307-0A46-9734-70FAA20E3E53}" type="datetimeFigureOut">
              <a:rPr kumimoji="1" lang="zh-CN" altLang="en-US" smtClean="0"/>
              <a:t>2022/2/20</a:t>
            </a:fld>
            <a:endParaRPr kumimoji="1" lang="zh-CN" altLang="en-US"/>
          </a:p>
        </p:txBody>
      </p:sp>
      <p:sp>
        <p:nvSpPr>
          <p:cNvPr id="6" name="页脚占位符 5">
            <a:extLst>
              <a:ext uri="{FF2B5EF4-FFF2-40B4-BE49-F238E27FC236}">
                <a16:creationId xmlns:a16="http://schemas.microsoft.com/office/drawing/2014/main" id="{45D6E1AC-87DB-A543-A035-0EDE95D7405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B0AF214-FEE1-4C4D-85D6-FB2D30D13C0F}"/>
              </a:ext>
            </a:extLst>
          </p:cNvPr>
          <p:cNvSpPr>
            <a:spLocks noGrp="1"/>
          </p:cNvSpPr>
          <p:nvPr>
            <p:ph type="sldNum" sz="quarter" idx="12"/>
          </p:nvPr>
        </p:nvSpPr>
        <p:spPr/>
        <p:txBody>
          <a:bodyPr/>
          <a:lstStyle/>
          <a:p>
            <a:fld id="{1119E9FF-010A-8B4E-8B09-0256034C0D57}" type="slidenum">
              <a:rPr kumimoji="1" lang="zh-CN" altLang="en-US" smtClean="0"/>
              <a:t>‹#›</a:t>
            </a:fld>
            <a:endParaRPr kumimoji="1" lang="zh-CN" altLang="en-US"/>
          </a:p>
        </p:txBody>
      </p:sp>
    </p:spTree>
    <p:extLst>
      <p:ext uri="{BB962C8B-B14F-4D97-AF65-F5344CB8AC3E}">
        <p14:creationId xmlns:p14="http://schemas.microsoft.com/office/powerpoint/2010/main" val="29012202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1BD3E1-EB4D-2B40-BB42-94B29B5EC73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ECCBB887-D6B5-C440-AE56-A7C1CDDE11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EF719A4-A539-994E-87EF-58C851DEEA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30BB27CE-062B-8C4E-935C-B3822149ECF7}"/>
              </a:ext>
            </a:extLst>
          </p:cNvPr>
          <p:cNvSpPr>
            <a:spLocks noGrp="1"/>
          </p:cNvSpPr>
          <p:nvPr>
            <p:ph type="dt" sz="half" idx="10"/>
          </p:nvPr>
        </p:nvSpPr>
        <p:spPr/>
        <p:txBody>
          <a:bodyPr/>
          <a:lstStyle/>
          <a:p>
            <a:fld id="{CAC2CFCB-7307-0A46-9734-70FAA20E3E53}" type="datetimeFigureOut">
              <a:rPr kumimoji="1" lang="zh-CN" altLang="en-US" smtClean="0"/>
              <a:t>2022/2/20</a:t>
            </a:fld>
            <a:endParaRPr kumimoji="1" lang="zh-CN" altLang="en-US"/>
          </a:p>
        </p:txBody>
      </p:sp>
      <p:sp>
        <p:nvSpPr>
          <p:cNvPr id="6" name="页脚占位符 5">
            <a:extLst>
              <a:ext uri="{FF2B5EF4-FFF2-40B4-BE49-F238E27FC236}">
                <a16:creationId xmlns:a16="http://schemas.microsoft.com/office/drawing/2014/main" id="{4986AE96-2604-664D-9D96-190DD42D041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6B9E5E0-AEFA-D049-8CF7-330CA842B3AE}"/>
              </a:ext>
            </a:extLst>
          </p:cNvPr>
          <p:cNvSpPr>
            <a:spLocks noGrp="1"/>
          </p:cNvSpPr>
          <p:nvPr>
            <p:ph type="sldNum" sz="quarter" idx="12"/>
          </p:nvPr>
        </p:nvSpPr>
        <p:spPr/>
        <p:txBody>
          <a:bodyPr/>
          <a:lstStyle/>
          <a:p>
            <a:fld id="{1119E9FF-010A-8B4E-8B09-0256034C0D57}" type="slidenum">
              <a:rPr kumimoji="1" lang="zh-CN" altLang="en-US" smtClean="0"/>
              <a:t>‹#›</a:t>
            </a:fld>
            <a:endParaRPr kumimoji="1" lang="zh-CN" altLang="en-US"/>
          </a:p>
        </p:txBody>
      </p:sp>
    </p:spTree>
    <p:extLst>
      <p:ext uri="{BB962C8B-B14F-4D97-AF65-F5344CB8AC3E}">
        <p14:creationId xmlns:p14="http://schemas.microsoft.com/office/powerpoint/2010/main" val="5826575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6BFF1-1E7B-F545-92A6-E7212B1F58DC}"/>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4F2F40A-B5D3-624B-AD99-3778C11CAE12}"/>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28DEF8D-8ED1-024C-969E-91834321ACF4}"/>
              </a:ext>
            </a:extLst>
          </p:cNvPr>
          <p:cNvSpPr>
            <a:spLocks noGrp="1"/>
          </p:cNvSpPr>
          <p:nvPr>
            <p:ph type="dt" sz="half" idx="10"/>
          </p:nvPr>
        </p:nvSpPr>
        <p:spPr/>
        <p:txBody>
          <a:bodyPr/>
          <a:lstStyle/>
          <a:p>
            <a:fld id="{CAC2CFCB-7307-0A46-9734-70FAA20E3E53}" type="datetimeFigureOut">
              <a:rPr kumimoji="1" lang="zh-CN" altLang="en-US" smtClean="0"/>
              <a:t>2022/2/20</a:t>
            </a:fld>
            <a:endParaRPr kumimoji="1" lang="zh-CN" altLang="en-US"/>
          </a:p>
        </p:txBody>
      </p:sp>
      <p:sp>
        <p:nvSpPr>
          <p:cNvPr id="5" name="页脚占位符 4">
            <a:extLst>
              <a:ext uri="{FF2B5EF4-FFF2-40B4-BE49-F238E27FC236}">
                <a16:creationId xmlns:a16="http://schemas.microsoft.com/office/drawing/2014/main" id="{7CF07CEE-7ED4-8744-A0A8-50C4EB08191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124289C-F955-8342-9C68-B9FD125456C0}"/>
              </a:ext>
            </a:extLst>
          </p:cNvPr>
          <p:cNvSpPr>
            <a:spLocks noGrp="1"/>
          </p:cNvSpPr>
          <p:nvPr>
            <p:ph type="sldNum" sz="quarter" idx="12"/>
          </p:nvPr>
        </p:nvSpPr>
        <p:spPr/>
        <p:txBody>
          <a:bodyPr/>
          <a:lstStyle/>
          <a:p>
            <a:fld id="{1119E9FF-010A-8B4E-8B09-0256034C0D57}" type="slidenum">
              <a:rPr kumimoji="1" lang="zh-CN" altLang="en-US" smtClean="0"/>
              <a:t>‹#›</a:t>
            </a:fld>
            <a:endParaRPr kumimoji="1" lang="zh-CN" altLang="en-US"/>
          </a:p>
        </p:txBody>
      </p:sp>
    </p:spTree>
    <p:extLst>
      <p:ext uri="{BB962C8B-B14F-4D97-AF65-F5344CB8AC3E}">
        <p14:creationId xmlns:p14="http://schemas.microsoft.com/office/powerpoint/2010/main" val="33299988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D0994B6-E32D-3644-B4B8-57D3C0AF0CBC}"/>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213BE35C-298D-B64C-B537-DFA2807821E8}"/>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5730C282-B6C8-E94B-8FB4-B84FA52B4454}"/>
              </a:ext>
            </a:extLst>
          </p:cNvPr>
          <p:cNvSpPr>
            <a:spLocks noGrp="1"/>
          </p:cNvSpPr>
          <p:nvPr>
            <p:ph type="dt" sz="half" idx="10"/>
          </p:nvPr>
        </p:nvSpPr>
        <p:spPr/>
        <p:txBody>
          <a:bodyPr/>
          <a:lstStyle/>
          <a:p>
            <a:fld id="{CAC2CFCB-7307-0A46-9734-70FAA20E3E53}" type="datetimeFigureOut">
              <a:rPr kumimoji="1" lang="zh-CN" altLang="en-US" smtClean="0"/>
              <a:t>2022/2/20</a:t>
            </a:fld>
            <a:endParaRPr kumimoji="1" lang="zh-CN" altLang="en-US"/>
          </a:p>
        </p:txBody>
      </p:sp>
      <p:sp>
        <p:nvSpPr>
          <p:cNvPr id="5" name="页脚占位符 4">
            <a:extLst>
              <a:ext uri="{FF2B5EF4-FFF2-40B4-BE49-F238E27FC236}">
                <a16:creationId xmlns:a16="http://schemas.microsoft.com/office/drawing/2014/main" id="{C125AB89-2322-8748-864D-1CBDB3F6459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B0E38C6-43BB-AA48-B3B9-63EA6A569C37}"/>
              </a:ext>
            </a:extLst>
          </p:cNvPr>
          <p:cNvSpPr>
            <a:spLocks noGrp="1"/>
          </p:cNvSpPr>
          <p:nvPr>
            <p:ph type="sldNum" sz="quarter" idx="12"/>
          </p:nvPr>
        </p:nvSpPr>
        <p:spPr/>
        <p:txBody>
          <a:bodyPr/>
          <a:lstStyle/>
          <a:p>
            <a:fld id="{1119E9FF-010A-8B4E-8B09-0256034C0D57}" type="slidenum">
              <a:rPr kumimoji="1" lang="zh-CN" altLang="en-US" smtClean="0"/>
              <a:t>‹#›</a:t>
            </a:fld>
            <a:endParaRPr kumimoji="1" lang="zh-CN" altLang="en-US"/>
          </a:p>
        </p:txBody>
      </p:sp>
    </p:spTree>
    <p:extLst>
      <p:ext uri="{BB962C8B-B14F-4D97-AF65-F5344CB8AC3E}">
        <p14:creationId xmlns:p14="http://schemas.microsoft.com/office/powerpoint/2010/main" val="3322647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929967"/>
            <a:ext cx="5181600" cy="524699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929967"/>
            <a:ext cx="5181600" cy="5246997"/>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8" name="标题 7"/>
          <p:cNvSpPr>
            <a:spLocks noGrp="1"/>
          </p:cNvSpPr>
          <p:nvPr>
            <p:ph type="title"/>
          </p:nvPr>
        </p:nvSpPr>
        <p:spPr>
          <a:xfrm>
            <a:off x="38100" y="-395597"/>
            <a:ext cx="10515600" cy="1325563"/>
          </a:xfrm>
        </p:spPr>
        <p:txBody>
          <a:bodyPr>
            <a:normAutofit/>
          </a:bodyPr>
          <a:lstStyle>
            <a:lvl1pPr>
              <a:defRPr sz="2800">
                <a:solidFill>
                  <a:schemeClr val="bg1"/>
                </a:solidFill>
              </a:defRPr>
            </a:lvl1pPr>
          </a:lstStyle>
          <a:p>
            <a:r>
              <a:rPr lang="zh-CN" altLang="en-US" dirty="0"/>
              <a:t>单击此处编辑母版标题样式</a:t>
            </a:r>
          </a:p>
        </p:txBody>
      </p:sp>
      <p:sp>
        <p:nvSpPr>
          <p:cNvPr id="9" name="日期占位符 8"/>
          <p:cNvSpPr>
            <a:spLocks noGrp="1"/>
          </p:cNvSpPr>
          <p:nvPr>
            <p:ph type="dt" sz="half" idx="10"/>
          </p:nvPr>
        </p:nvSpPr>
        <p:spPr/>
        <p:txBody>
          <a:bodyPr/>
          <a:lstStyle/>
          <a:p>
            <a:fld id="{7593AFBB-D172-4CE2-9663-301AE13F0FE8}" type="datetime1">
              <a:rPr lang="zh-CN" altLang="en-US" smtClean="0"/>
              <a:t>2022/2/20</a:t>
            </a:fld>
            <a:endParaRPr lang="zh-CN" altLang="en-US"/>
          </a:p>
        </p:txBody>
      </p:sp>
      <p:sp>
        <p:nvSpPr>
          <p:cNvPr id="12" name="页脚占位符 11"/>
          <p:cNvSpPr>
            <a:spLocks noGrp="1"/>
          </p:cNvSpPr>
          <p:nvPr>
            <p:ph type="ftr" sz="quarter" idx="11"/>
          </p:nvPr>
        </p:nvSpPr>
        <p:spPr>
          <a:xfrm>
            <a:off x="4027714" y="6356352"/>
            <a:ext cx="4114800" cy="365125"/>
          </a:xfrm>
        </p:spPr>
        <p:txBody>
          <a:bodyPr/>
          <a:lstStyle/>
          <a:p>
            <a:r>
              <a:rPr lang="zh-CN" altLang="en-US" dirty="0"/>
              <a:t>系统工程导论</a:t>
            </a:r>
            <a:r>
              <a:rPr lang="en-US" altLang="zh-CN" dirty="0"/>
              <a:t>·2022</a:t>
            </a:r>
            <a:r>
              <a:rPr lang="zh-CN" altLang="en-US" dirty="0"/>
              <a:t>春</a:t>
            </a:r>
          </a:p>
        </p:txBody>
      </p:sp>
      <p:sp>
        <p:nvSpPr>
          <p:cNvPr id="16" name="文本框 15"/>
          <p:cNvSpPr txBox="1"/>
          <p:nvPr userDrawn="1"/>
        </p:nvSpPr>
        <p:spPr>
          <a:xfrm>
            <a:off x="8122609" y="6275139"/>
            <a:ext cx="27275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sp>
        <p:nvSpPr>
          <p:cNvPr id="19" name="Slide Number Placeholder 5"/>
          <p:cNvSpPr>
            <a:spLocks noGrp="1"/>
          </p:cNvSpPr>
          <p:nvPr>
            <p:ph type="sldNum" sz="quarter" idx="12"/>
          </p:nvPr>
        </p:nvSpPr>
        <p:spPr>
          <a:xfrm>
            <a:off x="10850152" y="6538914"/>
            <a:ext cx="670143" cy="365125"/>
          </a:xfrm>
        </p:spPr>
        <p:txBody>
          <a:bodyPr/>
          <a:lstStyle>
            <a:lvl1pPr>
              <a:defRPr sz="2000">
                <a:latin typeface="Arial" panose="020B0604020202020204" pitchFamily="34" charset="0"/>
                <a:cs typeface="Arial" panose="020B0604020202020204" pitchFamily="34" charset="0"/>
              </a:defRPr>
            </a:lvl1pPr>
          </a:lstStyle>
          <a:p>
            <a:fld id="{992410F8-5038-4D67-BFCB-CC041677B2F5}" type="slidenum">
              <a:rPr lang="zh-CN" altLang="en-US" smtClean="0"/>
              <a:pPr/>
              <a:t>‹#›</a:t>
            </a:fld>
            <a:endParaRPr lang="zh-CN" altLang="en-US" dirty="0"/>
          </a:p>
        </p:txBody>
      </p:sp>
      <p:cxnSp>
        <p:nvCxnSpPr>
          <p:cNvPr id="20" name="直接连接符 19"/>
          <p:cNvCxnSpPr/>
          <p:nvPr userDrawn="1"/>
        </p:nvCxnSpPr>
        <p:spPr>
          <a:xfrm>
            <a:off x="0" y="6538914"/>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1" name="直接连接符 20"/>
          <p:cNvCxnSpPr>
            <a:cxnSpLocks/>
          </p:cNvCxnSpPr>
          <p:nvPr userDrawn="1"/>
        </p:nvCxnSpPr>
        <p:spPr>
          <a:xfrm>
            <a:off x="10199914" y="6558385"/>
            <a:ext cx="1992087"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2" name="圆角矩形 21"/>
          <p:cNvSpPr/>
          <p:nvPr userDrawn="1"/>
        </p:nvSpPr>
        <p:spPr>
          <a:xfrm>
            <a:off x="38100" y="19050"/>
            <a:ext cx="12092213" cy="496270"/>
          </a:xfrm>
          <a:prstGeom prst="roundRect">
            <a:avLst/>
          </a:prstGeom>
          <a:solidFill>
            <a:srgbClr val="5C307D">
              <a:alpha val="70000"/>
            </a:srgbClr>
          </a:solidFill>
          <a:ln>
            <a:noFill/>
          </a:ln>
          <a:effectLst>
            <a:outerShdw blurRad="177800" dist="50800" dir="5400000" algn="ctr" rotWithShape="0">
              <a:srgbClr val="000000">
                <a:alpha val="43137"/>
              </a:srgb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spc="300" dirty="0">
              <a:solidFill>
                <a:schemeClr val="bg1"/>
              </a:solidFill>
              <a:latin typeface="微软雅黑" panose="020B0503020204020204" pitchFamily="34" charset="-122"/>
              <a:ea typeface="微软雅黑" panose="020B0503020204020204" pitchFamily="34" charset="-122"/>
            </a:endParaRPr>
          </a:p>
        </p:txBody>
      </p:sp>
      <p:cxnSp>
        <p:nvCxnSpPr>
          <p:cNvPr id="23" name="直接连接符 22"/>
          <p:cNvCxnSpPr/>
          <p:nvPr userDrawn="1"/>
        </p:nvCxnSpPr>
        <p:spPr>
          <a:xfrm>
            <a:off x="38100" y="607801"/>
            <a:ext cx="12092213" cy="0"/>
          </a:xfrm>
          <a:prstGeom prst="line">
            <a:avLst/>
          </a:prstGeom>
          <a:ln w="28575">
            <a:solidFill>
              <a:srgbClr val="800080">
                <a:alpha val="60000"/>
              </a:srgbClr>
            </a:solidFill>
          </a:ln>
          <a:effectLst>
            <a:outerShdw blurRad="50800" dist="38100" dir="5400000" algn="t" rotWithShape="0">
              <a:prstClr val="black">
                <a:alpha val="40000"/>
              </a:prstClr>
            </a:outerShdw>
            <a:softEdge rad="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2918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32657"/>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8200" y="1756569"/>
            <a:ext cx="5157787" cy="443309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0613" y="929966"/>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0613" y="1753878"/>
            <a:ext cx="5183188" cy="443578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a:xfrm>
            <a:off x="838200" y="6494691"/>
            <a:ext cx="2743200" cy="365125"/>
          </a:xfrm>
        </p:spPr>
        <p:txBody>
          <a:bodyPr/>
          <a:lstStyle/>
          <a:p>
            <a:fld id="{2DF180A6-6A33-4AE0-8CE2-7927D9EF3955}" type="datetime1">
              <a:rPr lang="zh-CN" altLang="en-US" smtClean="0"/>
              <a:t>2022/2/20</a:t>
            </a:fld>
            <a:endParaRPr lang="zh-CN" altLang="en-US"/>
          </a:p>
        </p:txBody>
      </p:sp>
      <p:sp>
        <p:nvSpPr>
          <p:cNvPr id="8" name="Footer Placeholder 7"/>
          <p:cNvSpPr>
            <a:spLocks noGrp="1"/>
          </p:cNvSpPr>
          <p:nvPr>
            <p:ph type="ftr" sz="quarter" idx="11"/>
          </p:nvPr>
        </p:nvSpPr>
        <p:spPr>
          <a:xfrm>
            <a:off x="4038600" y="6494691"/>
            <a:ext cx="4114800" cy="365125"/>
          </a:xfrm>
        </p:spPr>
        <p:txBody>
          <a:bodyPr/>
          <a:lstStyle/>
          <a:p>
            <a:r>
              <a:rPr lang="zh-CN" altLang="en-US" dirty="0"/>
              <a:t>系统工程导论</a:t>
            </a:r>
            <a:r>
              <a:rPr lang="en-US" altLang="zh-CN" dirty="0"/>
              <a:t>·2022</a:t>
            </a:r>
            <a:r>
              <a:rPr lang="zh-CN" altLang="en-US" dirty="0"/>
              <a:t>春</a:t>
            </a:r>
          </a:p>
        </p:txBody>
      </p:sp>
      <p:sp>
        <p:nvSpPr>
          <p:cNvPr id="16" name="文本框 15"/>
          <p:cNvSpPr txBox="1"/>
          <p:nvPr userDrawn="1"/>
        </p:nvSpPr>
        <p:spPr>
          <a:xfrm>
            <a:off x="8122609" y="6275139"/>
            <a:ext cx="27275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sp>
        <p:nvSpPr>
          <p:cNvPr id="19" name="标题 7"/>
          <p:cNvSpPr>
            <a:spLocks noGrp="1"/>
          </p:cNvSpPr>
          <p:nvPr>
            <p:ph type="title"/>
          </p:nvPr>
        </p:nvSpPr>
        <p:spPr>
          <a:xfrm>
            <a:off x="38100" y="-395597"/>
            <a:ext cx="10515600" cy="1325563"/>
          </a:xfrm>
        </p:spPr>
        <p:txBody>
          <a:bodyPr>
            <a:normAutofit/>
          </a:bodyPr>
          <a:lstStyle>
            <a:lvl1pPr>
              <a:defRPr sz="2800">
                <a:solidFill>
                  <a:schemeClr val="bg1"/>
                </a:solidFill>
              </a:defRPr>
            </a:lvl1pPr>
          </a:lstStyle>
          <a:p>
            <a:r>
              <a:rPr lang="zh-CN" altLang="en-US" dirty="0"/>
              <a:t>单击此处编辑母版标题样式</a:t>
            </a:r>
          </a:p>
        </p:txBody>
      </p:sp>
      <p:sp>
        <p:nvSpPr>
          <p:cNvPr id="21" name="Slide Number Placeholder 5"/>
          <p:cNvSpPr>
            <a:spLocks noGrp="1"/>
          </p:cNvSpPr>
          <p:nvPr>
            <p:ph type="sldNum" sz="quarter" idx="12"/>
          </p:nvPr>
        </p:nvSpPr>
        <p:spPr>
          <a:xfrm>
            <a:off x="11018728" y="6517368"/>
            <a:ext cx="670143" cy="365125"/>
          </a:xfrm>
        </p:spPr>
        <p:txBody>
          <a:bodyPr/>
          <a:lstStyle>
            <a:lvl1pPr>
              <a:defRPr sz="2000">
                <a:latin typeface="Arial" panose="020B0604020202020204" pitchFamily="34" charset="0"/>
                <a:cs typeface="Arial" panose="020B0604020202020204" pitchFamily="34" charset="0"/>
              </a:defRPr>
            </a:lvl1pPr>
          </a:lstStyle>
          <a:p>
            <a:fld id="{992410F8-5038-4D67-BFCB-CC041677B2F5}" type="slidenum">
              <a:rPr lang="zh-CN" altLang="en-US" smtClean="0"/>
              <a:pPr/>
              <a:t>‹#›</a:t>
            </a:fld>
            <a:endParaRPr lang="zh-CN" altLang="en-US" dirty="0"/>
          </a:p>
        </p:txBody>
      </p:sp>
      <p:cxnSp>
        <p:nvCxnSpPr>
          <p:cNvPr id="22" name="直接连接符 21"/>
          <p:cNvCxnSpPr/>
          <p:nvPr userDrawn="1"/>
        </p:nvCxnSpPr>
        <p:spPr>
          <a:xfrm>
            <a:off x="0" y="6538914"/>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3" name="直接连接符 22"/>
          <p:cNvCxnSpPr>
            <a:cxnSpLocks/>
          </p:cNvCxnSpPr>
          <p:nvPr userDrawn="1"/>
        </p:nvCxnSpPr>
        <p:spPr>
          <a:xfrm>
            <a:off x="10134600" y="6558385"/>
            <a:ext cx="2057401"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4" name="圆角矩形 23"/>
          <p:cNvSpPr/>
          <p:nvPr userDrawn="1"/>
        </p:nvSpPr>
        <p:spPr>
          <a:xfrm>
            <a:off x="38100" y="19050"/>
            <a:ext cx="12092213" cy="496270"/>
          </a:xfrm>
          <a:prstGeom prst="roundRect">
            <a:avLst/>
          </a:prstGeom>
          <a:solidFill>
            <a:srgbClr val="5C307D">
              <a:alpha val="70000"/>
            </a:srgbClr>
          </a:solidFill>
          <a:ln>
            <a:noFill/>
          </a:ln>
          <a:effectLst>
            <a:outerShdw blurRad="177800" dist="50800" dir="5400000" algn="ctr" rotWithShape="0">
              <a:srgbClr val="000000">
                <a:alpha val="43137"/>
              </a:srgb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spc="300"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p:nvPr userDrawn="1"/>
        </p:nvCxnSpPr>
        <p:spPr>
          <a:xfrm>
            <a:off x="38100" y="607801"/>
            <a:ext cx="12092213" cy="0"/>
          </a:xfrm>
          <a:prstGeom prst="line">
            <a:avLst/>
          </a:prstGeom>
          <a:ln w="28575">
            <a:solidFill>
              <a:srgbClr val="800080">
                <a:alpha val="60000"/>
              </a:srgbClr>
            </a:solidFill>
          </a:ln>
          <a:effectLst>
            <a:outerShdw blurRad="50800" dist="38100" dir="5400000" algn="t" rotWithShape="0">
              <a:prstClr val="black">
                <a:alpha val="40000"/>
              </a:prstClr>
            </a:outerShdw>
            <a:softEdge rad="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7067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90927" y="6473825"/>
            <a:ext cx="2743200" cy="365125"/>
          </a:xfrm>
        </p:spPr>
        <p:txBody>
          <a:bodyPr/>
          <a:lstStyle/>
          <a:p>
            <a:fld id="{0464661E-F3CE-4526-9AE9-AF82A68AE6BF}" type="datetime1">
              <a:rPr lang="zh-CN" altLang="en-US" smtClean="0"/>
              <a:t>2022/2/20</a:t>
            </a:fld>
            <a:endParaRPr lang="zh-CN" altLang="en-US" dirty="0"/>
          </a:p>
        </p:txBody>
      </p:sp>
      <p:sp>
        <p:nvSpPr>
          <p:cNvPr id="4" name="Footer Placeholder 3"/>
          <p:cNvSpPr>
            <a:spLocks noGrp="1"/>
          </p:cNvSpPr>
          <p:nvPr>
            <p:ph type="ftr" sz="quarter" idx="11"/>
          </p:nvPr>
        </p:nvSpPr>
        <p:spPr>
          <a:xfrm>
            <a:off x="4069392" y="6494180"/>
            <a:ext cx="4114800" cy="365125"/>
          </a:xfrm>
        </p:spPr>
        <p:txBody>
          <a:bodyPr/>
          <a:lstStyle/>
          <a:p>
            <a:r>
              <a:rPr lang="zh-CN" altLang="en-US" dirty="0"/>
              <a:t>系统工程导论</a:t>
            </a:r>
            <a:r>
              <a:rPr lang="en-US" altLang="zh-CN" dirty="0"/>
              <a:t>·2022</a:t>
            </a:r>
            <a:r>
              <a:rPr lang="zh-CN" altLang="en-US" dirty="0"/>
              <a:t>春</a:t>
            </a:r>
          </a:p>
        </p:txBody>
      </p:sp>
      <p:sp>
        <p:nvSpPr>
          <p:cNvPr id="12" name="文本框 11"/>
          <p:cNvSpPr txBox="1"/>
          <p:nvPr userDrawn="1"/>
        </p:nvSpPr>
        <p:spPr>
          <a:xfrm>
            <a:off x="8122609" y="6275139"/>
            <a:ext cx="27275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sp>
        <p:nvSpPr>
          <p:cNvPr id="15" name="标题 7"/>
          <p:cNvSpPr>
            <a:spLocks noGrp="1"/>
          </p:cNvSpPr>
          <p:nvPr>
            <p:ph type="title"/>
          </p:nvPr>
        </p:nvSpPr>
        <p:spPr>
          <a:xfrm>
            <a:off x="38100" y="-395597"/>
            <a:ext cx="10515600" cy="1325563"/>
          </a:xfrm>
        </p:spPr>
        <p:txBody>
          <a:bodyPr>
            <a:normAutofit/>
          </a:bodyPr>
          <a:lstStyle>
            <a:lvl1pPr>
              <a:defRPr sz="2800">
                <a:solidFill>
                  <a:schemeClr val="bg1"/>
                </a:solidFill>
              </a:defRPr>
            </a:lvl1pPr>
          </a:lstStyle>
          <a:p>
            <a:r>
              <a:rPr lang="zh-CN" altLang="en-US" dirty="0"/>
              <a:t>单击此处编辑母版标题样式</a:t>
            </a:r>
          </a:p>
        </p:txBody>
      </p:sp>
      <p:sp>
        <p:nvSpPr>
          <p:cNvPr id="17" name="Slide Number Placeholder 5"/>
          <p:cNvSpPr>
            <a:spLocks noGrp="1"/>
          </p:cNvSpPr>
          <p:nvPr>
            <p:ph type="sldNum" sz="quarter" idx="12"/>
          </p:nvPr>
        </p:nvSpPr>
        <p:spPr>
          <a:xfrm>
            <a:off x="10850152" y="6538914"/>
            <a:ext cx="670143" cy="365125"/>
          </a:xfrm>
        </p:spPr>
        <p:txBody>
          <a:bodyPr/>
          <a:lstStyle>
            <a:lvl1pPr>
              <a:defRPr sz="2000">
                <a:latin typeface="Arial" panose="020B0604020202020204" pitchFamily="34" charset="0"/>
                <a:cs typeface="Arial" panose="020B0604020202020204" pitchFamily="34" charset="0"/>
              </a:defRPr>
            </a:lvl1pPr>
          </a:lstStyle>
          <a:p>
            <a:fld id="{992410F8-5038-4D67-BFCB-CC041677B2F5}" type="slidenum">
              <a:rPr lang="zh-CN" altLang="en-US" smtClean="0"/>
              <a:pPr/>
              <a:t>‹#›</a:t>
            </a:fld>
            <a:endParaRPr lang="zh-CN" altLang="en-US" dirty="0"/>
          </a:p>
        </p:txBody>
      </p:sp>
      <p:cxnSp>
        <p:nvCxnSpPr>
          <p:cNvPr id="18" name="直接连接符 17"/>
          <p:cNvCxnSpPr/>
          <p:nvPr userDrawn="1"/>
        </p:nvCxnSpPr>
        <p:spPr>
          <a:xfrm>
            <a:off x="0" y="6538914"/>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p:cNvCxnSpPr>
          <p:nvPr userDrawn="1"/>
        </p:nvCxnSpPr>
        <p:spPr>
          <a:xfrm>
            <a:off x="10091057" y="6558385"/>
            <a:ext cx="210094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0" name="圆角矩形 19"/>
          <p:cNvSpPr/>
          <p:nvPr userDrawn="1"/>
        </p:nvSpPr>
        <p:spPr>
          <a:xfrm>
            <a:off x="38100" y="19050"/>
            <a:ext cx="12092213" cy="496270"/>
          </a:xfrm>
          <a:prstGeom prst="roundRect">
            <a:avLst/>
          </a:prstGeom>
          <a:solidFill>
            <a:srgbClr val="5C307D">
              <a:alpha val="70000"/>
            </a:srgbClr>
          </a:solidFill>
          <a:ln>
            <a:noFill/>
          </a:ln>
          <a:effectLst>
            <a:outerShdw blurRad="177800" dist="50800" dir="5400000" algn="ctr" rotWithShape="0">
              <a:srgbClr val="000000">
                <a:alpha val="43137"/>
              </a:srgb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spc="300" dirty="0">
              <a:solidFill>
                <a:schemeClr val="bg1"/>
              </a:solidFill>
              <a:latin typeface="微软雅黑" panose="020B0503020204020204" pitchFamily="34" charset="-122"/>
              <a:ea typeface="微软雅黑" panose="020B0503020204020204" pitchFamily="34" charset="-122"/>
            </a:endParaRPr>
          </a:p>
        </p:txBody>
      </p:sp>
      <p:cxnSp>
        <p:nvCxnSpPr>
          <p:cNvPr id="21" name="直接连接符 20"/>
          <p:cNvCxnSpPr/>
          <p:nvPr userDrawn="1"/>
        </p:nvCxnSpPr>
        <p:spPr>
          <a:xfrm>
            <a:off x="38100" y="607801"/>
            <a:ext cx="12092213" cy="0"/>
          </a:xfrm>
          <a:prstGeom prst="line">
            <a:avLst/>
          </a:prstGeom>
          <a:ln w="28575">
            <a:solidFill>
              <a:srgbClr val="800080">
                <a:alpha val="60000"/>
              </a:srgbClr>
            </a:solidFill>
          </a:ln>
          <a:effectLst>
            <a:outerShdw blurRad="50800" dist="38100" dir="5400000" algn="t" rotWithShape="0">
              <a:prstClr val="black">
                <a:alpha val="40000"/>
              </a:prstClr>
            </a:outerShdw>
            <a:softEdge rad="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00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83C0FE-4F04-4B80-8283-DE4C13C07B28}" type="datetime1">
              <a:rPr lang="zh-CN" altLang="en-US" smtClean="0"/>
              <a:t>2022/2/20</a:t>
            </a:fld>
            <a:endParaRPr lang="zh-CN" altLang="en-US"/>
          </a:p>
        </p:txBody>
      </p:sp>
      <p:sp>
        <p:nvSpPr>
          <p:cNvPr id="3" name="Footer Placeholder 2"/>
          <p:cNvSpPr>
            <a:spLocks noGrp="1"/>
          </p:cNvSpPr>
          <p:nvPr>
            <p:ph type="ftr" sz="quarter" idx="11"/>
          </p:nvPr>
        </p:nvSpPr>
        <p:spPr/>
        <p:txBody>
          <a:bodyPr/>
          <a:lstStyle/>
          <a:p>
            <a:r>
              <a:rPr lang="zh-CN" altLang="en-US"/>
              <a:t>系统工程导论</a:t>
            </a:r>
            <a:r>
              <a:rPr lang="en-US" altLang="zh-CN" dirty="0"/>
              <a:t>·2018</a:t>
            </a:r>
            <a:r>
              <a:rPr lang="zh-CN" altLang="en-US"/>
              <a:t>春</a:t>
            </a:r>
            <a:endParaRPr lang="zh-CN" altLang="en-US" dirty="0"/>
          </a:p>
        </p:txBody>
      </p:sp>
      <p:sp>
        <p:nvSpPr>
          <p:cNvPr id="4" name="Slide Number Placeholder 3"/>
          <p:cNvSpPr>
            <a:spLocks noGrp="1"/>
          </p:cNvSpPr>
          <p:nvPr>
            <p:ph type="sldNum" sz="quarter" idx="12"/>
          </p:nvPr>
        </p:nvSpPr>
        <p:spPr/>
        <p:txBody>
          <a:bodyPr/>
          <a:lstStyle/>
          <a:p>
            <a:fld id="{992410F8-5038-4D67-BFCB-CC041677B2F5}" type="slidenum">
              <a:rPr lang="zh-CN" altLang="en-US" smtClean="0"/>
              <a:t>‹#›</a:t>
            </a:fld>
            <a:endParaRPr lang="zh-CN" altLang="en-US"/>
          </a:p>
        </p:txBody>
      </p:sp>
    </p:spTree>
    <p:extLst>
      <p:ext uri="{BB962C8B-B14F-4D97-AF65-F5344CB8AC3E}">
        <p14:creationId xmlns:p14="http://schemas.microsoft.com/office/powerpoint/2010/main" val="1335763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AF20763A-4C42-4846-B545-0EEB8DE7F148}" type="datetime1">
              <a:rPr lang="zh-CN" altLang="en-US" smtClean="0"/>
              <a:t>2022/2/20</a:t>
            </a:fld>
            <a:endParaRPr lang="zh-CN" altLang="en-US"/>
          </a:p>
        </p:txBody>
      </p:sp>
      <p:sp>
        <p:nvSpPr>
          <p:cNvPr id="6" name="Footer Placeholder 5"/>
          <p:cNvSpPr>
            <a:spLocks noGrp="1"/>
          </p:cNvSpPr>
          <p:nvPr>
            <p:ph type="ftr" sz="quarter" idx="11"/>
          </p:nvPr>
        </p:nvSpPr>
        <p:spPr/>
        <p:txBody>
          <a:bodyPr/>
          <a:lstStyle/>
          <a:p>
            <a:r>
              <a:rPr lang="zh-CN" altLang="en-US" dirty="0"/>
              <a:t>系统工程导论</a:t>
            </a:r>
            <a:r>
              <a:rPr lang="en-US" altLang="zh-CN" dirty="0"/>
              <a:t>·2022</a:t>
            </a:r>
            <a:r>
              <a:rPr lang="zh-CN" altLang="en-US" dirty="0"/>
              <a:t>春</a:t>
            </a:r>
          </a:p>
        </p:txBody>
      </p:sp>
      <p:sp>
        <p:nvSpPr>
          <p:cNvPr id="7" name="Slide Number Placeholder 6"/>
          <p:cNvSpPr>
            <a:spLocks noGrp="1"/>
          </p:cNvSpPr>
          <p:nvPr>
            <p:ph type="sldNum" sz="quarter" idx="12"/>
          </p:nvPr>
        </p:nvSpPr>
        <p:spPr/>
        <p:txBody>
          <a:bodyPr/>
          <a:lstStyle/>
          <a:p>
            <a:fld id="{992410F8-5038-4D67-BFCB-CC041677B2F5}" type="slidenum">
              <a:rPr lang="zh-CN" altLang="en-US" smtClean="0"/>
              <a:t>‹#›</a:t>
            </a:fld>
            <a:endParaRPr lang="zh-CN" altLang="en-US"/>
          </a:p>
        </p:txBody>
      </p:sp>
    </p:spTree>
    <p:extLst>
      <p:ext uri="{BB962C8B-B14F-4D97-AF65-F5344CB8AC3E}">
        <p14:creationId xmlns:p14="http://schemas.microsoft.com/office/powerpoint/2010/main" val="1401978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942E87F1-A65A-400C-BAE5-0188568E8C0C}" type="datetime1">
              <a:rPr lang="zh-CN" altLang="en-US" smtClean="0"/>
              <a:t>2022/2/20</a:t>
            </a:fld>
            <a:endParaRPr lang="zh-CN" altLang="en-US"/>
          </a:p>
        </p:txBody>
      </p:sp>
      <p:sp>
        <p:nvSpPr>
          <p:cNvPr id="6" name="Footer Placeholder 5"/>
          <p:cNvSpPr>
            <a:spLocks noGrp="1"/>
          </p:cNvSpPr>
          <p:nvPr>
            <p:ph type="ftr" sz="quarter" idx="11"/>
          </p:nvPr>
        </p:nvSpPr>
        <p:spPr/>
        <p:txBody>
          <a:bodyPr/>
          <a:lstStyle/>
          <a:p>
            <a:r>
              <a:rPr lang="zh-CN" altLang="en-US" dirty="0"/>
              <a:t>系统工程导论</a:t>
            </a:r>
            <a:r>
              <a:rPr lang="en-US" altLang="zh-CN" dirty="0"/>
              <a:t>·2022</a:t>
            </a:r>
            <a:r>
              <a:rPr lang="zh-CN" altLang="en-US" dirty="0"/>
              <a:t>春</a:t>
            </a:r>
          </a:p>
        </p:txBody>
      </p:sp>
      <p:sp>
        <p:nvSpPr>
          <p:cNvPr id="7" name="Slide Number Placeholder 6"/>
          <p:cNvSpPr>
            <a:spLocks noGrp="1"/>
          </p:cNvSpPr>
          <p:nvPr>
            <p:ph type="sldNum" sz="quarter" idx="12"/>
          </p:nvPr>
        </p:nvSpPr>
        <p:spPr/>
        <p:txBody>
          <a:bodyPr/>
          <a:lstStyle/>
          <a:p>
            <a:fld id="{992410F8-5038-4D67-BFCB-CC041677B2F5}" type="slidenum">
              <a:rPr lang="zh-CN" altLang="en-US" smtClean="0"/>
              <a:t>‹#›</a:t>
            </a:fld>
            <a:endParaRPr lang="zh-CN" altLang="en-US"/>
          </a:p>
        </p:txBody>
      </p:sp>
    </p:spTree>
    <p:extLst>
      <p:ext uri="{BB962C8B-B14F-4D97-AF65-F5344CB8AC3E}">
        <p14:creationId xmlns:p14="http://schemas.microsoft.com/office/powerpoint/2010/main" val="4128229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B4D653-0D18-42F6-86F7-2D2F3BEED43A}" type="datetime1">
              <a:rPr lang="zh-CN" altLang="en-US" smtClean="0"/>
              <a:t>2022/2/20</a:t>
            </a:fld>
            <a:endParaRPr lang="zh-CN"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dirty="0"/>
              <a:t>系统工程导论</a:t>
            </a:r>
            <a:r>
              <a:rPr lang="en-US" altLang="zh-CN" dirty="0"/>
              <a:t>·2022</a:t>
            </a:r>
            <a:r>
              <a:rPr lang="zh-CN" altLang="en-US" dirty="0"/>
              <a:t>春</a:t>
            </a: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2410F8-5038-4D67-BFCB-CC041677B2F5}" type="slidenum">
              <a:rPr lang="zh-CN" altLang="en-US" smtClean="0"/>
              <a:t>‹#›</a:t>
            </a:fld>
            <a:endParaRPr lang="zh-CN" altLang="en-US" dirty="0"/>
          </a:p>
        </p:txBody>
      </p:sp>
    </p:spTree>
    <p:extLst>
      <p:ext uri="{BB962C8B-B14F-4D97-AF65-F5344CB8AC3E}">
        <p14:creationId xmlns:p14="http://schemas.microsoft.com/office/powerpoint/2010/main" val="15343181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38200" y="6356357"/>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B4D653-0D18-42F6-86F7-2D2F3BEED43A}" type="datetime1">
              <a:rPr lang="zh-CN" altLang="en-US" smtClean="0"/>
              <a:t>2022/2/20</a:t>
            </a:fld>
            <a:endParaRPr lang="zh-CN" altLang="en-US"/>
          </a:p>
        </p:txBody>
      </p:sp>
      <p:sp>
        <p:nvSpPr>
          <p:cNvPr id="5" name="Footer Placeholder 4"/>
          <p:cNvSpPr>
            <a:spLocks noGrp="1"/>
          </p:cNvSpPr>
          <p:nvPr>
            <p:ph type="ftr" sz="quarter" idx="3"/>
          </p:nvPr>
        </p:nvSpPr>
        <p:spPr>
          <a:xfrm>
            <a:off x="4038600" y="6356357"/>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系统工程导论</a:t>
            </a:r>
            <a:r>
              <a:rPr lang="en-US" altLang="zh-CN"/>
              <a:t>·2022</a:t>
            </a:r>
            <a:r>
              <a:rPr lang="zh-CN" altLang="en-US"/>
              <a:t>春</a:t>
            </a:r>
            <a:endParaRPr lang="zh-CN" altLang="en-US" dirty="0"/>
          </a:p>
        </p:txBody>
      </p:sp>
      <p:sp>
        <p:nvSpPr>
          <p:cNvPr id="6" name="Slide Number Placeholder 5"/>
          <p:cNvSpPr>
            <a:spLocks noGrp="1"/>
          </p:cNvSpPr>
          <p:nvPr>
            <p:ph type="sldNum" sz="quarter" idx="4"/>
          </p:nvPr>
        </p:nvSpPr>
        <p:spPr>
          <a:xfrm>
            <a:off x="8610600" y="6356357"/>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2410F8-5038-4D67-BFCB-CC041677B2F5}" type="slidenum">
              <a:rPr lang="zh-CN" altLang="en-US" smtClean="0"/>
              <a:t>‹#›</a:t>
            </a:fld>
            <a:endParaRPr lang="zh-CN" altLang="en-US" dirty="0"/>
          </a:p>
        </p:txBody>
      </p:sp>
    </p:spTree>
    <p:extLst>
      <p:ext uri="{BB962C8B-B14F-4D97-AF65-F5344CB8AC3E}">
        <p14:creationId xmlns:p14="http://schemas.microsoft.com/office/powerpoint/2010/main" val="3678607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744CAFF-6960-DA47-84AE-6BF290F785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1BEA98F9-D0FD-E64F-A868-DEB85E834A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312EE74-6728-A543-9C94-12F5276776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C2CFCB-7307-0A46-9734-70FAA20E3E53}" type="datetimeFigureOut">
              <a:rPr kumimoji="1" lang="zh-CN" altLang="en-US" smtClean="0"/>
              <a:t>2022/2/20</a:t>
            </a:fld>
            <a:endParaRPr kumimoji="1" lang="zh-CN" altLang="en-US"/>
          </a:p>
        </p:txBody>
      </p:sp>
      <p:sp>
        <p:nvSpPr>
          <p:cNvPr id="5" name="页脚占位符 4">
            <a:extLst>
              <a:ext uri="{FF2B5EF4-FFF2-40B4-BE49-F238E27FC236}">
                <a16:creationId xmlns:a16="http://schemas.microsoft.com/office/drawing/2014/main" id="{0C3CAD78-79AD-DA41-9329-4C2CFFE03C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FEEC3E46-5AD2-6649-A3A3-94AC55CE3A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19E9FF-010A-8B4E-8B09-0256034C0D57}" type="slidenum">
              <a:rPr kumimoji="1" lang="zh-CN" altLang="en-US" smtClean="0"/>
              <a:t>‹#›</a:t>
            </a:fld>
            <a:endParaRPr kumimoji="1" lang="zh-CN" altLang="en-US"/>
          </a:p>
        </p:txBody>
      </p:sp>
    </p:spTree>
    <p:extLst>
      <p:ext uri="{BB962C8B-B14F-4D97-AF65-F5344CB8AC3E}">
        <p14:creationId xmlns:p14="http://schemas.microsoft.com/office/powerpoint/2010/main" val="2554612089"/>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5.xml"/></Relationships>
</file>

<file path=ppt/slides/_rels/slide104.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oleObject" Target="../embeddings/oleObject4.bin"/><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slideLayout" Target="../slideLayouts/slideLayout25.xml"/><Relationship Id="rId1" Type="http://schemas.openxmlformats.org/officeDocument/2006/relationships/vmlDrawing" Target="../drawings/vmlDrawing4.v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89.wmf"/><Relationship Id="rId9" Type="http://schemas.openxmlformats.org/officeDocument/2006/relationships/image" Target="../media/image100.png"/></Relationships>
</file>

<file path=ppt/slides/_rels/slide10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105.png"/><Relationship Id="rId1" Type="http://schemas.openxmlformats.org/officeDocument/2006/relationships/slideLayout" Target="../slideLayouts/slideLayout25.xml"/></Relationships>
</file>

<file path=ppt/slides/_rels/slide10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5.xml"/><Relationship Id="rId4" Type="http://schemas.openxmlformats.org/officeDocument/2006/relationships/image" Target="../media/image108.png"/></Relationships>
</file>

<file path=ppt/slides/_rels/slide107.xml.rels><?xml version="1.0" encoding="UTF-8" standalone="yes"?>
<Relationships xmlns="http://schemas.openxmlformats.org/package/2006/relationships"><Relationship Id="rId3" Type="http://schemas.openxmlformats.org/officeDocument/2006/relationships/hyperlink" Target="&#31532;&#19968;&#31456;&#35838;&#21518;&#35835;&#29289;Braess%20Paradox%20for%20Traffic.pdf" TargetMode="External"/><Relationship Id="rId2" Type="http://schemas.openxmlformats.org/officeDocument/2006/relationships/hyperlink" Target="&#31532;&#19968;&#31456;&#35838;&#21518;&#35835;&#29289;Braess%20Paradox.pdf" TargetMode="External"/><Relationship Id="rId1" Type="http://schemas.openxmlformats.org/officeDocument/2006/relationships/slideLayout" Target="../slideLayouts/slideLayout25.xml"/><Relationship Id="rId4" Type="http://schemas.openxmlformats.org/officeDocument/2006/relationships/hyperlink" Target="&#31532;&#19968;&#31456;&#35838;&#21518;&#35835;&#29289;Braess&#8217;s%20Paradox%20in%20Large%20Random%20Graphs.pdf"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1.xml.rels><?xml version="1.0" encoding="UTF-8" standalone="yes"?>
<Relationships xmlns="http://schemas.openxmlformats.org/package/2006/relationships"><Relationship Id="rId3" Type="http://schemas.microsoft.com/office/2007/relationships/hdphoto" Target="../media/hdphoto35.wdp"/><Relationship Id="rId2" Type="http://schemas.openxmlformats.org/officeDocument/2006/relationships/image" Target="../media/image92.png"/><Relationship Id="rId1" Type="http://schemas.openxmlformats.org/officeDocument/2006/relationships/slideLayout" Target="../slideLayouts/slideLayout25.xml"/><Relationship Id="rId5" Type="http://schemas.microsoft.com/office/2007/relationships/hdphoto" Target="../media/hdphoto36.wdp"/><Relationship Id="rId4" Type="http://schemas.openxmlformats.org/officeDocument/2006/relationships/image" Target="../media/image93.png"/></Relationships>
</file>

<file path=ppt/slides/_rels/slide112.xml.rels><?xml version="1.0" encoding="UTF-8" standalone="yes"?>
<Relationships xmlns="http://schemas.openxmlformats.org/package/2006/relationships"><Relationship Id="rId3" Type="http://schemas.microsoft.com/office/2007/relationships/hdphoto" Target="../media/hdphoto37.wdp"/><Relationship Id="rId2" Type="http://schemas.openxmlformats.org/officeDocument/2006/relationships/image" Target="../media/image94.png"/><Relationship Id="rId1" Type="http://schemas.openxmlformats.org/officeDocument/2006/relationships/slideLayout" Target="../slideLayouts/slideLayout25.xml"/><Relationship Id="rId4" Type="http://schemas.openxmlformats.org/officeDocument/2006/relationships/image" Target="../media/image95.png"/></Relationships>
</file>

<file path=ppt/slides/_rels/slide113.xml.rels><?xml version="1.0" encoding="UTF-8" standalone="yes"?>
<Relationships xmlns="http://schemas.openxmlformats.org/package/2006/relationships"><Relationship Id="rId3" Type="http://schemas.microsoft.com/office/2007/relationships/hdphoto" Target="../media/hdphoto38.wdp"/><Relationship Id="rId2" Type="http://schemas.openxmlformats.org/officeDocument/2006/relationships/image" Target="../media/image109.png"/><Relationship Id="rId1" Type="http://schemas.openxmlformats.org/officeDocument/2006/relationships/slideLayout" Target="../slideLayouts/slideLayout25.xml"/><Relationship Id="rId5" Type="http://schemas.microsoft.com/office/2007/relationships/hdphoto" Target="../media/hdphoto39.wdp"/><Relationship Id="rId4" Type="http://schemas.openxmlformats.org/officeDocument/2006/relationships/image" Target="../media/image110.png"/></Relationships>
</file>

<file path=ppt/slides/_rels/slide114.xml.rels><?xml version="1.0" encoding="UTF-8" standalone="yes"?>
<Relationships xmlns="http://schemas.openxmlformats.org/package/2006/relationships"><Relationship Id="rId3" Type="http://schemas.microsoft.com/office/2007/relationships/hdphoto" Target="../media/hdphoto38.wdp"/><Relationship Id="rId2" Type="http://schemas.openxmlformats.org/officeDocument/2006/relationships/image" Target="../media/image109.png"/><Relationship Id="rId1" Type="http://schemas.openxmlformats.org/officeDocument/2006/relationships/slideLayout" Target="../slideLayouts/slideLayout25.xml"/><Relationship Id="rId5" Type="http://schemas.microsoft.com/office/2007/relationships/hdphoto" Target="../media/hdphoto39.wdp"/><Relationship Id="rId4" Type="http://schemas.openxmlformats.org/officeDocument/2006/relationships/image" Target="../media/image11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5.xml"/><Relationship Id="rId5" Type="http://schemas.openxmlformats.org/officeDocument/2006/relationships/image" Target="../media/image20.jpeg"/><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5.xml"/><Relationship Id="rId4" Type="http://schemas.openxmlformats.org/officeDocument/2006/relationships/image" Target="../media/image30.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3" Type="http://schemas.openxmlformats.org/officeDocument/2006/relationships/hyperlink" Target="http://blog.csdn.net/nieson2012/article/details/51980943" TargetMode="External"/><Relationship Id="rId2" Type="http://schemas.openxmlformats.org/officeDocument/2006/relationships/hyperlink" Target="http://blog.csdn.net/hsd2012/article/details/51023471" TargetMode="External"/><Relationship Id="rId1" Type="http://schemas.openxmlformats.org/officeDocument/2006/relationships/slideLayout" Target="../slideLayouts/slideLayout25.xml"/><Relationship Id="rId6" Type="http://schemas.openxmlformats.org/officeDocument/2006/relationships/hyperlink" Target="http://blog.csdn.net/lenolong/article/details/8635524" TargetMode="External"/><Relationship Id="rId5" Type="http://schemas.openxmlformats.org/officeDocument/2006/relationships/hyperlink" Target="https://baike.baidu.com/item/%E4%B8%93%E5%AE%B6%E9%A2%84%E6%B5%8B%E6%B3%95" TargetMode="External"/><Relationship Id="rId4" Type="http://schemas.openxmlformats.org/officeDocument/2006/relationships/hyperlink" Target="http://blog.csdn.net/u013527419/article/details/52822666"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hyperlink" Target="http://baike.baidu.com/view/14582.htm" TargetMode="External"/><Relationship Id="rId2" Type="http://schemas.openxmlformats.org/officeDocument/2006/relationships/hyperlink" Target="http://baike.baidu.com/view/2398.htm" TargetMode="External"/><Relationship Id="rId1" Type="http://schemas.openxmlformats.org/officeDocument/2006/relationships/slideLayout" Target="../slideLayouts/slideLayout25.xml"/><Relationship Id="rId4" Type="http://schemas.openxmlformats.org/officeDocument/2006/relationships/image" Target="../media/image43.jpeg"/></Relationships>
</file>

<file path=ppt/slides/_rels/slide81.xml.rels><?xml version="1.0" encoding="UTF-8" standalone="yes"?>
<Relationships xmlns="http://schemas.openxmlformats.org/package/2006/relationships"><Relationship Id="rId3" Type="http://schemas.openxmlformats.org/officeDocument/2006/relationships/hyperlink" Target="http://baike.baidu.com/view/2398.htm" TargetMode="External"/><Relationship Id="rId2" Type="http://schemas.openxmlformats.org/officeDocument/2006/relationships/image" Target="../media/image44.jpeg"/><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5.xml"/><Relationship Id="rId1" Type="http://schemas.openxmlformats.org/officeDocument/2006/relationships/vmlDrawing" Target="../drawings/vmlDrawing1.v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5.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53.png"/><Relationship Id="rId18" Type="http://schemas.microsoft.com/office/2007/relationships/hdphoto" Target="../media/hdphoto6.wdp"/><Relationship Id="rId3" Type="http://schemas.openxmlformats.org/officeDocument/2006/relationships/oleObject" Target="../embeddings/oleObject2.bin"/><Relationship Id="rId7" Type="http://schemas.openxmlformats.org/officeDocument/2006/relationships/image" Target="../media/image48.png"/><Relationship Id="rId12" Type="http://schemas.microsoft.com/office/2007/relationships/hdphoto" Target="../media/hdphoto3.wdp"/><Relationship Id="rId17" Type="http://schemas.openxmlformats.org/officeDocument/2006/relationships/image" Target="../media/image55.png"/><Relationship Id="rId2" Type="http://schemas.openxmlformats.org/officeDocument/2006/relationships/slideLayout" Target="../slideLayouts/slideLayout25.xml"/><Relationship Id="rId16" Type="http://schemas.microsoft.com/office/2007/relationships/hdphoto" Target="../media/hdphoto5.wdp"/><Relationship Id="rId20" Type="http://schemas.microsoft.com/office/2007/relationships/hdphoto" Target="../media/hdphoto7.wdp"/><Relationship Id="rId1" Type="http://schemas.openxmlformats.org/officeDocument/2006/relationships/vmlDrawing" Target="../drawings/vmlDrawing2.vml"/><Relationship Id="rId6" Type="http://schemas.openxmlformats.org/officeDocument/2006/relationships/image" Target="../media/image47.emf"/><Relationship Id="rId11" Type="http://schemas.openxmlformats.org/officeDocument/2006/relationships/image" Target="../media/image52.png"/><Relationship Id="rId5" Type="http://schemas.openxmlformats.org/officeDocument/2006/relationships/oleObject" Target="../embeddings/oleObject3.bin"/><Relationship Id="rId15" Type="http://schemas.openxmlformats.org/officeDocument/2006/relationships/image" Target="../media/image54.png"/><Relationship Id="rId10" Type="http://schemas.microsoft.com/office/2007/relationships/hdphoto" Target="../media/hdphoto2.wdp"/><Relationship Id="rId19" Type="http://schemas.openxmlformats.org/officeDocument/2006/relationships/image" Target="../media/image56.png"/><Relationship Id="rId4" Type="http://schemas.openxmlformats.org/officeDocument/2006/relationships/image" Target="../media/image46.emf"/><Relationship Id="rId9" Type="http://schemas.openxmlformats.org/officeDocument/2006/relationships/image" Target="../media/image49.png"/><Relationship Id="rId14" Type="http://schemas.microsoft.com/office/2007/relationships/hdphoto" Target="../media/hdphoto4.wdp"/></Relationships>
</file>

<file path=ppt/slides/_rels/slide9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53.png"/><Relationship Id="rId18" Type="http://schemas.microsoft.com/office/2007/relationships/hdphoto" Target="../media/hdphoto6.wdp"/><Relationship Id="rId3" Type="http://schemas.openxmlformats.org/officeDocument/2006/relationships/oleObject" Target="../embeddings/oleObject2.bin"/><Relationship Id="rId7" Type="http://schemas.openxmlformats.org/officeDocument/2006/relationships/image" Target="../media/image48.png"/><Relationship Id="rId12" Type="http://schemas.microsoft.com/office/2007/relationships/hdphoto" Target="../media/hdphoto3.wdp"/><Relationship Id="rId17" Type="http://schemas.openxmlformats.org/officeDocument/2006/relationships/image" Target="../media/image55.png"/><Relationship Id="rId2" Type="http://schemas.openxmlformats.org/officeDocument/2006/relationships/slideLayout" Target="../slideLayouts/slideLayout25.xml"/><Relationship Id="rId16" Type="http://schemas.microsoft.com/office/2007/relationships/hdphoto" Target="../media/hdphoto5.wdp"/><Relationship Id="rId20" Type="http://schemas.microsoft.com/office/2007/relationships/hdphoto" Target="../media/hdphoto7.wdp"/><Relationship Id="rId1" Type="http://schemas.openxmlformats.org/officeDocument/2006/relationships/vmlDrawing" Target="../drawings/vmlDrawing3.vml"/><Relationship Id="rId6" Type="http://schemas.openxmlformats.org/officeDocument/2006/relationships/image" Target="../media/image47.emf"/><Relationship Id="rId11" Type="http://schemas.openxmlformats.org/officeDocument/2006/relationships/image" Target="../media/image52.png"/><Relationship Id="rId5" Type="http://schemas.openxmlformats.org/officeDocument/2006/relationships/oleObject" Target="../embeddings/oleObject3.bin"/><Relationship Id="rId15" Type="http://schemas.openxmlformats.org/officeDocument/2006/relationships/image" Target="../media/image54.png"/><Relationship Id="rId10" Type="http://schemas.microsoft.com/office/2007/relationships/hdphoto" Target="../media/hdphoto2.wdp"/><Relationship Id="rId19" Type="http://schemas.openxmlformats.org/officeDocument/2006/relationships/image" Target="../media/image56.png"/><Relationship Id="rId4" Type="http://schemas.openxmlformats.org/officeDocument/2006/relationships/image" Target="../media/image46.emf"/><Relationship Id="rId9" Type="http://schemas.openxmlformats.org/officeDocument/2006/relationships/image" Target="../media/image49.png"/><Relationship Id="rId14" Type="http://schemas.microsoft.com/office/2007/relationships/hdphoto" Target="../media/hdphoto4.wdp"/></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3.xml.rels><?xml version="1.0" encoding="UTF-8" standalone="yes"?>
<Relationships xmlns="http://schemas.openxmlformats.org/package/2006/relationships"><Relationship Id="rId8" Type="http://schemas.openxmlformats.org/officeDocument/2006/relationships/image" Target="../media/image60.png"/><Relationship Id="rId13" Type="http://schemas.microsoft.com/office/2007/relationships/hdphoto" Target="../media/hdphoto13.wdp"/><Relationship Id="rId3" Type="http://schemas.microsoft.com/office/2007/relationships/hdphoto" Target="../media/hdphoto8.wdp"/><Relationship Id="rId7" Type="http://schemas.microsoft.com/office/2007/relationships/hdphoto" Target="../media/hdphoto10.wdp"/><Relationship Id="rId12" Type="http://schemas.openxmlformats.org/officeDocument/2006/relationships/image" Target="../media/image62.png"/><Relationship Id="rId17" Type="http://schemas.openxmlformats.org/officeDocument/2006/relationships/image" Target="../media/image65.png"/><Relationship Id="rId2" Type="http://schemas.openxmlformats.org/officeDocument/2006/relationships/image" Target="../media/image57.png"/><Relationship Id="rId16" Type="http://schemas.microsoft.com/office/2007/relationships/hdphoto" Target="../media/hdphoto14.wdp"/><Relationship Id="rId1" Type="http://schemas.openxmlformats.org/officeDocument/2006/relationships/slideLayout" Target="../slideLayouts/slideLayout25.xml"/><Relationship Id="rId6" Type="http://schemas.openxmlformats.org/officeDocument/2006/relationships/image" Target="../media/image59.png"/><Relationship Id="rId11" Type="http://schemas.microsoft.com/office/2007/relationships/hdphoto" Target="../media/hdphoto12.wdp"/><Relationship Id="rId5" Type="http://schemas.microsoft.com/office/2007/relationships/hdphoto" Target="../media/hdphoto9.wdp"/><Relationship Id="rId15" Type="http://schemas.openxmlformats.org/officeDocument/2006/relationships/image" Target="../media/image64.png"/><Relationship Id="rId10" Type="http://schemas.openxmlformats.org/officeDocument/2006/relationships/image" Target="../media/image61.png"/><Relationship Id="rId4" Type="http://schemas.openxmlformats.org/officeDocument/2006/relationships/image" Target="../media/image58.png"/><Relationship Id="rId9" Type="http://schemas.microsoft.com/office/2007/relationships/hdphoto" Target="../media/hdphoto11.wdp"/><Relationship Id="rId14" Type="http://schemas.openxmlformats.org/officeDocument/2006/relationships/image" Target="../media/image63.png"/></Relationships>
</file>

<file path=ppt/slides/_rels/slide94.xml.rels><?xml version="1.0" encoding="UTF-8" standalone="yes"?>
<Relationships xmlns="http://schemas.openxmlformats.org/package/2006/relationships"><Relationship Id="rId8" Type="http://schemas.microsoft.com/office/2007/relationships/hdphoto" Target="../media/hdphoto11.wdp"/><Relationship Id="rId13" Type="http://schemas.openxmlformats.org/officeDocument/2006/relationships/image" Target="../media/image67.png"/><Relationship Id="rId18" Type="http://schemas.microsoft.com/office/2007/relationships/hdphoto" Target="../media/hdphoto17.wdp"/><Relationship Id="rId3" Type="http://schemas.openxmlformats.org/officeDocument/2006/relationships/image" Target="../media/image58.png"/><Relationship Id="rId21" Type="http://schemas.openxmlformats.org/officeDocument/2006/relationships/image" Target="../media/image65.png"/><Relationship Id="rId7" Type="http://schemas.openxmlformats.org/officeDocument/2006/relationships/image" Target="../media/image60.png"/><Relationship Id="rId12" Type="http://schemas.microsoft.com/office/2007/relationships/hdphoto" Target="../media/hdphoto15.wdp"/><Relationship Id="rId17" Type="http://schemas.openxmlformats.org/officeDocument/2006/relationships/image" Target="../media/image68.png"/><Relationship Id="rId2" Type="http://schemas.openxmlformats.org/officeDocument/2006/relationships/image" Target="../media/image70.png"/><Relationship Id="rId16" Type="http://schemas.openxmlformats.org/officeDocument/2006/relationships/image" Target="../media/image74.png"/><Relationship Id="rId20" Type="http://schemas.microsoft.com/office/2007/relationships/hdphoto" Target="../media/hdphoto18.wdp"/><Relationship Id="rId1" Type="http://schemas.openxmlformats.org/officeDocument/2006/relationships/slideLayout" Target="../slideLayouts/slideLayout25.xml"/><Relationship Id="rId6" Type="http://schemas.microsoft.com/office/2007/relationships/hdphoto" Target="../media/hdphoto10.wdp"/><Relationship Id="rId11" Type="http://schemas.openxmlformats.org/officeDocument/2006/relationships/image" Target="../media/image66.png"/><Relationship Id="rId5" Type="http://schemas.openxmlformats.org/officeDocument/2006/relationships/image" Target="../media/image59.png"/><Relationship Id="rId10" Type="http://schemas.microsoft.com/office/2007/relationships/hdphoto" Target="../media/hdphoto12.wdp"/><Relationship Id="rId19" Type="http://schemas.openxmlformats.org/officeDocument/2006/relationships/image" Target="../media/image69.png"/><Relationship Id="rId4" Type="http://schemas.microsoft.com/office/2007/relationships/hdphoto" Target="../media/hdphoto9.wdp"/><Relationship Id="rId9" Type="http://schemas.openxmlformats.org/officeDocument/2006/relationships/image" Target="../media/image61.png"/><Relationship Id="rId14" Type="http://schemas.microsoft.com/office/2007/relationships/hdphoto" Target="../media/hdphoto16.wdp"/></Relationships>
</file>

<file path=ppt/slides/_rels/slide9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71.png"/><Relationship Id="rId18" Type="http://schemas.microsoft.com/office/2007/relationships/hdphoto" Target="../media/hdphoto21.wdp"/><Relationship Id="rId26" Type="http://schemas.microsoft.com/office/2007/relationships/hdphoto" Target="../media/hdphoto25.wdp"/><Relationship Id="rId3" Type="http://schemas.microsoft.com/office/2007/relationships/hdphoto" Target="../media/hdphoto9.wdp"/><Relationship Id="rId21" Type="http://schemas.openxmlformats.org/officeDocument/2006/relationships/image" Target="../media/image76.png"/><Relationship Id="rId7" Type="http://schemas.microsoft.com/office/2007/relationships/hdphoto" Target="../media/hdphoto11.wdp"/><Relationship Id="rId12" Type="http://schemas.microsoft.com/office/2007/relationships/hdphoto" Target="../media/hdphoto15.wdp"/><Relationship Id="rId17" Type="http://schemas.openxmlformats.org/officeDocument/2006/relationships/image" Target="../media/image73.png"/><Relationship Id="rId25" Type="http://schemas.openxmlformats.org/officeDocument/2006/relationships/image" Target="../media/image78.png"/><Relationship Id="rId2" Type="http://schemas.openxmlformats.org/officeDocument/2006/relationships/image" Target="../media/image58.png"/><Relationship Id="rId16" Type="http://schemas.microsoft.com/office/2007/relationships/hdphoto" Target="../media/hdphoto20.wdp"/><Relationship Id="rId20" Type="http://schemas.microsoft.com/office/2007/relationships/hdphoto" Target="../media/hdphoto22.wdp"/><Relationship Id="rId29" Type="http://schemas.openxmlformats.org/officeDocument/2006/relationships/image" Target="../media/image80.png"/><Relationship Id="rId1" Type="http://schemas.openxmlformats.org/officeDocument/2006/relationships/slideLayout" Target="../slideLayouts/slideLayout25.xml"/><Relationship Id="rId6" Type="http://schemas.openxmlformats.org/officeDocument/2006/relationships/image" Target="../media/image60.png"/><Relationship Id="rId11" Type="http://schemas.openxmlformats.org/officeDocument/2006/relationships/image" Target="../media/image66.png"/><Relationship Id="rId24" Type="http://schemas.microsoft.com/office/2007/relationships/hdphoto" Target="../media/hdphoto24.wdp"/><Relationship Id="rId5" Type="http://schemas.microsoft.com/office/2007/relationships/hdphoto" Target="../media/hdphoto10.wdp"/><Relationship Id="rId15" Type="http://schemas.openxmlformats.org/officeDocument/2006/relationships/image" Target="../media/image72.png"/><Relationship Id="rId23" Type="http://schemas.openxmlformats.org/officeDocument/2006/relationships/image" Target="../media/image77.png"/><Relationship Id="rId28" Type="http://schemas.microsoft.com/office/2007/relationships/hdphoto" Target="../media/hdphoto26.wdp"/><Relationship Id="rId10" Type="http://schemas.openxmlformats.org/officeDocument/2006/relationships/image" Target="../media/image65.png"/><Relationship Id="rId19" Type="http://schemas.openxmlformats.org/officeDocument/2006/relationships/image" Target="../media/image75.png"/><Relationship Id="rId4" Type="http://schemas.openxmlformats.org/officeDocument/2006/relationships/image" Target="../media/image59.png"/><Relationship Id="rId9" Type="http://schemas.microsoft.com/office/2007/relationships/hdphoto" Target="../media/hdphoto12.wdp"/><Relationship Id="rId14" Type="http://schemas.microsoft.com/office/2007/relationships/hdphoto" Target="../media/hdphoto19.wdp"/><Relationship Id="rId22" Type="http://schemas.microsoft.com/office/2007/relationships/hdphoto" Target="../media/hdphoto23.wdp"/><Relationship Id="rId27" Type="http://schemas.openxmlformats.org/officeDocument/2006/relationships/image" Target="../media/image79.png"/><Relationship Id="rId30" Type="http://schemas.microsoft.com/office/2007/relationships/hdphoto" Target="../media/hdphoto27.wdp"/></Relationships>
</file>

<file path=ppt/slides/_rels/slide9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71.png"/><Relationship Id="rId18" Type="http://schemas.microsoft.com/office/2007/relationships/hdphoto" Target="../media/hdphoto21.wdp"/><Relationship Id="rId26" Type="http://schemas.microsoft.com/office/2007/relationships/hdphoto" Target="../media/hdphoto25.wdp"/><Relationship Id="rId3" Type="http://schemas.microsoft.com/office/2007/relationships/hdphoto" Target="../media/hdphoto9.wdp"/><Relationship Id="rId21" Type="http://schemas.openxmlformats.org/officeDocument/2006/relationships/image" Target="../media/image76.png"/><Relationship Id="rId7" Type="http://schemas.microsoft.com/office/2007/relationships/hdphoto" Target="../media/hdphoto11.wdp"/><Relationship Id="rId12" Type="http://schemas.microsoft.com/office/2007/relationships/hdphoto" Target="../media/hdphoto15.wdp"/><Relationship Id="rId17" Type="http://schemas.openxmlformats.org/officeDocument/2006/relationships/image" Target="../media/image73.png"/><Relationship Id="rId25" Type="http://schemas.openxmlformats.org/officeDocument/2006/relationships/image" Target="../media/image78.png"/><Relationship Id="rId2" Type="http://schemas.openxmlformats.org/officeDocument/2006/relationships/image" Target="../media/image58.png"/><Relationship Id="rId16" Type="http://schemas.microsoft.com/office/2007/relationships/hdphoto" Target="../media/hdphoto20.wdp"/><Relationship Id="rId20" Type="http://schemas.microsoft.com/office/2007/relationships/hdphoto" Target="../media/hdphoto22.wdp"/><Relationship Id="rId29" Type="http://schemas.openxmlformats.org/officeDocument/2006/relationships/image" Target="../media/image80.png"/><Relationship Id="rId1" Type="http://schemas.openxmlformats.org/officeDocument/2006/relationships/slideLayout" Target="../slideLayouts/slideLayout25.xml"/><Relationship Id="rId6" Type="http://schemas.openxmlformats.org/officeDocument/2006/relationships/image" Target="../media/image60.png"/><Relationship Id="rId11" Type="http://schemas.openxmlformats.org/officeDocument/2006/relationships/image" Target="../media/image66.png"/><Relationship Id="rId24" Type="http://schemas.microsoft.com/office/2007/relationships/hdphoto" Target="../media/hdphoto24.wdp"/><Relationship Id="rId5" Type="http://schemas.microsoft.com/office/2007/relationships/hdphoto" Target="../media/hdphoto10.wdp"/><Relationship Id="rId15" Type="http://schemas.openxmlformats.org/officeDocument/2006/relationships/image" Target="../media/image72.png"/><Relationship Id="rId23" Type="http://schemas.openxmlformats.org/officeDocument/2006/relationships/image" Target="../media/image77.png"/><Relationship Id="rId28" Type="http://schemas.microsoft.com/office/2007/relationships/hdphoto" Target="../media/hdphoto26.wdp"/><Relationship Id="rId10" Type="http://schemas.openxmlformats.org/officeDocument/2006/relationships/image" Target="../media/image65.png"/><Relationship Id="rId19" Type="http://schemas.openxmlformats.org/officeDocument/2006/relationships/image" Target="../media/image75.png"/><Relationship Id="rId4" Type="http://schemas.openxmlformats.org/officeDocument/2006/relationships/image" Target="../media/image59.png"/><Relationship Id="rId9" Type="http://schemas.microsoft.com/office/2007/relationships/hdphoto" Target="../media/hdphoto12.wdp"/><Relationship Id="rId14" Type="http://schemas.microsoft.com/office/2007/relationships/hdphoto" Target="../media/hdphoto19.wdp"/><Relationship Id="rId22" Type="http://schemas.microsoft.com/office/2007/relationships/hdphoto" Target="../media/hdphoto23.wdp"/><Relationship Id="rId27" Type="http://schemas.openxmlformats.org/officeDocument/2006/relationships/image" Target="../media/image79.png"/><Relationship Id="rId30" Type="http://schemas.microsoft.com/office/2007/relationships/hdphoto" Target="../media/hdphoto27.wdp"/></Relationships>
</file>

<file path=ppt/slides/_rels/slide97.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71.png"/><Relationship Id="rId18" Type="http://schemas.microsoft.com/office/2007/relationships/hdphoto" Target="../media/hdphoto21.wdp"/><Relationship Id="rId26" Type="http://schemas.microsoft.com/office/2007/relationships/hdphoto" Target="../media/hdphoto25.wdp"/><Relationship Id="rId3" Type="http://schemas.microsoft.com/office/2007/relationships/hdphoto" Target="../media/hdphoto9.wdp"/><Relationship Id="rId21" Type="http://schemas.openxmlformats.org/officeDocument/2006/relationships/image" Target="../media/image76.png"/><Relationship Id="rId7" Type="http://schemas.microsoft.com/office/2007/relationships/hdphoto" Target="../media/hdphoto11.wdp"/><Relationship Id="rId12" Type="http://schemas.microsoft.com/office/2007/relationships/hdphoto" Target="../media/hdphoto15.wdp"/><Relationship Id="rId17" Type="http://schemas.openxmlformats.org/officeDocument/2006/relationships/image" Target="../media/image73.png"/><Relationship Id="rId25" Type="http://schemas.openxmlformats.org/officeDocument/2006/relationships/image" Target="../media/image78.png"/><Relationship Id="rId2" Type="http://schemas.openxmlformats.org/officeDocument/2006/relationships/image" Target="../media/image58.png"/><Relationship Id="rId16" Type="http://schemas.microsoft.com/office/2007/relationships/hdphoto" Target="../media/hdphoto20.wdp"/><Relationship Id="rId20" Type="http://schemas.microsoft.com/office/2007/relationships/hdphoto" Target="../media/hdphoto22.wdp"/><Relationship Id="rId29" Type="http://schemas.openxmlformats.org/officeDocument/2006/relationships/image" Target="../media/image80.png"/><Relationship Id="rId1" Type="http://schemas.openxmlformats.org/officeDocument/2006/relationships/slideLayout" Target="../slideLayouts/slideLayout25.xml"/><Relationship Id="rId6" Type="http://schemas.openxmlformats.org/officeDocument/2006/relationships/image" Target="../media/image60.png"/><Relationship Id="rId11" Type="http://schemas.openxmlformats.org/officeDocument/2006/relationships/image" Target="../media/image66.png"/><Relationship Id="rId24" Type="http://schemas.microsoft.com/office/2007/relationships/hdphoto" Target="../media/hdphoto24.wdp"/><Relationship Id="rId5" Type="http://schemas.microsoft.com/office/2007/relationships/hdphoto" Target="../media/hdphoto10.wdp"/><Relationship Id="rId15" Type="http://schemas.openxmlformats.org/officeDocument/2006/relationships/image" Target="../media/image72.png"/><Relationship Id="rId23" Type="http://schemas.openxmlformats.org/officeDocument/2006/relationships/image" Target="../media/image77.png"/><Relationship Id="rId28" Type="http://schemas.microsoft.com/office/2007/relationships/hdphoto" Target="../media/hdphoto26.wdp"/><Relationship Id="rId10" Type="http://schemas.openxmlformats.org/officeDocument/2006/relationships/image" Target="../media/image65.png"/><Relationship Id="rId19" Type="http://schemas.openxmlformats.org/officeDocument/2006/relationships/image" Target="../media/image75.png"/><Relationship Id="rId4" Type="http://schemas.openxmlformats.org/officeDocument/2006/relationships/image" Target="../media/image59.png"/><Relationship Id="rId9" Type="http://schemas.microsoft.com/office/2007/relationships/hdphoto" Target="../media/hdphoto12.wdp"/><Relationship Id="rId14" Type="http://schemas.microsoft.com/office/2007/relationships/hdphoto" Target="../media/hdphoto19.wdp"/><Relationship Id="rId22" Type="http://schemas.microsoft.com/office/2007/relationships/hdphoto" Target="../media/hdphoto23.wdp"/><Relationship Id="rId27" Type="http://schemas.openxmlformats.org/officeDocument/2006/relationships/image" Target="../media/image79.png"/><Relationship Id="rId30" Type="http://schemas.microsoft.com/office/2007/relationships/hdphoto" Target="../media/hdphoto27.wdp"/></Relationships>
</file>

<file path=ppt/slides/_rels/slide98.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72.png"/><Relationship Id="rId18" Type="http://schemas.microsoft.com/office/2007/relationships/hdphoto" Target="../media/hdphoto29.wdp"/><Relationship Id="rId3" Type="http://schemas.microsoft.com/office/2007/relationships/hdphoto" Target="../media/hdphoto9.wdp"/><Relationship Id="rId21" Type="http://schemas.openxmlformats.org/officeDocument/2006/relationships/image" Target="../media/image84.png"/><Relationship Id="rId7" Type="http://schemas.microsoft.com/office/2007/relationships/hdphoto" Target="../media/hdphoto11.wdp"/><Relationship Id="rId12" Type="http://schemas.microsoft.com/office/2007/relationships/hdphoto" Target="../media/hdphoto15.wdp"/><Relationship Id="rId17" Type="http://schemas.openxmlformats.org/officeDocument/2006/relationships/image" Target="../media/image82.png"/><Relationship Id="rId2" Type="http://schemas.openxmlformats.org/officeDocument/2006/relationships/image" Target="../media/image58.png"/><Relationship Id="rId16" Type="http://schemas.microsoft.com/office/2007/relationships/hdphoto" Target="../media/hdphoto28.wdp"/><Relationship Id="rId20" Type="http://schemas.microsoft.com/office/2007/relationships/hdphoto" Target="../media/hdphoto30.wdp"/><Relationship Id="rId1" Type="http://schemas.openxmlformats.org/officeDocument/2006/relationships/slideLayout" Target="../slideLayouts/slideLayout25.xml"/><Relationship Id="rId6" Type="http://schemas.openxmlformats.org/officeDocument/2006/relationships/image" Target="../media/image60.png"/><Relationship Id="rId11" Type="http://schemas.openxmlformats.org/officeDocument/2006/relationships/image" Target="../media/image66.png"/><Relationship Id="rId24" Type="http://schemas.microsoft.com/office/2007/relationships/hdphoto" Target="../media/hdphoto32.wdp"/><Relationship Id="rId5" Type="http://schemas.microsoft.com/office/2007/relationships/hdphoto" Target="../media/hdphoto10.wdp"/><Relationship Id="rId15" Type="http://schemas.openxmlformats.org/officeDocument/2006/relationships/image" Target="../media/image81.png"/><Relationship Id="rId23" Type="http://schemas.openxmlformats.org/officeDocument/2006/relationships/image" Target="../media/image85.png"/><Relationship Id="rId10" Type="http://schemas.openxmlformats.org/officeDocument/2006/relationships/image" Target="../media/image65.png"/><Relationship Id="rId19" Type="http://schemas.openxmlformats.org/officeDocument/2006/relationships/image" Target="../media/image83.png"/><Relationship Id="rId4" Type="http://schemas.openxmlformats.org/officeDocument/2006/relationships/image" Target="../media/image59.png"/><Relationship Id="rId9" Type="http://schemas.microsoft.com/office/2007/relationships/hdphoto" Target="../media/hdphoto12.wdp"/><Relationship Id="rId14" Type="http://schemas.microsoft.com/office/2007/relationships/hdphoto" Target="../media/hdphoto20.wdp"/><Relationship Id="rId22" Type="http://schemas.microsoft.com/office/2007/relationships/hdphoto" Target="../media/hdphoto31.wdp"/></Relationships>
</file>

<file path=ppt/slides/_rels/slide99.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91.png"/><Relationship Id="rId3" Type="http://schemas.microsoft.com/office/2007/relationships/hdphoto" Target="../media/hdphoto9.wdp"/><Relationship Id="rId7" Type="http://schemas.microsoft.com/office/2007/relationships/hdphoto" Target="../media/hdphoto11.wdp"/><Relationship Id="rId12" Type="http://schemas.microsoft.com/office/2007/relationships/hdphoto" Target="../media/hdphoto15.wdp"/><Relationship Id="rId17" Type="http://schemas.microsoft.com/office/2007/relationships/hdphoto" Target="../media/hdphoto34.wdp"/><Relationship Id="rId2" Type="http://schemas.openxmlformats.org/officeDocument/2006/relationships/image" Target="../media/image58.png"/><Relationship Id="rId16" Type="http://schemas.openxmlformats.org/officeDocument/2006/relationships/image" Target="../media/image87.png"/><Relationship Id="rId1" Type="http://schemas.openxmlformats.org/officeDocument/2006/relationships/slideLayout" Target="../slideLayouts/slideLayout25.xml"/><Relationship Id="rId6" Type="http://schemas.openxmlformats.org/officeDocument/2006/relationships/image" Target="../media/image60.png"/><Relationship Id="rId11" Type="http://schemas.openxmlformats.org/officeDocument/2006/relationships/image" Target="../media/image66.png"/><Relationship Id="rId5" Type="http://schemas.microsoft.com/office/2007/relationships/hdphoto" Target="../media/hdphoto10.wdp"/><Relationship Id="rId15" Type="http://schemas.microsoft.com/office/2007/relationships/hdphoto" Target="../media/hdphoto33.wdp"/><Relationship Id="rId10" Type="http://schemas.openxmlformats.org/officeDocument/2006/relationships/image" Target="../media/image65.png"/><Relationship Id="rId4" Type="http://schemas.openxmlformats.org/officeDocument/2006/relationships/image" Target="../media/image59.png"/><Relationship Id="rId9" Type="http://schemas.microsoft.com/office/2007/relationships/hdphoto" Target="../media/hdphoto12.wdp"/><Relationship Id="rId14"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a:spLocks/>
          </p:cNvSpPr>
          <p:nvPr/>
        </p:nvSpPr>
        <p:spPr>
          <a:xfrm>
            <a:off x="2209800" y="1084263"/>
            <a:ext cx="7772400" cy="2387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dirty="0"/>
              <a:t>系统工程导论</a:t>
            </a:r>
          </a:p>
        </p:txBody>
      </p:sp>
      <p:sp>
        <p:nvSpPr>
          <p:cNvPr id="11" name="副标题 2"/>
          <p:cNvSpPr txBox="1">
            <a:spLocks/>
          </p:cNvSpPr>
          <p:nvPr/>
        </p:nvSpPr>
        <p:spPr>
          <a:xfrm>
            <a:off x="2667000" y="4477544"/>
            <a:ext cx="6858000" cy="16557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zh-CN" altLang="en-US" dirty="0"/>
              <a:t>开课单位：清华大学自动化系</a:t>
            </a:r>
            <a:endParaRPr lang="en-US" altLang="zh-CN" dirty="0"/>
          </a:p>
          <a:p>
            <a:pPr algn="ctr"/>
            <a:endParaRPr lang="en-US" altLang="zh-CN" dirty="0" smtClean="0"/>
          </a:p>
          <a:p>
            <a:pPr algn="ctr"/>
            <a:r>
              <a:rPr lang="zh-CN" altLang="en-US" dirty="0" smtClean="0"/>
              <a:t>主讲</a:t>
            </a:r>
            <a:r>
              <a:rPr lang="zh-CN" altLang="en-US" dirty="0"/>
              <a:t>教师：胡坚</a:t>
            </a:r>
            <a:r>
              <a:rPr lang="zh-CN" altLang="en-US" dirty="0" smtClean="0"/>
              <a:t>明</a:t>
            </a:r>
            <a:endParaRPr lang="zh-CN" altLang="en-US" dirty="0"/>
          </a:p>
        </p:txBody>
      </p:sp>
    </p:spTree>
    <p:extLst>
      <p:ext uri="{BB962C8B-B14F-4D97-AF65-F5344CB8AC3E}">
        <p14:creationId xmlns:p14="http://schemas.microsoft.com/office/powerpoint/2010/main" val="156327599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 </a:t>
            </a:r>
            <a:r>
              <a:rPr lang="zh-CN" altLang="en-US" dirty="0"/>
              <a:t>历史回顾</a:t>
            </a:r>
          </a:p>
        </p:txBody>
      </p:sp>
      <p:sp>
        <p:nvSpPr>
          <p:cNvPr id="8" name="内容占位符 2"/>
          <p:cNvSpPr>
            <a:spLocks noGrp="1"/>
          </p:cNvSpPr>
          <p:nvPr>
            <p:ph idx="1"/>
          </p:nvPr>
        </p:nvSpPr>
        <p:spPr/>
        <p:txBody>
          <a:bodyPr/>
          <a:lstStyle/>
          <a:p>
            <a:pPr>
              <a:buFont typeface="Wingdings" panose="05000000000000000000" pitchFamily="2" charset="2"/>
              <a:buChar char="n"/>
            </a:pPr>
            <a:r>
              <a:rPr lang="zh-CN" altLang="en-US" sz="3200" dirty="0"/>
              <a:t>系统工程发展的几个阶段</a:t>
            </a:r>
          </a:p>
          <a:p>
            <a:pPr marL="0" indent="0">
              <a:buNone/>
            </a:pPr>
            <a:endParaRPr lang="zh-CN" altLang="en-US"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10</a:t>
            </a:fld>
            <a:endParaRPr lang="zh-CN" altLang="en-US" dirty="0"/>
          </a:p>
        </p:txBody>
      </p:sp>
      <p:cxnSp>
        <p:nvCxnSpPr>
          <p:cNvPr id="7" name="直接连接符 6"/>
          <p:cNvCxnSpPr>
            <a:cxnSpLocks/>
          </p:cNvCxnSpPr>
          <p:nvPr/>
        </p:nvCxnSpPr>
        <p:spPr>
          <a:xfrm>
            <a:off x="3537857" y="507452"/>
            <a:ext cx="5497286"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0759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100</a:t>
            </a:fld>
            <a:endParaRPr lang="zh-CN" altLang="en-US" dirty="0"/>
          </a:p>
        </p:txBody>
      </p:sp>
      <p:cxnSp>
        <p:nvCxnSpPr>
          <p:cNvPr id="22" name="直接连接符 21"/>
          <p:cNvCxnSpPr>
            <a:stCxn id="10" idx="3"/>
          </p:cNvCxnSpPr>
          <p:nvPr/>
        </p:nvCxnSpPr>
        <p:spPr>
          <a:xfrm>
            <a:off x="6753904" y="5074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2131775" y="932698"/>
            <a:ext cx="2810385"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给我们的启示</a:t>
            </a:r>
          </a:p>
        </p:txBody>
      </p:sp>
    </p:spTree>
    <p:extLst>
      <p:ext uri="{BB962C8B-B14F-4D97-AF65-F5344CB8AC3E}">
        <p14:creationId xmlns:p14="http://schemas.microsoft.com/office/powerpoint/2010/main" val="20185729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101</a:t>
            </a:fld>
            <a:endParaRPr lang="zh-CN" altLang="en-US" dirty="0"/>
          </a:p>
        </p:txBody>
      </p:sp>
      <p:cxnSp>
        <p:nvCxnSpPr>
          <p:cNvPr id="22" name="直接连接符 21"/>
          <p:cNvCxnSpPr>
            <a:stCxn id="10" idx="3"/>
          </p:cNvCxnSpPr>
          <p:nvPr/>
        </p:nvCxnSpPr>
        <p:spPr>
          <a:xfrm>
            <a:off x="6753904" y="5074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2131775" y="932698"/>
            <a:ext cx="2810385"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给我们的启示</a:t>
            </a:r>
          </a:p>
        </p:txBody>
      </p:sp>
      <p:sp>
        <p:nvSpPr>
          <p:cNvPr id="41" name="Rectangle 2"/>
          <p:cNvSpPr>
            <a:spLocks noChangeArrowheads="1"/>
          </p:cNvSpPr>
          <p:nvPr/>
        </p:nvSpPr>
        <p:spPr bwMode="auto">
          <a:xfrm>
            <a:off x="2620963" y="1533610"/>
            <a:ext cx="70866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lnSpc>
                <a:spcPct val="150000"/>
              </a:lnSpc>
            </a:pPr>
            <a:r>
              <a:rPr kumimoji="1" lang="zh-CN" altLang="en-US" sz="2400" dirty="0">
                <a:solidFill>
                  <a:schemeClr val="tx1"/>
                </a:solidFill>
                <a:latin typeface="+mn-ea"/>
                <a:ea typeface="+mn-ea"/>
              </a:rPr>
              <a:t>用户平衡规则不正确吗？</a:t>
            </a:r>
            <a:endParaRPr kumimoji="1" lang="en-US" altLang="zh-CN" sz="2400" dirty="0">
              <a:solidFill>
                <a:schemeClr val="tx1"/>
              </a:solidFill>
              <a:latin typeface="+mn-ea"/>
              <a:ea typeface="+mn-ea"/>
            </a:endParaRPr>
          </a:p>
          <a:p>
            <a:pPr algn="l">
              <a:lnSpc>
                <a:spcPct val="150000"/>
              </a:lnSpc>
            </a:pPr>
            <a:r>
              <a:rPr kumimoji="1" lang="en-US" altLang="zh-CN" sz="2400" dirty="0" err="1">
                <a:solidFill>
                  <a:schemeClr val="tx1"/>
                </a:solidFill>
                <a:latin typeface="+mn-ea"/>
                <a:ea typeface="+mn-ea"/>
              </a:rPr>
              <a:t>Braess</a:t>
            </a:r>
            <a:r>
              <a:rPr kumimoji="1" lang="zh-CN" altLang="en-US" sz="2400" dirty="0">
                <a:solidFill>
                  <a:schemeClr val="tx1"/>
                </a:solidFill>
                <a:latin typeface="+mn-ea"/>
                <a:ea typeface="+mn-ea"/>
              </a:rPr>
              <a:t>悖论理论上有问题？</a:t>
            </a:r>
            <a:endParaRPr kumimoji="1" lang="en-US" altLang="zh-CN" sz="2400" dirty="0">
              <a:solidFill>
                <a:schemeClr val="tx1"/>
              </a:solidFill>
              <a:latin typeface="+mn-ea"/>
              <a:ea typeface="+mn-ea"/>
            </a:endParaRPr>
          </a:p>
          <a:p>
            <a:pPr algn="l">
              <a:lnSpc>
                <a:spcPct val="150000"/>
              </a:lnSpc>
            </a:pPr>
            <a:r>
              <a:rPr kumimoji="1" lang="en-US" altLang="zh-CN" sz="2400" dirty="0" err="1">
                <a:solidFill>
                  <a:schemeClr val="tx1"/>
                </a:solidFill>
                <a:latin typeface="+mn-ea"/>
                <a:ea typeface="+mn-ea"/>
              </a:rPr>
              <a:t>Braess</a:t>
            </a:r>
            <a:r>
              <a:rPr kumimoji="1" lang="zh-CN" altLang="en-US" sz="2400" dirty="0">
                <a:solidFill>
                  <a:schemeClr val="tx1"/>
                </a:solidFill>
                <a:latin typeface="+mn-ea"/>
                <a:ea typeface="+mn-ea"/>
              </a:rPr>
              <a:t>悖论在交通中是一个纯数学游戏吗？</a:t>
            </a:r>
          </a:p>
        </p:txBody>
      </p:sp>
    </p:spTree>
    <p:extLst>
      <p:ext uri="{BB962C8B-B14F-4D97-AF65-F5344CB8AC3E}">
        <p14:creationId xmlns:p14="http://schemas.microsoft.com/office/powerpoint/2010/main" val="42455306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102</a:t>
            </a:fld>
            <a:endParaRPr lang="zh-CN" altLang="en-US" dirty="0"/>
          </a:p>
        </p:txBody>
      </p:sp>
      <p:cxnSp>
        <p:nvCxnSpPr>
          <p:cNvPr id="22" name="直接连接符 21"/>
          <p:cNvCxnSpPr>
            <a:stCxn id="10" idx="3"/>
          </p:cNvCxnSpPr>
          <p:nvPr/>
        </p:nvCxnSpPr>
        <p:spPr>
          <a:xfrm>
            <a:off x="6753904" y="5074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2131775" y="932698"/>
            <a:ext cx="2810385"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给我们的启示</a:t>
            </a:r>
          </a:p>
        </p:txBody>
      </p:sp>
      <p:sp>
        <p:nvSpPr>
          <p:cNvPr id="41" name="Rectangle 2"/>
          <p:cNvSpPr>
            <a:spLocks noChangeArrowheads="1"/>
          </p:cNvSpPr>
          <p:nvPr/>
        </p:nvSpPr>
        <p:spPr bwMode="auto">
          <a:xfrm>
            <a:off x="2620963" y="1533610"/>
            <a:ext cx="70866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lnSpc>
                <a:spcPct val="150000"/>
              </a:lnSpc>
            </a:pPr>
            <a:r>
              <a:rPr kumimoji="1" lang="zh-CN" altLang="en-US" sz="2400" dirty="0">
                <a:solidFill>
                  <a:schemeClr val="tx1"/>
                </a:solidFill>
                <a:latin typeface="+mn-ea"/>
                <a:ea typeface="+mn-ea"/>
              </a:rPr>
              <a:t>用户平衡规则不正确吗？</a:t>
            </a:r>
            <a:endParaRPr kumimoji="1" lang="en-US" altLang="zh-CN" sz="2400" dirty="0">
              <a:solidFill>
                <a:schemeClr val="tx1"/>
              </a:solidFill>
              <a:latin typeface="+mn-ea"/>
              <a:ea typeface="+mn-ea"/>
            </a:endParaRPr>
          </a:p>
          <a:p>
            <a:pPr algn="l">
              <a:lnSpc>
                <a:spcPct val="150000"/>
              </a:lnSpc>
            </a:pPr>
            <a:r>
              <a:rPr kumimoji="1" lang="en-US" altLang="zh-CN" sz="2400" dirty="0" err="1">
                <a:solidFill>
                  <a:schemeClr val="tx1"/>
                </a:solidFill>
                <a:latin typeface="+mn-ea"/>
                <a:ea typeface="+mn-ea"/>
              </a:rPr>
              <a:t>Braess</a:t>
            </a:r>
            <a:r>
              <a:rPr kumimoji="1" lang="zh-CN" altLang="en-US" sz="2400" dirty="0">
                <a:solidFill>
                  <a:schemeClr val="tx1"/>
                </a:solidFill>
                <a:latin typeface="+mn-ea"/>
                <a:ea typeface="+mn-ea"/>
              </a:rPr>
              <a:t>悖论理论上有问题？</a:t>
            </a:r>
            <a:endParaRPr kumimoji="1" lang="en-US" altLang="zh-CN" sz="2400" dirty="0">
              <a:solidFill>
                <a:schemeClr val="tx1"/>
              </a:solidFill>
              <a:latin typeface="+mn-ea"/>
              <a:ea typeface="+mn-ea"/>
            </a:endParaRPr>
          </a:p>
          <a:p>
            <a:pPr algn="l">
              <a:lnSpc>
                <a:spcPct val="150000"/>
              </a:lnSpc>
            </a:pPr>
            <a:r>
              <a:rPr kumimoji="1" lang="en-US" altLang="zh-CN" sz="2400" dirty="0" err="1">
                <a:solidFill>
                  <a:schemeClr val="tx1"/>
                </a:solidFill>
                <a:latin typeface="+mn-ea"/>
                <a:ea typeface="+mn-ea"/>
              </a:rPr>
              <a:t>Braess</a:t>
            </a:r>
            <a:r>
              <a:rPr kumimoji="1" lang="zh-CN" altLang="en-US" sz="2400" dirty="0">
                <a:solidFill>
                  <a:schemeClr val="tx1"/>
                </a:solidFill>
                <a:latin typeface="+mn-ea"/>
                <a:ea typeface="+mn-ea"/>
              </a:rPr>
              <a:t>悖论在交通中是一个纯数学游戏吗？</a:t>
            </a:r>
          </a:p>
        </p:txBody>
      </p:sp>
      <p:sp>
        <p:nvSpPr>
          <p:cNvPr id="44" name="Rectangle 2"/>
          <p:cNvSpPr>
            <a:spLocks noChangeArrowheads="1"/>
          </p:cNvSpPr>
          <p:nvPr/>
        </p:nvSpPr>
        <p:spPr bwMode="auto">
          <a:xfrm>
            <a:off x="2381292" y="3650813"/>
            <a:ext cx="7431088" cy="1754326"/>
          </a:xfrm>
          <a:prstGeom prst="rect">
            <a:avLst/>
          </a:prstGeom>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l">
              <a:lnSpc>
                <a:spcPct val="150000"/>
              </a:lnSpc>
              <a:defRPr/>
            </a:pPr>
            <a:r>
              <a:rPr kumimoji="1" lang="zh-CN" altLang="en-US" sz="2400" dirty="0"/>
              <a:t>模型如何更好地反映实际问题？</a:t>
            </a:r>
            <a:endParaRPr kumimoji="1" lang="en-US" altLang="zh-CN" sz="2400" dirty="0"/>
          </a:p>
          <a:p>
            <a:pPr algn="l">
              <a:lnSpc>
                <a:spcPct val="150000"/>
              </a:lnSpc>
              <a:defRPr/>
            </a:pPr>
            <a:r>
              <a:rPr kumimoji="1" lang="zh-CN" altLang="en-US" sz="2400" dirty="0"/>
              <a:t>        系统建模时一定要考虑所处的外部环境，考虑问题要细致全面，避免将建模问题变成一个数学游戏！</a:t>
            </a:r>
          </a:p>
        </p:txBody>
      </p:sp>
    </p:spTree>
    <p:extLst>
      <p:ext uri="{BB962C8B-B14F-4D97-AF65-F5344CB8AC3E}">
        <p14:creationId xmlns:p14="http://schemas.microsoft.com/office/powerpoint/2010/main" val="20977222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103</a:t>
            </a:fld>
            <a:endParaRPr lang="zh-CN" altLang="en-US" dirty="0"/>
          </a:p>
        </p:txBody>
      </p:sp>
      <p:cxnSp>
        <p:nvCxnSpPr>
          <p:cNvPr id="22" name="直接连接符 21"/>
          <p:cNvCxnSpPr>
            <a:stCxn id="10" idx="3"/>
          </p:cNvCxnSpPr>
          <p:nvPr/>
        </p:nvCxnSpPr>
        <p:spPr>
          <a:xfrm>
            <a:off x="6753904" y="5074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2131774" y="932698"/>
            <a:ext cx="3531736"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一个生活中的例子</a:t>
            </a:r>
          </a:p>
        </p:txBody>
      </p:sp>
      <p:grpSp>
        <p:nvGrpSpPr>
          <p:cNvPr id="8" name="Group 3"/>
          <p:cNvGrpSpPr>
            <a:grpSpLocks/>
          </p:cNvGrpSpPr>
          <p:nvPr/>
        </p:nvGrpSpPr>
        <p:grpSpPr bwMode="auto">
          <a:xfrm>
            <a:off x="2477336" y="1900017"/>
            <a:ext cx="7239000" cy="3886200"/>
            <a:chOff x="5474" y="12491"/>
            <a:chExt cx="4500" cy="2261"/>
          </a:xfrm>
        </p:grpSpPr>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4" y="12491"/>
              <a:ext cx="4500" cy="1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5"/>
            <p:cNvSpPr txBox="1">
              <a:spLocks noChangeArrowheads="1"/>
            </p:cNvSpPr>
            <p:nvPr/>
          </p:nvSpPr>
          <p:spPr bwMode="auto">
            <a:xfrm>
              <a:off x="5534" y="14284"/>
              <a:ext cx="44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zh-CN" altLang="en-US" sz="2400" noProof="1">
                  <a:solidFill>
                    <a:schemeClr val="tx1"/>
                  </a:solidFill>
                  <a:latin typeface="+mn-ea"/>
                  <a:ea typeface="+mn-ea"/>
                </a:rPr>
                <a:t>路网结构及路段旅行时间描述</a:t>
              </a:r>
              <a:endParaRPr lang="zh-CN" altLang="en-US" sz="2400" dirty="0">
                <a:solidFill>
                  <a:schemeClr val="tx1"/>
                </a:solidFill>
                <a:latin typeface="+mn-ea"/>
                <a:ea typeface="+mn-ea"/>
              </a:endParaRPr>
            </a:p>
          </p:txBody>
        </p:sp>
      </p:grpSp>
    </p:spTree>
    <p:extLst>
      <p:ext uri="{BB962C8B-B14F-4D97-AF65-F5344CB8AC3E}">
        <p14:creationId xmlns:p14="http://schemas.microsoft.com/office/powerpoint/2010/main" val="11131159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104</a:t>
            </a:fld>
            <a:endParaRPr lang="zh-CN" altLang="en-US" dirty="0"/>
          </a:p>
        </p:txBody>
      </p:sp>
      <p:cxnSp>
        <p:nvCxnSpPr>
          <p:cNvPr id="22" name="直接连接符 21"/>
          <p:cNvCxnSpPr>
            <a:stCxn id="10" idx="3"/>
          </p:cNvCxnSpPr>
          <p:nvPr/>
        </p:nvCxnSpPr>
        <p:spPr>
          <a:xfrm>
            <a:off x="6753904" y="5074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aphicFrame>
        <p:nvGraphicFramePr>
          <p:cNvPr id="18" name="Object 8"/>
          <p:cNvGraphicFramePr>
            <a:graphicFrameLocks noChangeAspect="1"/>
          </p:cNvGraphicFramePr>
          <p:nvPr>
            <p:extLst>
              <p:ext uri="{D42A27DB-BD31-4B8C-83A1-F6EECF244321}">
                <p14:modId xmlns:p14="http://schemas.microsoft.com/office/powerpoint/2010/main" val="3914264839"/>
              </p:ext>
            </p:extLst>
          </p:nvPr>
        </p:nvGraphicFramePr>
        <p:xfrm>
          <a:off x="9253538" y="2070051"/>
          <a:ext cx="347662" cy="457200"/>
        </p:xfrm>
        <a:graphic>
          <a:graphicData uri="http://schemas.openxmlformats.org/presentationml/2006/ole">
            <mc:AlternateContent xmlns:mc="http://schemas.openxmlformats.org/markup-compatibility/2006">
              <mc:Choice xmlns:v="urn:schemas-microsoft-com:vml" Requires="v">
                <p:oleObj spid="_x0000_s3175" name="Equation" r:id="rId3" imgW="152268" imgH="203024" progId="Equation.DSMT4">
                  <p:embed/>
                </p:oleObj>
              </mc:Choice>
              <mc:Fallback>
                <p:oleObj name="Equation" r:id="rId3" imgW="152268" imgH="203024" progId="Equation.DSMT4">
                  <p:embed/>
                  <p:pic>
                    <p:nvPicPr>
                      <p:cNvPr id="10036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3538" y="2070051"/>
                        <a:ext cx="347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26" name="Rectangle 15"/>
              <p:cNvSpPr>
                <a:spLocks noChangeArrowheads="1"/>
              </p:cNvSpPr>
              <p:nvPr/>
            </p:nvSpPr>
            <p:spPr bwMode="auto">
              <a:xfrm>
                <a:off x="2432050" y="955290"/>
                <a:ext cx="7540590" cy="430887"/>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wrap="none" lIns="0" tIns="0" rIns="0" bIns="0" anchor="ctr">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lang="en-US" altLang="zh-CN" sz="2800" dirty="0">
                    <a:solidFill>
                      <a:schemeClr val="tx1"/>
                    </a:solidFill>
                    <a:latin typeface="+mn-ea"/>
                    <a:ea typeface="+mn-ea"/>
                    <a:cs typeface="Times New Roman" panose="02020603050405020304" pitchFamily="18" charset="0"/>
                  </a:rPr>
                  <a:t>O</a:t>
                </a:r>
                <a:r>
                  <a:rPr lang="zh-CN" altLang="en-US" sz="2800" dirty="0">
                    <a:solidFill>
                      <a:schemeClr val="tx1"/>
                    </a:solidFill>
                    <a:latin typeface="+mn-ea"/>
                    <a:ea typeface="+mn-ea"/>
                    <a:cs typeface="Times New Roman" panose="02020603050405020304" pitchFamily="18" charset="0"/>
                  </a:rPr>
                  <a:t>和</a:t>
                </a:r>
                <a:r>
                  <a:rPr lang="en-US" altLang="zh-CN" sz="2800" dirty="0">
                    <a:solidFill>
                      <a:schemeClr val="tx1"/>
                    </a:solidFill>
                    <a:latin typeface="+mn-ea"/>
                    <a:ea typeface="+mn-ea"/>
                    <a:cs typeface="Times New Roman" panose="02020603050405020304" pitchFamily="18" charset="0"/>
                  </a:rPr>
                  <a:t>D</a:t>
                </a:r>
                <a:r>
                  <a:rPr lang="zh-CN" altLang="en-US" sz="2800" dirty="0">
                    <a:solidFill>
                      <a:schemeClr val="tx1"/>
                    </a:solidFill>
                    <a:latin typeface="+mn-ea"/>
                    <a:ea typeface="+mn-ea"/>
                    <a:cs typeface="Times New Roman" panose="02020603050405020304" pitchFamily="18" charset="0"/>
                  </a:rPr>
                  <a:t>分别表示车流的出发点和目的地，从</a:t>
                </a:r>
                <a14:m>
                  <m:oMath xmlns:m="http://schemas.openxmlformats.org/officeDocument/2006/math">
                    <m:r>
                      <a:rPr lang="en-US" altLang="zh-CN" sz="2800" i="1">
                        <a:solidFill>
                          <a:schemeClr val="tx1"/>
                        </a:solidFill>
                        <a:latin typeface="Cambria Math" panose="02040503050406030204" pitchFamily="18" charset="0"/>
                        <a:ea typeface="+mn-ea"/>
                        <a:cs typeface="Times New Roman" panose="02020603050405020304" pitchFamily="18" charset="0"/>
                      </a:rPr>
                      <m:t>𝑂</m:t>
                    </m:r>
                  </m:oMath>
                </a14:m>
                <a:r>
                  <a:rPr lang="zh-CN" altLang="en-US" sz="2800" dirty="0">
                    <a:solidFill>
                      <a:schemeClr val="tx1"/>
                    </a:solidFill>
                    <a:latin typeface="+mn-ea"/>
                    <a:ea typeface="+mn-ea"/>
                  </a:rPr>
                  <a:t>到</a:t>
                </a:r>
                <a14:m>
                  <m:oMath xmlns:m="http://schemas.openxmlformats.org/officeDocument/2006/math">
                    <m:r>
                      <a:rPr lang="en-US" altLang="zh-CN" sz="2800" i="1" dirty="0">
                        <a:solidFill>
                          <a:schemeClr val="tx1"/>
                        </a:solidFill>
                        <a:latin typeface="Cambria Math" panose="02040503050406030204" pitchFamily="18" charset="0"/>
                        <a:ea typeface="+mn-ea"/>
                      </a:rPr>
                      <m:t>𝐷</m:t>
                    </m:r>
                  </m:oMath>
                </a14:m>
                <a:endParaRPr lang="zh-CN" altLang="en-US" sz="2800" dirty="0">
                  <a:solidFill>
                    <a:schemeClr val="tx1"/>
                  </a:solidFill>
                  <a:latin typeface="+mn-ea"/>
                  <a:ea typeface="+mn-ea"/>
                </a:endParaRPr>
              </a:p>
            </p:txBody>
          </p:sp>
        </mc:Choice>
        <mc:Fallback xmlns="">
          <p:sp>
            <p:nvSpPr>
              <p:cNvPr id="26" name="Rectangle 15"/>
              <p:cNvSpPr>
                <a:spLocks noRot="1" noChangeAspect="1" noMove="1" noResize="1" noEditPoints="1" noAdjustHandles="1" noChangeArrowheads="1" noChangeShapeType="1" noTextEdit="1"/>
              </p:cNvSpPr>
              <p:nvPr/>
            </p:nvSpPr>
            <p:spPr bwMode="auto">
              <a:xfrm>
                <a:off x="2432050" y="955290"/>
                <a:ext cx="7540590" cy="430887"/>
              </a:xfrm>
              <a:prstGeom prst="rect">
                <a:avLst/>
              </a:prstGeom>
              <a:blipFill>
                <a:blip r:embed="rId5"/>
                <a:stretch>
                  <a:fillRect l="-2857" t="-26471" b="-5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p:sp>
        <p:nvSpPr>
          <p:cNvPr id="28" name="Rectangle 17"/>
          <p:cNvSpPr>
            <a:spLocks noChangeArrowheads="1"/>
          </p:cNvSpPr>
          <p:nvPr/>
        </p:nvSpPr>
        <p:spPr bwMode="auto">
          <a:xfrm>
            <a:off x="1930400" y="1490615"/>
            <a:ext cx="28448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lang="zh-CN" altLang="en-US" sz="2800">
                <a:solidFill>
                  <a:schemeClr val="tx1"/>
                </a:solidFill>
                <a:latin typeface="+mn-ea"/>
                <a:ea typeface="+mn-ea"/>
                <a:cs typeface="Times New Roman" panose="02020603050405020304" pitchFamily="18" charset="0"/>
              </a:rPr>
              <a:t>有三条路线可选：</a:t>
            </a:r>
            <a:endParaRPr lang="zh-CN" altLang="en-US" sz="2800">
              <a:solidFill>
                <a:schemeClr val="tx1"/>
              </a:solidFill>
              <a:latin typeface="+mn-ea"/>
              <a:ea typeface="+mn-ea"/>
            </a:endParaRPr>
          </a:p>
        </p:txBody>
      </p:sp>
      <mc:AlternateContent xmlns:mc="http://schemas.openxmlformats.org/markup-compatibility/2006" xmlns:a14="http://schemas.microsoft.com/office/drawing/2010/main">
        <mc:Choice Requires="a14">
          <p:sp>
            <p:nvSpPr>
              <p:cNvPr id="32" name="Rectangle 21"/>
              <p:cNvSpPr>
                <a:spLocks noChangeArrowheads="1"/>
              </p:cNvSpPr>
              <p:nvPr/>
            </p:nvSpPr>
            <p:spPr bwMode="auto">
              <a:xfrm>
                <a:off x="2616200" y="2525328"/>
                <a:ext cx="4611712" cy="430887"/>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wrap="none" lIns="0" tIns="0" rIns="0" bIns="0" anchor="ctr">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lang="zh-CN" altLang="en-US" sz="2800" dirty="0">
                    <a:solidFill>
                      <a:schemeClr val="tx1"/>
                    </a:solidFill>
                    <a:latin typeface="+mn-ea"/>
                    <a:ea typeface="+mn-ea"/>
                    <a:cs typeface="Times New Roman" panose="02020603050405020304" pitchFamily="18" charset="0"/>
                  </a:rPr>
                  <a:t>分配到路线</a:t>
                </a:r>
                <a:r>
                  <a:rPr lang="en-US" altLang="zh-CN" sz="2800" dirty="0">
                    <a:solidFill>
                      <a:schemeClr val="tx1"/>
                    </a:solidFill>
                    <a:latin typeface="+mn-ea"/>
                    <a:ea typeface="+mn-ea"/>
                    <a:cs typeface="Times New Roman" panose="02020603050405020304" pitchFamily="18" charset="0"/>
                  </a:rPr>
                  <a:t>1</a:t>
                </a:r>
                <a:r>
                  <a:rPr lang="zh-CN" altLang="en-US" sz="2800" dirty="0">
                    <a:solidFill>
                      <a:schemeClr val="tx1"/>
                    </a:solidFill>
                    <a:latin typeface="+mn-ea"/>
                    <a:ea typeface="+mn-ea"/>
                    <a:cs typeface="Times New Roman" panose="02020603050405020304" pitchFamily="18" charset="0"/>
                  </a:rPr>
                  <a:t>上的交通流为 </a:t>
                </a:r>
                <a14:m>
                  <m:oMath xmlns:m="http://schemas.openxmlformats.org/officeDocument/2006/math">
                    <m:sSub>
                      <m:sSubPr>
                        <m:ctrlPr>
                          <a:rPr lang="en-US" altLang="zh-CN" sz="2800" i="1">
                            <a:solidFill>
                              <a:schemeClr val="tx1"/>
                            </a:solidFill>
                            <a:latin typeface="Cambria Math" panose="02040503050406030204" pitchFamily="18" charset="0"/>
                            <a:ea typeface="+mn-ea"/>
                            <a:cs typeface="Times New Roman" panose="02020603050405020304" pitchFamily="18" charset="0"/>
                          </a:rPr>
                        </m:ctrlPr>
                      </m:sSubPr>
                      <m:e>
                        <m:r>
                          <a:rPr lang="en-US" altLang="zh-CN" sz="2800" i="1">
                            <a:solidFill>
                              <a:schemeClr val="tx1"/>
                            </a:solidFill>
                            <a:latin typeface="Cambria Math" panose="02040503050406030204" pitchFamily="18" charset="0"/>
                            <a:ea typeface="+mn-ea"/>
                            <a:cs typeface="Times New Roman" panose="02020603050405020304" pitchFamily="18" charset="0"/>
                          </a:rPr>
                          <m:t>𝑥</m:t>
                        </m:r>
                      </m:e>
                      <m:sub>
                        <m:r>
                          <a:rPr lang="en-US" altLang="zh-CN" sz="2800" i="1">
                            <a:solidFill>
                              <a:schemeClr val="tx1"/>
                            </a:solidFill>
                            <a:latin typeface="Cambria Math" panose="02040503050406030204" pitchFamily="18" charset="0"/>
                            <a:ea typeface="+mn-ea"/>
                            <a:cs typeface="Times New Roman" panose="02020603050405020304" pitchFamily="18" charset="0"/>
                          </a:rPr>
                          <m:t>1</m:t>
                        </m:r>
                      </m:sub>
                    </m:sSub>
                  </m:oMath>
                </a14:m>
                <a:endParaRPr lang="zh-CN" altLang="en-US" sz="2800" dirty="0">
                  <a:solidFill>
                    <a:schemeClr val="tx1"/>
                  </a:solidFill>
                  <a:latin typeface="+mn-ea"/>
                  <a:ea typeface="+mn-ea"/>
                </a:endParaRPr>
              </a:p>
            </p:txBody>
          </p:sp>
        </mc:Choice>
        <mc:Fallback xmlns="">
          <p:sp>
            <p:nvSpPr>
              <p:cNvPr id="32" name="Rectangle 21"/>
              <p:cNvSpPr>
                <a:spLocks noRot="1" noChangeAspect="1" noMove="1" noResize="1" noEditPoints="1" noAdjustHandles="1" noChangeArrowheads="1" noChangeShapeType="1" noTextEdit="1"/>
              </p:cNvSpPr>
              <p:nvPr/>
            </p:nvSpPr>
            <p:spPr bwMode="auto">
              <a:xfrm>
                <a:off x="2616200" y="2525328"/>
                <a:ext cx="4611712" cy="430887"/>
              </a:xfrm>
              <a:prstGeom prst="rect">
                <a:avLst/>
              </a:prstGeom>
              <a:blipFill>
                <a:blip r:embed="rId6"/>
                <a:stretch>
                  <a:fillRect l="-4658" t="-22857" b="-4857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Rectangle 22"/>
              <p:cNvSpPr>
                <a:spLocks noChangeArrowheads="1"/>
              </p:cNvSpPr>
              <p:nvPr/>
            </p:nvSpPr>
            <p:spPr bwMode="auto">
              <a:xfrm>
                <a:off x="2616200" y="3058728"/>
                <a:ext cx="4693272" cy="430887"/>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wrap="none" lIns="0" tIns="0" rIns="0" bIns="0" anchor="ctr">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lang="zh-CN" altLang="en-US" sz="2800" dirty="0">
                    <a:solidFill>
                      <a:schemeClr val="tx1"/>
                    </a:solidFill>
                    <a:latin typeface="+mn-ea"/>
                    <a:ea typeface="+mn-ea"/>
                    <a:cs typeface="Times New Roman" panose="02020603050405020304" pitchFamily="18" charset="0"/>
                  </a:rPr>
                  <a:t>分配到路线</a:t>
                </a:r>
                <a:r>
                  <a:rPr lang="en-US" altLang="zh-CN" sz="2800" dirty="0">
                    <a:solidFill>
                      <a:schemeClr val="tx1"/>
                    </a:solidFill>
                    <a:latin typeface="+mn-ea"/>
                    <a:ea typeface="+mn-ea"/>
                    <a:cs typeface="Times New Roman" panose="02020603050405020304" pitchFamily="18" charset="0"/>
                  </a:rPr>
                  <a:t>2</a:t>
                </a:r>
                <a:r>
                  <a:rPr lang="zh-CN" altLang="en-US" sz="2800" dirty="0">
                    <a:solidFill>
                      <a:schemeClr val="tx1"/>
                    </a:solidFill>
                    <a:latin typeface="+mn-ea"/>
                    <a:ea typeface="+mn-ea"/>
                    <a:cs typeface="Times New Roman" panose="02020603050405020304" pitchFamily="18" charset="0"/>
                  </a:rPr>
                  <a:t>上的交通流为 </a:t>
                </a:r>
                <a14:m>
                  <m:oMath xmlns:m="http://schemas.openxmlformats.org/officeDocument/2006/math">
                    <m:sSub>
                      <m:sSubPr>
                        <m:ctrlPr>
                          <a:rPr lang="en-US" altLang="zh-CN" sz="2800" i="1">
                            <a:solidFill>
                              <a:schemeClr val="tx1"/>
                            </a:solidFill>
                            <a:latin typeface="Cambria Math" panose="02040503050406030204" pitchFamily="18" charset="0"/>
                            <a:ea typeface="+mn-ea"/>
                            <a:cs typeface="Times New Roman" panose="02020603050405020304" pitchFamily="18" charset="0"/>
                          </a:rPr>
                        </m:ctrlPr>
                      </m:sSubPr>
                      <m:e>
                        <m:r>
                          <a:rPr lang="en-US" altLang="zh-CN" sz="2800" i="1">
                            <a:solidFill>
                              <a:schemeClr val="tx1"/>
                            </a:solidFill>
                            <a:latin typeface="Cambria Math" panose="02040503050406030204" pitchFamily="18" charset="0"/>
                            <a:ea typeface="+mn-ea"/>
                            <a:cs typeface="Times New Roman" panose="02020603050405020304" pitchFamily="18" charset="0"/>
                          </a:rPr>
                          <m:t>𝑥</m:t>
                        </m:r>
                      </m:e>
                      <m:sub>
                        <m:r>
                          <a:rPr lang="en-US" altLang="zh-CN" sz="2800" i="1">
                            <a:solidFill>
                              <a:schemeClr val="tx1"/>
                            </a:solidFill>
                            <a:latin typeface="Cambria Math" panose="02040503050406030204" pitchFamily="18" charset="0"/>
                            <a:ea typeface="+mn-ea"/>
                            <a:cs typeface="Times New Roman" panose="02020603050405020304" pitchFamily="18" charset="0"/>
                          </a:rPr>
                          <m:t>2</m:t>
                        </m:r>
                      </m:sub>
                    </m:sSub>
                  </m:oMath>
                </a14:m>
                <a:endParaRPr lang="zh-CN" altLang="en-US" sz="2800" dirty="0">
                  <a:solidFill>
                    <a:schemeClr val="tx1"/>
                  </a:solidFill>
                  <a:latin typeface="+mn-ea"/>
                  <a:ea typeface="+mn-ea"/>
                </a:endParaRPr>
              </a:p>
            </p:txBody>
          </p:sp>
        </mc:Choice>
        <mc:Fallback xmlns="">
          <p:sp>
            <p:nvSpPr>
              <p:cNvPr id="33" name="Rectangle 22"/>
              <p:cNvSpPr>
                <a:spLocks noRot="1" noChangeAspect="1" noMove="1" noResize="1" noEditPoints="1" noAdjustHandles="1" noChangeArrowheads="1" noChangeShapeType="1" noTextEdit="1"/>
              </p:cNvSpPr>
              <p:nvPr/>
            </p:nvSpPr>
            <p:spPr bwMode="auto">
              <a:xfrm>
                <a:off x="2616200" y="3058728"/>
                <a:ext cx="4693272" cy="430887"/>
              </a:xfrm>
              <a:prstGeom prst="rect">
                <a:avLst/>
              </a:prstGeom>
              <a:blipFill>
                <a:blip r:embed="rId7"/>
                <a:stretch>
                  <a:fillRect l="-4582" t="-22857" b="-4857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Rectangle 23"/>
              <p:cNvSpPr>
                <a:spLocks noChangeArrowheads="1"/>
              </p:cNvSpPr>
              <p:nvPr/>
            </p:nvSpPr>
            <p:spPr bwMode="auto">
              <a:xfrm>
                <a:off x="2616201" y="3546090"/>
                <a:ext cx="6073137" cy="430887"/>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wrap="none" lIns="0" tIns="0" rIns="0" bIns="0" anchor="ctr">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zh-CN" altLang="en-US" sz="2800" dirty="0">
                    <a:solidFill>
                      <a:schemeClr val="tx1"/>
                    </a:solidFill>
                    <a:latin typeface="+mn-ea"/>
                    <a:ea typeface="+mn-ea"/>
                    <a:cs typeface="Times New Roman" panose="02020603050405020304" pitchFamily="18" charset="0"/>
                  </a:rPr>
                  <a:t>分配到路线</a:t>
                </a:r>
                <a:r>
                  <a:rPr lang="en-US" altLang="zh-CN" sz="2800" dirty="0">
                    <a:solidFill>
                      <a:schemeClr val="tx1"/>
                    </a:solidFill>
                    <a:latin typeface="+mn-ea"/>
                    <a:ea typeface="+mn-ea"/>
                    <a:cs typeface="Times New Roman" panose="02020603050405020304" pitchFamily="18" charset="0"/>
                  </a:rPr>
                  <a:t>3</a:t>
                </a:r>
                <a:r>
                  <a:rPr lang="zh-CN" altLang="en-US" sz="2800" dirty="0">
                    <a:solidFill>
                      <a:schemeClr val="tx1"/>
                    </a:solidFill>
                    <a:latin typeface="+mn-ea"/>
                    <a:ea typeface="+mn-ea"/>
                    <a:cs typeface="Times New Roman" panose="02020603050405020304" pitchFamily="18" charset="0"/>
                  </a:rPr>
                  <a:t>上的交通流为 </a:t>
                </a:r>
                <a14:m>
                  <m:oMath xmlns:m="http://schemas.openxmlformats.org/officeDocument/2006/math">
                    <m:r>
                      <a:rPr lang="zh-CN" altLang="en-US" sz="2800" i="1">
                        <a:solidFill>
                          <a:schemeClr val="tx1"/>
                        </a:solidFill>
                        <a:latin typeface="Cambria Math" panose="02040503050406030204" pitchFamily="18" charset="0"/>
                      </a:rPr>
                      <m:t>𝑄</m:t>
                    </m:r>
                    <m:r>
                      <a:rPr lang="zh-CN" altLang="en-US" sz="2800">
                        <a:solidFill>
                          <a:schemeClr val="tx1"/>
                        </a:solidFill>
                        <a:latin typeface="Cambria Math" panose="02040503050406030204" pitchFamily="18" charset="0"/>
                      </a:rPr>
                      <m:t>−</m:t>
                    </m:r>
                    <m:sSub>
                      <m:sSubPr>
                        <m:ctrlPr>
                          <a:rPr lang="zh-CN" altLang="en-US"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𝑥</m:t>
                        </m:r>
                      </m:e>
                      <m:sub>
                        <m:r>
                          <a:rPr lang="zh-CN" altLang="en-US" sz="2800">
                            <a:solidFill>
                              <a:schemeClr val="tx1"/>
                            </a:solidFill>
                            <a:latin typeface="Cambria Math" panose="02040503050406030204" pitchFamily="18" charset="0"/>
                          </a:rPr>
                          <m:t>1</m:t>
                        </m:r>
                      </m:sub>
                    </m:sSub>
                    <m:r>
                      <a:rPr lang="zh-CN" altLang="en-US" sz="2800">
                        <a:solidFill>
                          <a:schemeClr val="tx1"/>
                        </a:solidFill>
                        <a:latin typeface="Cambria Math" panose="02040503050406030204" pitchFamily="18" charset="0"/>
                      </a:rPr>
                      <m:t>−</m:t>
                    </m:r>
                    <m:sSub>
                      <m:sSubPr>
                        <m:ctrlPr>
                          <a:rPr lang="zh-CN" altLang="en-US" sz="2800" i="1">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𝑥</m:t>
                        </m:r>
                      </m:e>
                      <m:sub>
                        <m:r>
                          <a:rPr lang="zh-CN" altLang="en-US" sz="2800">
                            <a:solidFill>
                              <a:schemeClr val="tx1"/>
                            </a:solidFill>
                            <a:latin typeface="Cambria Math" panose="02040503050406030204" pitchFamily="18" charset="0"/>
                          </a:rPr>
                          <m:t>2</m:t>
                        </m:r>
                      </m:sub>
                    </m:sSub>
                  </m:oMath>
                </a14:m>
                <a:endParaRPr lang="zh-CN" altLang="en-US" sz="2800" dirty="0"/>
              </a:p>
            </p:txBody>
          </p:sp>
        </mc:Choice>
        <mc:Fallback xmlns="">
          <p:sp>
            <p:nvSpPr>
              <p:cNvPr id="34" name="Rectangle 23"/>
              <p:cNvSpPr>
                <a:spLocks noRot="1" noChangeAspect="1" noMove="1" noResize="1" noEditPoints="1" noAdjustHandles="1" noChangeArrowheads="1" noChangeShapeType="1" noTextEdit="1"/>
              </p:cNvSpPr>
              <p:nvPr/>
            </p:nvSpPr>
            <p:spPr bwMode="auto">
              <a:xfrm>
                <a:off x="2616201" y="3546090"/>
                <a:ext cx="6073137" cy="430887"/>
              </a:xfrm>
              <a:prstGeom prst="rect">
                <a:avLst/>
              </a:prstGeom>
              <a:blipFill>
                <a:blip r:embed="rId8"/>
                <a:stretch>
                  <a:fillRect l="-3549" t="-26471" b="-5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p:sp>
        <p:nvSpPr>
          <p:cNvPr id="35" name="Rectangle 24"/>
          <p:cNvSpPr>
            <a:spLocks noChangeArrowheads="1"/>
          </p:cNvSpPr>
          <p:nvPr/>
        </p:nvSpPr>
        <p:spPr bwMode="auto">
          <a:xfrm>
            <a:off x="1663925" y="4118219"/>
            <a:ext cx="734015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spAutoFit/>
          </a:bodyPr>
          <a:lstStyle>
            <a:lvl1pPr indent="304800">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lang="zh-CN" altLang="en-US" sz="2800" dirty="0">
                <a:solidFill>
                  <a:schemeClr val="tx1"/>
                </a:solidFill>
                <a:latin typeface="+mn-ea"/>
                <a:ea typeface="+mn-ea"/>
                <a:cs typeface="Times New Roman" panose="02020603050405020304" pitchFamily="18" charset="0"/>
              </a:rPr>
              <a:t>于是，</a:t>
            </a:r>
            <a:r>
              <a:rPr lang="en-US" altLang="zh-CN" sz="2800" dirty="0">
                <a:solidFill>
                  <a:schemeClr val="tx1"/>
                </a:solidFill>
                <a:latin typeface="+mn-ea"/>
                <a:ea typeface="+mn-ea"/>
                <a:cs typeface="Times New Roman" panose="02020603050405020304" pitchFamily="18" charset="0"/>
              </a:rPr>
              <a:t>3</a:t>
            </a:r>
            <a:r>
              <a:rPr lang="zh-CN" altLang="en-US" sz="2800" dirty="0">
                <a:solidFill>
                  <a:schemeClr val="tx1"/>
                </a:solidFill>
                <a:latin typeface="+mn-ea"/>
                <a:ea typeface="+mn-ea"/>
                <a:cs typeface="Times New Roman" panose="02020603050405020304" pitchFamily="18" charset="0"/>
              </a:rPr>
              <a:t>条路线的旅行时间可以分别表示为：</a:t>
            </a:r>
            <a:endParaRPr lang="zh-CN" altLang="en-US" sz="2800" dirty="0">
              <a:solidFill>
                <a:schemeClr val="tx1"/>
              </a:solidFill>
              <a:latin typeface="+mn-ea"/>
              <a:ea typeface="+mn-ea"/>
            </a:endParaRPr>
          </a:p>
        </p:txBody>
      </p:sp>
      <mc:AlternateContent xmlns:mc="http://schemas.openxmlformats.org/markup-compatibility/2006" xmlns:a14="http://schemas.microsoft.com/office/drawing/2010/main">
        <mc:Choice Requires="a14">
          <p:sp>
            <p:nvSpPr>
              <p:cNvPr id="2" name="矩形 1"/>
              <p:cNvSpPr/>
              <p:nvPr/>
            </p:nvSpPr>
            <p:spPr>
              <a:xfrm>
                <a:off x="4696096" y="1425556"/>
                <a:ext cx="4809330" cy="523220"/>
              </a:xfrm>
              <a:prstGeom prst="rect">
                <a:avLst/>
              </a:prstGeom>
            </p:spPr>
            <p:txBody>
              <a:bodyPr wrap="none">
                <a:spAutoFit/>
              </a:bodyPr>
              <a:lstStyle/>
              <a:p>
                <a14:m>
                  <m:oMath xmlns:m="http://schemas.openxmlformats.org/officeDocument/2006/math">
                    <m:r>
                      <a:rPr lang="zh-CN" altLang="en-US" sz="2800" i="1">
                        <a:latin typeface="Cambria Math" panose="02040503050406030204" pitchFamily="18" charset="0"/>
                      </a:rPr>
                      <m:t>𝑂</m:t>
                    </m:r>
                    <m:r>
                      <a:rPr lang="zh-CN" altLang="en-US" sz="2800">
                        <a:latin typeface="Cambria Math" panose="02040503050406030204" pitchFamily="18" charset="0"/>
                      </a:rPr>
                      <m:t>→</m:t>
                    </m:r>
                    <m:r>
                      <a:rPr lang="zh-CN" altLang="en-US" sz="2800" i="1">
                        <a:latin typeface="Cambria Math" panose="02040503050406030204" pitchFamily="18" charset="0"/>
                      </a:rPr>
                      <m:t>𝑝</m:t>
                    </m:r>
                    <m:r>
                      <a:rPr lang="zh-CN" altLang="en-US" sz="2800">
                        <a:latin typeface="Cambria Math" panose="02040503050406030204" pitchFamily="18" charset="0"/>
                      </a:rPr>
                      <m:t>→</m:t>
                    </m:r>
                    <m:r>
                      <a:rPr lang="zh-CN" altLang="en-US" sz="2800" i="1">
                        <a:latin typeface="Cambria Math" panose="02040503050406030204" pitchFamily="18" charset="0"/>
                      </a:rPr>
                      <m:t>𝑞</m:t>
                    </m:r>
                    <m:r>
                      <a:rPr lang="zh-CN" altLang="en-US" sz="2800">
                        <a:latin typeface="Cambria Math" panose="02040503050406030204" pitchFamily="18" charset="0"/>
                      </a:rPr>
                      <m:t>→</m:t>
                    </m:r>
                    <m:r>
                      <a:rPr lang="zh-CN" altLang="en-US" sz="2800" i="1">
                        <a:latin typeface="Cambria Math" panose="02040503050406030204" pitchFamily="18" charset="0"/>
                      </a:rPr>
                      <m:t>𝐷</m:t>
                    </m:r>
                  </m:oMath>
                </a14:m>
                <a:r>
                  <a:rPr lang="en-US" altLang="zh-CN" sz="2800" dirty="0"/>
                  <a:t> , </a:t>
                </a:r>
                <a:r>
                  <a:rPr lang="zh-CN" altLang="en-US" sz="2800" dirty="0"/>
                  <a:t>𝑂→𝑟→𝑠→𝐷</a:t>
                </a:r>
              </a:p>
            </p:txBody>
          </p:sp>
        </mc:Choice>
        <mc:Fallback xmlns="">
          <p:sp>
            <p:nvSpPr>
              <p:cNvPr id="2" name="矩形 1"/>
              <p:cNvSpPr>
                <a:spLocks noRot="1" noChangeAspect="1" noMove="1" noResize="1" noEditPoints="1" noAdjustHandles="1" noChangeArrowheads="1" noChangeShapeType="1" noTextEdit="1"/>
              </p:cNvSpPr>
              <p:nvPr/>
            </p:nvSpPr>
            <p:spPr>
              <a:xfrm>
                <a:off x="4696096" y="1425556"/>
                <a:ext cx="4809330" cy="523220"/>
              </a:xfrm>
              <a:prstGeom prst="rect">
                <a:avLst/>
              </a:prstGeom>
              <a:blipFill>
                <a:blip r:embed="rId9"/>
                <a:stretch>
                  <a:fillRect l="-526" t="-11905" b="-309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850425" y="1987461"/>
                <a:ext cx="6992042" cy="523220"/>
              </a:xfrm>
              <a:prstGeom prst="rect">
                <a:avLst/>
              </a:prstGeom>
            </p:spPr>
            <p:txBody>
              <a:bodyPr wrap="none">
                <a:spAutoFit/>
              </a:bodyPr>
              <a:lstStyle/>
              <a:p>
                <a14:m>
                  <m:oMath xmlns:m="http://schemas.openxmlformats.org/officeDocument/2006/math">
                    <m:r>
                      <a:rPr lang="zh-CN" altLang="en-US" sz="2800" i="1">
                        <a:latin typeface="Cambria Math" panose="02040503050406030204" pitchFamily="18" charset="0"/>
                      </a:rPr>
                      <m:t>𝑂</m:t>
                    </m:r>
                    <m:r>
                      <a:rPr lang="zh-CN" altLang="en-US" sz="2800">
                        <a:latin typeface="Cambria Math" panose="02040503050406030204" pitchFamily="18" charset="0"/>
                      </a:rPr>
                      <m:t>→</m:t>
                    </m:r>
                    <m:r>
                      <a:rPr lang="zh-CN" altLang="en-US" sz="2800" i="1">
                        <a:latin typeface="Cambria Math" panose="02040503050406030204" pitchFamily="18" charset="0"/>
                      </a:rPr>
                      <m:t>𝑟</m:t>
                    </m:r>
                    <m:r>
                      <a:rPr lang="zh-CN" altLang="en-US" sz="2800">
                        <a:latin typeface="Cambria Math" panose="02040503050406030204" pitchFamily="18" charset="0"/>
                      </a:rPr>
                      <m:t>→</m:t>
                    </m:r>
                    <m:r>
                      <a:rPr lang="zh-CN" altLang="en-US" sz="2800" i="1">
                        <a:latin typeface="Cambria Math" panose="02040503050406030204" pitchFamily="18" charset="0"/>
                      </a:rPr>
                      <m:t>𝑞</m:t>
                    </m:r>
                    <m:r>
                      <a:rPr lang="zh-CN" altLang="en-US" sz="2800">
                        <a:latin typeface="Cambria Math" panose="02040503050406030204" pitchFamily="18" charset="0"/>
                      </a:rPr>
                      <m:t>→</m:t>
                    </m:r>
                    <m:r>
                      <a:rPr lang="zh-CN" altLang="en-US" sz="2800" i="1">
                        <a:latin typeface="Cambria Math" panose="02040503050406030204" pitchFamily="18" charset="0"/>
                      </a:rPr>
                      <m:t>𝐷</m:t>
                    </m:r>
                    <m:r>
                      <a:rPr lang="zh-CN" altLang="en-US" sz="2800" i="1">
                        <a:latin typeface="Cambria Math" panose="02040503050406030204" pitchFamily="18" charset="0"/>
                      </a:rPr>
                      <m:t>。</m:t>
                    </m:r>
                  </m:oMath>
                </a14:m>
                <a:r>
                  <a:rPr lang="zh-CN" altLang="en-US" sz="2800" dirty="0"/>
                  <a:t>设</a:t>
                </a:r>
                <a:r>
                  <a:rPr lang="en-US" altLang="zh-CN" sz="2800" dirty="0"/>
                  <a:t>(</a:t>
                </a:r>
                <a:r>
                  <a:rPr lang="zh-CN" altLang="en-US" sz="2800" dirty="0"/>
                  <a:t>𝑂</a:t>
                </a:r>
                <a:r>
                  <a:rPr lang="en-US" altLang="zh-CN" sz="2800" dirty="0"/>
                  <a:t>,</a:t>
                </a:r>
                <a:r>
                  <a:rPr lang="zh-CN" altLang="en-US" sz="2800" dirty="0"/>
                  <a:t>𝐷</a:t>
                </a:r>
                <a:r>
                  <a:rPr lang="en-US" altLang="zh-CN" sz="2800" dirty="0"/>
                  <a:t>)</a:t>
                </a:r>
                <a:r>
                  <a:rPr lang="zh-CN" altLang="en-US" sz="2800" dirty="0"/>
                  <a:t>之间的交通需求为</a:t>
                </a:r>
              </a:p>
            </p:txBody>
          </p:sp>
        </mc:Choice>
        <mc:Fallback xmlns="">
          <p:sp>
            <p:nvSpPr>
              <p:cNvPr id="4" name="矩形 3"/>
              <p:cNvSpPr>
                <a:spLocks noRot="1" noChangeAspect="1" noMove="1" noResize="1" noEditPoints="1" noAdjustHandles="1" noChangeArrowheads="1" noChangeShapeType="1" noTextEdit="1"/>
              </p:cNvSpPr>
              <p:nvPr/>
            </p:nvSpPr>
            <p:spPr>
              <a:xfrm>
                <a:off x="1850425" y="1987461"/>
                <a:ext cx="6992042" cy="523220"/>
              </a:xfrm>
              <a:prstGeom prst="rect">
                <a:avLst/>
              </a:prstGeom>
              <a:blipFill>
                <a:blip r:embed="rId10"/>
                <a:stretch>
                  <a:fillRect l="-362" t="-11905" r="-362" b="-309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2274297" y="4654916"/>
                <a:ext cx="5824131"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𝑡</m:t>
                          </m:r>
                        </m:e>
                        <m:sup>
                          <m:r>
                            <a:rPr lang="zh-CN" altLang="en-US" sz="2000" i="1">
                              <a:latin typeface="Cambria Math" panose="02040503050406030204" pitchFamily="18" charset="0"/>
                            </a:rPr>
                            <m:t>𝑟</m:t>
                          </m:r>
                          <m:r>
                            <a:rPr lang="zh-CN" altLang="en-US" sz="2000">
                              <a:latin typeface="Cambria Math" panose="02040503050406030204" pitchFamily="18" charset="0"/>
                            </a:rPr>
                            <m:t>1</m:t>
                          </m:r>
                        </m:sup>
                      </m:sSup>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𝛼</m:t>
                          </m:r>
                        </m:e>
                        <m:sub>
                          <m:r>
                            <a:rPr lang="zh-CN" altLang="en-US" sz="2000">
                              <a:latin typeface="Cambria Math" panose="02040503050406030204" pitchFamily="18" charset="0"/>
                            </a:rPr>
                            <m:t>1</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𝛼</m:t>
                          </m:r>
                        </m:e>
                        <m:sub>
                          <m:r>
                            <a:rPr lang="zh-CN" altLang="en-US" sz="2000">
                              <a:latin typeface="Cambria Math" panose="02040503050406030204" pitchFamily="18" charset="0"/>
                            </a:rPr>
                            <m:t>2</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𝛼</m:t>
                          </m:r>
                        </m:e>
                        <m:sub>
                          <m:r>
                            <a:rPr lang="zh-CN" altLang="en-US" sz="2000">
                              <a:latin typeface="Cambria Math" panose="02040503050406030204" pitchFamily="18" charset="0"/>
                            </a:rPr>
                            <m:t>3</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𝛽</m:t>
                          </m:r>
                        </m:e>
                        <m:sub>
                          <m:r>
                            <a:rPr lang="zh-CN" altLang="en-US" sz="2000">
                              <a:latin typeface="Cambria Math" panose="02040503050406030204" pitchFamily="18" charset="0"/>
                            </a:rPr>
                            <m:t>3</m:t>
                          </m:r>
                        </m:sub>
                      </m:sSub>
                      <m:r>
                        <a:rPr lang="zh-CN" altLang="en-US" sz="2000" i="1">
                          <a:latin typeface="Cambria Math" panose="02040503050406030204" pitchFamily="18" charset="0"/>
                        </a:rPr>
                        <m:t>𝑄</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𝛽</m:t>
                          </m:r>
                        </m:e>
                        <m:sub>
                          <m:r>
                            <a:rPr lang="zh-CN" altLang="en-US" sz="2000">
                              <a:latin typeface="Cambria Math" panose="02040503050406030204" pitchFamily="18" charset="0"/>
                            </a:rPr>
                            <m:t>1</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𝛽</m:t>
                          </m:r>
                        </m:e>
                        <m:sub>
                          <m:r>
                            <a:rPr lang="zh-CN" altLang="en-US" sz="2000">
                              <a:latin typeface="Cambria Math" panose="02040503050406030204" pitchFamily="18" charset="0"/>
                            </a:rPr>
                            <m:t>2</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a:latin typeface="Cambria Math" panose="02040503050406030204" pitchFamily="18" charset="0"/>
                            </a:rPr>
                            <m:t>1</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𝛽</m:t>
                          </m:r>
                        </m:e>
                        <m:sub>
                          <m:r>
                            <a:rPr lang="zh-CN" altLang="en-US" sz="2000">
                              <a:latin typeface="Cambria Math" panose="02040503050406030204" pitchFamily="18" charset="0"/>
                            </a:rPr>
                            <m:t>3</m:t>
                          </m:r>
                        </m:sub>
                      </m:sSub>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a:latin typeface="Cambria Math" panose="02040503050406030204" pitchFamily="18" charset="0"/>
                            </a:rPr>
                            <m:t>2</m:t>
                          </m:r>
                        </m:sub>
                      </m:sSub>
                    </m:oMath>
                  </m:oMathPara>
                </a14:m>
                <a:endParaRPr lang="zh-CN" altLang="en-US" sz="2000" dirty="0"/>
              </a:p>
            </p:txBody>
          </p:sp>
        </mc:Choice>
        <mc:Fallback xmlns="">
          <p:sp>
            <p:nvSpPr>
              <p:cNvPr id="37" name="矩形 36"/>
              <p:cNvSpPr>
                <a:spLocks noRot="1" noChangeAspect="1" noMove="1" noResize="1" noEditPoints="1" noAdjustHandles="1" noChangeArrowheads="1" noChangeShapeType="1" noTextEdit="1"/>
              </p:cNvSpPr>
              <p:nvPr/>
            </p:nvSpPr>
            <p:spPr>
              <a:xfrm>
                <a:off x="2274297" y="4654916"/>
                <a:ext cx="5824131" cy="400110"/>
              </a:xfrm>
              <a:prstGeom prst="rect">
                <a:avLst/>
              </a:prstGeom>
              <a:blipFill>
                <a:blip r:embed="rId11"/>
                <a:stretch>
                  <a:fillRect b="-15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2276474" y="5110944"/>
                <a:ext cx="5819776"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𝑡</m:t>
                          </m:r>
                        </m:e>
                        <m:sup>
                          <m:r>
                            <a:rPr lang="zh-CN" altLang="en-US" sz="2000" i="1">
                              <a:latin typeface="Cambria Math" panose="02040503050406030204" pitchFamily="18" charset="0"/>
                            </a:rPr>
                            <m:t>𝑟</m:t>
                          </m:r>
                          <m:r>
                            <a:rPr lang="zh-CN" altLang="en-US" sz="2000">
                              <a:latin typeface="Cambria Math" panose="02040503050406030204" pitchFamily="18" charset="0"/>
                            </a:rPr>
                            <m:t>2</m:t>
                          </m:r>
                        </m:sup>
                      </m:sSup>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𝛼</m:t>
                          </m:r>
                        </m:e>
                        <m:sub>
                          <m:r>
                            <a:rPr lang="zh-CN" altLang="en-US" sz="2000">
                              <a:latin typeface="Cambria Math" panose="02040503050406030204" pitchFamily="18" charset="0"/>
                            </a:rPr>
                            <m:t>4</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𝛼</m:t>
                          </m:r>
                        </m:e>
                        <m:sub>
                          <m:r>
                            <a:rPr lang="zh-CN" altLang="en-US" sz="2000">
                              <a:latin typeface="Cambria Math" panose="02040503050406030204" pitchFamily="18" charset="0"/>
                            </a:rPr>
                            <m:t>5</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𝛼</m:t>
                          </m:r>
                        </m:e>
                        <m:sub>
                          <m:r>
                            <a:rPr lang="zh-CN" altLang="en-US" sz="2000">
                              <a:latin typeface="Cambria Math" panose="02040503050406030204" pitchFamily="18" charset="0"/>
                            </a:rPr>
                            <m:t>6</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𝛽</m:t>
                          </m:r>
                        </m:e>
                        <m:sub>
                          <m:r>
                            <a:rPr lang="zh-CN" altLang="en-US" sz="2000">
                              <a:latin typeface="Cambria Math" panose="02040503050406030204" pitchFamily="18" charset="0"/>
                            </a:rPr>
                            <m:t>6</m:t>
                          </m:r>
                        </m:sub>
                      </m:sSub>
                      <m:r>
                        <a:rPr lang="zh-CN" altLang="en-US" sz="2000" i="1">
                          <a:latin typeface="Cambria Math" panose="02040503050406030204" pitchFamily="18" charset="0"/>
                        </a:rPr>
                        <m:t>𝑄</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𝛽</m:t>
                          </m:r>
                        </m:e>
                        <m:sub>
                          <m:r>
                            <a:rPr lang="zh-CN" altLang="en-US" sz="2000">
                              <a:latin typeface="Cambria Math" panose="02040503050406030204" pitchFamily="18" charset="0"/>
                            </a:rPr>
                            <m:t>4</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𝛽</m:t>
                          </m:r>
                        </m:e>
                        <m:sub>
                          <m:r>
                            <a:rPr lang="zh-CN" altLang="en-US" sz="2000">
                              <a:latin typeface="Cambria Math" panose="02040503050406030204" pitchFamily="18" charset="0"/>
                            </a:rPr>
                            <m:t>5</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a:latin typeface="Cambria Math" panose="02040503050406030204" pitchFamily="18" charset="0"/>
                            </a:rPr>
                            <m:t>2</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𝛽</m:t>
                          </m:r>
                        </m:e>
                        <m:sub>
                          <m:r>
                            <a:rPr lang="zh-CN" altLang="en-US" sz="2000">
                              <a:latin typeface="Cambria Math" panose="02040503050406030204" pitchFamily="18" charset="0"/>
                            </a:rPr>
                            <m:t>6</m:t>
                          </m:r>
                        </m:sub>
                      </m:sSub>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a:latin typeface="Cambria Math" panose="02040503050406030204" pitchFamily="18" charset="0"/>
                            </a:rPr>
                            <m:t>1</m:t>
                          </m:r>
                        </m:sub>
                      </m:sSub>
                    </m:oMath>
                  </m:oMathPara>
                </a14:m>
                <a:endParaRPr lang="zh-CN" altLang="en-US" sz="2000" dirty="0"/>
              </a:p>
            </p:txBody>
          </p:sp>
        </mc:Choice>
        <mc:Fallback xmlns="">
          <p:sp>
            <p:nvSpPr>
              <p:cNvPr id="38" name="矩形 37"/>
              <p:cNvSpPr>
                <a:spLocks noRot="1" noChangeAspect="1" noMove="1" noResize="1" noEditPoints="1" noAdjustHandles="1" noChangeArrowheads="1" noChangeShapeType="1" noTextEdit="1"/>
              </p:cNvSpPr>
              <p:nvPr/>
            </p:nvSpPr>
            <p:spPr>
              <a:xfrm>
                <a:off x="2276474" y="5110944"/>
                <a:ext cx="5819776" cy="400110"/>
              </a:xfrm>
              <a:prstGeom prst="rect">
                <a:avLst/>
              </a:prstGeom>
              <a:blipFill>
                <a:blip r:embed="rId12"/>
                <a:stretch>
                  <a:fillRect b="-15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2272119" y="5511054"/>
                <a:ext cx="7700522"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𝑡</m:t>
                          </m:r>
                        </m:e>
                        <m:sup>
                          <m:r>
                            <a:rPr lang="zh-CN" altLang="en-US" sz="2000" i="1">
                              <a:latin typeface="Cambria Math" panose="02040503050406030204" pitchFamily="18" charset="0"/>
                            </a:rPr>
                            <m:t>𝑟</m:t>
                          </m:r>
                          <m:r>
                            <a:rPr lang="zh-CN" altLang="en-US" sz="2000">
                              <a:latin typeface="Cambria Math" panose="02040503050406030204" pitchFamily="18" charset="0"/>
                            </a:rPr>
                            <m:t>3</m:t>
                          </m:r>
                        </m:sup>
                      </m:sSup>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𝛼</m:t>
                          </m:r>
                        </m:e>
                        <m:sub>
                          <m:r>
                            <a:rPr lang="zh-CN" altLang="en-US" sz="2000">
                              <a:latin typeface="Cambria Math" panose="02040503050406030204" pitchFamily="18" charset="0"/>
                            </a:rPr>
                            <m:t>3</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𝛼</m:t>
                          </m:r>
                        </m:e>
                        <m:sub>
                          <m:r>
                            <a:rPr lang="zh-CN" altLang="en-US" sz="2000">
                              <a:latin typeface="Cambria Math" panose="02040503050406030204" pitchFamily="18" charset="0"/>
                            </a:rPr>
                            <m:t>6</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𝛼</m:t>
                          </m:r>
                        </m:e>
                        <m:sub>
                          <m:r>
                            <a:rPr lang="zh-CN" altLang="en-US" sz="2000">
                              <a:latin typeface="Cambria Math" panose="02040503050406030204" pitchFamily="18" charset="0"/>
                            </a:rPr>
                            <m:t>7</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𝛽</m:t>
                          </m:r>
                        </m:e>
                        <m:sub>
                          <m:r>
                            <a:rPr lang="zh-CN" altLang="en-US" sz="2000">
                              <a:latin typeface="Cambria Math" panose="02040503050406030204" pitchFamily="18" charset="0"/>
                            </a:rPr>
                            <m:t>3</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𝛽</m:t>
                          </m:r>
                        </m:e>
                        <m:sub>
                          <m:r>
                            <a:rPr lang="zh-CN" altLang="en-US" sz="2000">
                              <a:latin typeface="Cambria Math" panose="02040503050406030204" pitchFamily="18" charset="0"/>
                            </a:rPr>
                            <m:t>6</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𝛽</m:t>
                          </m:r>
                        </m:e>
                        <m:sub>
                          <m:r>
                            <a:rPr lang="zh-CN" altLang="en-US" sz="2000">
                              <a:latin typeface="Cambria Math" panose="02040503050406030204" pitchFamily="18" charset="0"/>
                            </a:rPr>
                            <m:t>7</m:t>
                          </m:r>
                        </m:sub>
                      </m:sSub>
                      <m:r>
                        <a:rPr lang="zh-CN" altLang="en-US" sz="2000">
                          <a:latin typeface="Cambria Math" panose="02040503050406030204" pitchFamily="18" charset="0"/>
                        </a:rPr>
                        <m:t>)</m:t>
                      </m:r>
                      <m:r>
                        <a:rPr lang="zh-CN" altLang="en-US" sz="2000" i="1">
                          <a:latin typeface="Cambria Math" panose="02040503050406030204" pitchFamily="18" charset="0"/>
                        </a:rPr>
                        <m:t>𝑄</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𝛽</m:t>
                          </m:r>
                        </m:e>
                        <m:sub>
                          <m:r>
                            <a:rPr lang="zh-CN" altLang="en-US" sz="2000">
                              <a:latin typeface="Cambria Math" panose="02040503050406030204" pitchFamily="18" charset="0"/>
                            </a:rPr>
                            <m:t>6</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𝛽</m:t>
                          </m:r>
                        </m:e>
                        <m:sub>
                          <m:r>
                            <a:rPr lang="zh-CN" altLang="en-US" sz="2000">
                              <a:latin typeface="Cambria Math" panose="02040503050406030204" pitchFamily="18" charset="0"/>
                            </a:rPr>
                            <m:t>7</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a:latin typeface="Cambria Math" panose="02040503050406030204" pitchFamily="18" charset="0"/>
                            </a:rPr>
                            <m:t>1</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𝛽</m:t>
                          </m:r>
                        </m:e>
                        <m:sub>
                          <m:r>
                            <a:rPr lang="zh-CN" altLang="en-US" sz="2000">
                              <a:latin typeface="Cambria Math" panose="02040503050406030204" pitchFamily="18" charset="0"/>
                            </a:rPr>
                            <m:t>3</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𝛽</m:t>
                          </m:r>
                        </m:e>
                        <m:sub>
                          <m:r>
                            <a:rPr lang="zh-CN" altLang="en-US" sz="2000">
                              <a:latin typeface="Cambria Math" panose="02040503050406030204" pitchFamily="18" charset="0"/>
                            </a:rPr>
                            <m:t>7</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a:latin typeface="Cambria Math" panose="02040503050406030204" pitchFamily="18" charset="0"/>
                            </a:rPr>
                            <m:t>2</m:t>
                          </m:r>
                        </m:sub>
                      </m:sSub>
                    </m:oMath>
                  </m:oMathPara>
                </a14:m>
                <a:endParaRPr lang="zh-CN" altLang="en-US" sz="2000" dirty="0"/>
              </a:p>
            </p:txBody>
          </p:sp>
        </mc:Choice>
        <mc:Fallback xmlns="">
          <p:sp>
            <p:nvSpPr>
              <p:cNvPr id="39" name="矩形 38"/>
              <p:cNvSpPr>
                <a:spLocks noRot="1" noChangeAspect="1" noMove="1" noResize="1" noEditPoints="1" noAdjustHandles="1" noChangeArrowheads="1" noChangeShapeType="1" noTextEdit="1"/>
              </p:cNvSpPr>
              <p:nvPr/>
            </p:nvSpPr>
            <p:spPr>
              <a:xfrm>
                <a:off x="2272119" y="5511054"/>
                <a:ext cx="7700522" cy="400110"/>
              </a:xfrm>
              <a:prstGeom prst="rect">
                <a:avLst/>
              </a:prstGeom>
              <a:blipFill>
                <a:blip r:embed="rId13"/>
                <a:stretch>
                  <a:fillRect b="-121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834101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105</a:t>
            </a:fld>
            <a:endParaRPr lang="zh-CN" altLang="en-US" dirty="0"/>
          </a:p>
        </p:txBody>
      </p:sp>
      <p:cxnSp>
        <p:nvCxnSpPr>
          <p:cNvPr id="22" name="直接连接符 21"/>
          <p:cNvCxnSpPr>
            <a:stCxn id="10" idx="3"/>
          </p:cNvCxnSpPr>
          <p:nvPr/>
        </p:nvCxnSpPr>
        <p:spPr>
          <a:xfrm>
            <a:off x="6753904" y="5074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7" name="Rectangle 2"/>
          <p:cNvSpPr>
            <a:spLocks noChangeArrowheads="1"/>
          </p:cNvSpPr>
          <p:nvPr/>
        </p:nvSpPr>
        <p:spPr bwMode="auto">
          <a:xfrm>
            <a:off x="2276475" y="986067"/>
            <a:ext cx="7159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lang="zh-CN" altLang="en-US" sz="2400" dirty="0">
                <a:solidFill>
                  <a:schemeClr val="tx1"/>
                </a:solidFill>
                <a:latin typeface="+mn-ea"/>
                <a:ea typeface="+mn-ea"/>
                <a:cs typeface="Times New Roman" panose="02020603050405020304" pitchFamily="18" charset="0"/>
              </a:rPr>
              <a:t>当</a:t>
            </a:r>
            <a:endParaRPr lang="zh-CN" altLang="en-US" sz="2400" dirty="0">
              <a:solidFill>
                <a:schemeClr val="tx1"/>
              </a:solidFill>
              <a:latin typeface="+mn-ea"/>
              <a:ea typeface="+mn-ea"/>
            </a:endParaRPr>
          </a:p>
        </p:txBody>
      </p:sp>
      <mc:AlternateContent xmlns:mc="http://schemas.openxmlformats.org/markup-compatibility/2006" xmlns:a14="http://schemas.microsoft.com/office/drawing/2010/main">
        <mc:Choice Requires="a14">
          <p:sp>
            <p:nvSpPr>
              <p:cNvPr id="3" name="矩形 2"/>
              <p:cNvSpPr/>
              <p:nvPr/>
            </p:nvSpPr>
            <p:spPr>
              <a:xfrm>
                <a:off x="2634457" y="898543"/>
                <a:ext cx="2223429" cy="7290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2000" i="1">
                              <a:latin typeface="Cambria Math" panose="02040503050406030204" pitchFamily="18" charset="0"/>
                            </a:rPr>
                          </m:ctrlPr>
                        </m:fPr>
                        <m:num>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𝛽</m:t>
                              </m:r>
                            </m:e>
                            <m:sub>
                              <m:r>
                                <a:rPr lang="zh-CN" altLang="en-US" sz="2000">
                                  <a:latin typeface="Cambria Math" panose="02040503050406030204" pitchFamily="18" charset="0"/>
                                </a:rPr>
                                <m:t>3</m:t>
                              </m:r>
                            </m:sub>
                          </m:sSub>
                        </m:num>
                        <m:den>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𝛽</m:t>
                              </m:r>
                            </m:e>
                            <m:sub>
                              <m:r>
                                <a:rPr lang="zh-CN" altLang="en-US" sz="2000">
                                  <a:latin typeface="Cambria Math" panose="02040503050406030204" pitchFamily="18" charset="0"/>
                                </a:rPr>
                                <m:t>1</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𝛽</m:t>
                              </m:r>
                            </m:e>
                            <m:sub>
                              <m:r>
                                <a:rPr lang="zh-CN" altLang="en-US" sz="2000">
                                  <a:latin typeface="Cambria Math" panose="02040503050406030204" pitchFamily="18" charset="0"/>
                                </a:rPr>
                                <m:t>2</m:t>
                              </m:r>
                            </m:sub>
                          </m:sSub>
                        </m:den>
                      </m:f>
                      <m:r>
                        <a:rPr lang="zh-CN" altLang="en-US" sz="2000">
                          <a:latin typeface="Cambria Math" panose="02040503050406030204" pitchFamily="18" charset="0"/>
                        </a:rPr>
                        <m:t>≥</m:t>
                      </m:r>
                      <m:f>
                        <m:fPr>
                          <m:ctrlPr>
                            <a:rPr lang="zh-CN" altLang="en-US" sz="2000" i="1">
                              <a:latin typeface="Cambria Math" panose="02040503050406030204" pitchFamily="18" charset="0"/>
                            </a:rPr>
                          </m:ctrlPr>
                        </m:fPr>
                        <m:num>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𝛽</m:t>
                              </m:r>
                            </m:e>
                            <m:sub>
                              <m:r>
                                <a:rPr lang="zh-CN" altLang="en-US" sz="2000">
                                  <a:latin typeface="Cambria Math" panose="02040503050406030204" pitchFamily="18" charset="0"/>
                                </a:rPr>
                                <m:t>4</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𝛽</m:t>
                              </m:r>
                            </m:e>
                            <m:sub>
                              <m:r>
                                <a:rPr lang="zh-CN" altLang="en-US" sz="2000">
                                  <a:latin typeface="Cambria Math" panose="02040503050406030204" pitchFamily="18" charset="0"/>
                                </a:rPr>
                                <m:t>5</m:t>
                              </m:r>
                            </m:sub>
                          </m:sSub>
                        </m:num>
                        <m:den>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𝛽</m:t>
                              </m:r>
                            </m:e>
                            <m:sub>
                              <m:r>
                                <a:rPr lang="zh-CN" altLang="en-US" sz="2000">
                                  <a:latin typeface="Cambria Math" panose="02040503050406030204" pitchFamily="18" charset="0"/>
                                </a:rPr>
                                <m:t>6</m:t>
                              </m:r>
                            </m:sub>
                          </m:sSub>
                        </m:den>
                      </m:f>
                    </m:oMath>
                  </m:oMathPara>
                </a14:m>
                <a:endParaRPr lang="zh-CN" altLang="en-US" sz="2000" dirty="0"/>
              </a:p>
            </p:txBody>
          </p:sp>
        </mc:Choice>
        <mc:Fallback xmlns="">
          <p:sp>
            <p:nvSpPr>
              <p:cNvPr id="3" name="矩形 2"/>
              <p:cNvSpPr>
                <a:spLocks noRot="1" noChangeAspect="1" noMove="1" noResize="1" noEditPoints="1" noAdjustHandles="1" noChangeArrowheads="1" noChangeShapeType="1" noTextEdit="1"/>
              </p:cNvSpPr>
              <p:nvPr/>
            </p:nvSpPr>
            <p:spPr>
              <a:xfrm>
                <a:off x="2634457" y="898543"/>
                <a:ext cx="2223429" cy="729046"/>
              </a:xfrm>
              <a:prstGeom prst="rect">
                <a:avLst/>
              </a:prstGeom>
              <a:blipFill>
                <a:blip r:embed="rId2"/>
                <a:stretch>
                  <a:fillRect b="-6780"/>
                </a:stretch>
              </a:blipFill>
            </p:spPr>
            <p:txBody>
              <a:bodyPr/>
              <a:lstStyle/>
              <a:p>
                <a:r>
                  <a:rPr lang="zh-CN" altLang="en-US">
                    <a:noFill/>
                  </a:rPr>
                  <a:t> </a:t>
                </a:r>
              </a:p>
            </p:txBody>
          </p:sp>
        </mc:Fallback>
      </mc:AlternateContent>
      <p:sp>
        <p:nvSpPr>
          <p:cNvPr id="19" name="Rectangle 2"/>
          <p:cNvSpPr>
            <a:spLocks noChangeArrowheads="1"/>
          </p:cNvSpPr>
          <p:nvPr/>
        </p:nvSpPr>
        <p:spPr bwMode="auto">
          <a:xfrm>
            <a:off x="4937260" y="1003329"/>
            <a:ext cx="7159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lang="zh-CN" altLang="en-US" sz="2400" dirty="0">
                <a:solidFill>
                  <a:schemeClr val="tx1"/>
                </a:solidFill>
                <a:latin typeface="+mn-ea"/>
                <a:ea typeface="+mn-ea"/>
                <a:cs typeface="Times New Roman" panose="02020603050405020304" pitchFamily="18" charset="0"/>
              </a:rPr>
              <a:t>时，</a:t>
            </a:r>
            <a:endParaRPr lang="zh-CN" altLang="en-US" sz="2400" dirty="0">
              <a:solidFill>
                <a:schemeClr val="tx1"/>
              </a:solidFill>
              <a:latin typeface="+mn-ea"/>
              <a:ea typeface="+mn-ea"/>
            </a:endParaRPr>
          </a:p>
        </p:txBody>
      </p:sp>
      <p:sp>
        <p:nvSpPr>
          <p:cNvPr id="20" name="Rectangle 5"/>
          <p:cNvSpPr>
            <a:spLocks noChangeArrowheads="1"/>
          </p:cNvSpPr>
          <p:nvPr/>
        </p:nvSpPr>
        <p:spPr bwMode="auto">
          <a:xfrm>
            <a:off x="2424113" y="1702746"/>
            <a:ext cx="7086600" cy="1042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lnSpc>
                <a:spcPct val="150000"/>
              </a:lnSpc>
            </a:pPr>
            <a:r>
              <a:rPr lang="en-US" altLang="zh-CN" sz="2400" dirty="0">
                <a:solidFill>
                  <a:schemeClr val="tx1"/>
                </a:solidFill>
                <a:latin typeface="+mn-ea"/>
                <a:ea typeface="+mn-ea"/>
                <a:cs typeface="Times New Roman" panose="02020603050405020304" pitchFamily="18" charset="0"/>
              </a:rPr>
              <a:t>       </a:t>
            </a:r>
            <a:r>
              <a:rPr lang="zh-CN" altLang="en-US" sz="2400" dirty="0">
                <a:solidFill>
                  <a:schemeClr val="tx1"/>
                </a:solidFill>
                <a:latin typeface="+mn-ea"/>
                <a:ea typeface="+mn-ea"/>
                <a:cs typeface="Times New Roman" panose="02020603050405020304" pitchFamily="18" charset="0"/>
              </a:rPr>
              <a:t>该问题存在</a:t>
            </a:r>
            <a:r>
              <a:rPr lang="en-US" altLang="zh-CN" sz="2400" dirty="0">
                <a:solidFill>
                  <a:schemeClr val="tx1"/>
                </a:solidFill>
                <a:latin typeface="+mn-ea"/>
                <a:ea typeface="+mn-ea"/>
                <a:cs typeface="Times New Roman" panose="02020603050405020304" pitchFamily="18" charset="0"/>
              </a:rPr>
              <a:t>Pareto</a:t>
            </a:r>
            <a:r>
              <a:rPr lang="zh-CN" altLang="en-US" sz="2400" dirty="0">
                <a:solidFill>
                  <a:schemeClr val="tx1"/>
                </a:solidFill>
                <a:latin typeface="+mn-ea"/>
                <a:ea typeface="+mn-ea"/>
                <a:cs typeface="Times New Roman" panose="02020603050405020304" pitchFamily="18" charset="0"/>
              </a:rPr>
              <a:t>最优解，并且与用户均衡解不一致，发生</a:t>
            </a:r>
            <a:r>
              <a:rPr lang="en-US" altLang="zh-CN" sz="2400" dirty="0" err="1">
                <a:solidFill>
                  <a:schemeClr val="tx1"/>
                </a:solidFill>
                <a:latin typeface="+mn-ea"/>
                <a:ea typeface="+mn-ea"/>
                <a:cs typeface="Times New Roman" panose="02020603050405020304" pitchFamily="18" charset="0"/>
              </a:rPr>
              <a:t>Braess</a:t>
            </a:r>
            <a:r>
              <a:rPr lang="zh-CN" altLang="en-US" sz="2400" dirty="0">
                <a:solidFill>
                  <a:schemeClr val="tx1"/>
                </a:solidFill>
                <a:latin typeface="+mn-ea"/>
                <a:ea typeface="+mn-ea"/>
                <a:cs typeface="Times New Roman" panose="02020603050405020304" pitchFamily="18" charset="0"/>
              </a:rPr>
              <a:t>悖论。</a:t>
            </a:r>
            <a:endParaRPr lang="zh-CN" altLang="en-US" sz="2400" dirty="0">
              <a:solidFill>
                <a:schemeClr val="tx1"/>
              </a:solidFill>
              <a:latin typeface="+mn-ea"/>
              <a:ea typeface="+mn-ea"/>
            </a:endParaRPr>
          </a:p>
        </p:txBody>
      </p:sp>
      <p:sp>
        <p:nvSpPr>
          <p:cNvPr id="23" name="Text Box 6"/>
          <p:cNvSpPr txBox="1">
            <a:spLocks noChangeArrowheads="1"/>
          </p:cNvSpPr>
          <p:nvPr/>
        </p:nvSpPr>
        <p:spPr bwMode="auto">
          <a:xfrm>
            <a:off x="8079582" y="3622675"/>
            <a:ext cx="2195512"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lang="zh-CN" altLang="en-US" sz="2400" noProof="1">
                <a:solidFill>
                  <a:schemeClr val="tx1"/>
                </a:solidFill>
                <a:latin typeface="+mn-ea"/>
                <a:ea typeface="+mn-ea"/>
              </a:rPr>
              <a:t>北京市某区域路网结构图</a:t>
            </a:r>
            <a:endParaRPr lang="zh-CN" altLang="en-US" sz="2400" dirty="0">
              <a:solidFill>
                <a:schemeClr val="tx1"/>
              </a:solidFill>
              <a:latin typeface="+mn-ea"/>
              <a:ea typeface="+mn-ea"/>
            </a:endParaRPr>
          </a:p>
        </p:txBody>
      </p:sp>
      <p:pic>
        <p:nvPicPr>
          <p:cNvPr id="11" name="Picture 7" descr="地图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9342" y="2977815"/>
            <a:ext cx="5715000" cy="3027362"/>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8792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106</a:t>
            </a:fld>
            <a:endParaRPr lang="zh-CN" altLang="en-US" dirty="0"/>
          </a:p>
        </p:txBody>
      </p:sp>
      <p:cxnSp>
        <p:nvCxnSpPr>
          <p:cNvPr id="22" name="直接连接符 21"/>
          <p:cNvCxnSpPr>
            <a:stCxn id="10" idx="3"/>
          </p:cNvCxnSpPr>
          <p:nvPr/>
        </p:nvCxnSpPr>
        <p:spPr>
          <a:xfrm>
            <a:off x="6753904" y="5074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4"/>
              <p:cNvSpPr>
                <a:spLocks noChangeArrowheads="1"/>
              </p:cNvSpPr>
              <p:nvPr/>
            </p:nvSpPr>
            <p:spPr bwMode="auto">
              <a:xfrm>
                <a:off x="5456239" y="1884315"/>
                <a:ext cx="2422525" cy="369332"/>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zh-CN" altLang="en-US" sz="2400" dirty="0">
                    <a:solidFill>
                      <a:schemeClr val="tx1"/>
                    </a:solidFill>
                    <a:latin typeface="+mn-ea"/>
                    <a:ea typeface="+mn-ea"/>
                    <a:cs typeface="Times New Roman" panose="02020603050405020304" pitchFamily="18" charset="0"/>
                  </a:rPr>
                  <a:t>自由流旅行时间</a:t>
                </a:r>
                <a14:m>
                  <m:oMath xmlns:m="http://schemas.openxmlformats.org/officeDocument/2006/math">
                    <m:r>
                      <a:rPr lang="en-US" altLang="zh-CN" sz="2400">
                        <a:solidFill>
                          <a:schemeClr val="tx1"/>
                        </a:solidFill>
                        <a:latin typeface="Cambria Math" panose="02040503050406030204" pitchFamily="18" charset="0"/>
                        <a:ea typeface="+mn-ea"/>
                        <a:cs typeface="Times New Roman" panose="02020603050405020304" pitchFamily="18" charset="0"/>
                      </a:rPr>
                      <m:t> </m:t>
                    </m:r>
                    <m:r>
                      <a:rPr lang="en-US" altLang="zh-CN" sz="2400" i="1">
                        <a:solidFill>
                          <a:schemeClr val="tx1"/>
                        </a:solidFill>
                        <a:latin typeface="Cambria Math" panose="02040503050406030204" pitchFamily="18" charset="0"/>
                        <a:ea typeface="+mn-ea"/>
                        <a:cs typeface="Times New Roman" panose="02020603050405020304" pitchFamily="18" charset="0"/>
                      </a:rPr>
                      <m:t>𝛼</m:t>
                    </m:r>
                  </m:oMath>
                </a14:m>
                <a:endParaRPr lang="zh-CN" altLang="en-US" sz="2400" dirty="0">
                  <a:solidFill>
                    <a:schemeClr val="tx1"/>
                  </a:solidFill>
                  <a:latin typeface="+mn-ea"/>
                  <a:ea typeface="+mn-ea"/>
                </a:endParaRPr>
              </a:p>
            </p:txBody>
          </p:sp>
        </mc:Choice>
        <mc:Fallback xmlns="">
          <p:sp>
            <p:nvSpPr>
              <p:cNvPr id="13" name="Rectangle 4"/>
              <p:cNvSpPr>
                <a:spLocks noRot="1" noChangeAspect="1" noMove="1" noResize="1" noEditPoints="1" noAdjustHandles="1" noChangeArrowheads="1" noChangeShapeType="1" noTextEdit="1"/>
              </p:cNvSpPr>
              <p:nvPr/>
            </p:nvSpPr>
            <p:spPr bwMode="auto">
              <a:xfrm>
                <a:off x="5456239" y="1884315"/>
                <a:ext cx="2422525" cy="369332"/>
              </a:xfrm>
              <a:prstGeom prst="rect">
                <a:avLst/>
              </a:prstGeom>
              <a:blipFill>
                <a:blip r:embed="rId2"/>
                <a:stretch>
                  <a:fillRect l="-7813" t="-23333" r="-1563" b="-4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Rectangle 5"/>
              <p:cNvSpPr>
                <a:spLocks noChangeArrowheads="1"/>
              </p:cNvSpPr>
              <p:nvPr/>
            </p:nvSpPr>
            <p:spPr bwMode="auto">
              <a:xfrm>
                <a:off x="8275638" y="1884315"/>
                <a:ext cx="1584324" cy="369332"/>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wrap="squar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zh-CN" altLang="en-US" sz="2400" dirty="0">
                    <a:solidFill>
                      <a:schemeClr val="tx1"/>
                    </a:solidFill>
                    <a:latin typeface="+mn-ea"/>
                    <a:ea typeface="+mn-ea"/>
                    <a:cs typeface="Times New Roman" panose="02020603050405020304" pitchFamily="18" charset="0"/>
                  </a:rPr>
                  <a:t>延迟参数 </a:t>
                </a:r>
                <a14:m>
                  <m:oMath xmlns:m="http://schemas.openxmlformats.org/officeDocument/2006/math">
                    <m:r>
                      <a:rPr lang="en-US" altLang="zh-CN" sz="2400" i="1">
                        <a:solidFill>
                          <a:schemeClr val="tx1"/>
                        </a:solidFill>
                        <a:latin typeface="Cambria Math" panose="02040503050406030204" pitchFamily="18" charset="0"/>
                        <a:ea typeface="+mn-ea"/>
                        <a:cs typeface="Times New Roman" panose="02020603050405020304" pitchFamily="18" charset="0"/>
                      </a:rPr>
                      <m:t>𝛽</m:t>
                    </m:r>
                  </m:oMath>
                </a14:m>
                <a:endParaRPr lang="zh-CN" altLang="en-US" sz="2400" dirty="0">
                  <a:solidFill>
                    <a:schemeClr val="tx1"/>
                  </a:solidFill>
                  <a:latin typeface="+mn-ea"/>
                  <a:ea typeface="+mn-ea"/>
                </a:endParaRPr>
              </a:p>
            </p:txBody>
          </p:sp>
        </mc:Choice>
        <mc:Fallback xmlns="">
          <p:sp>
            <p:nvSpPr>
              <p:cNvPr id="14" name="Rectangle 5"/>
              <p:cNvSpPr>
                <a:spLocks noRot="1" noChangeAspect="1" noMove="1" noResize="1" noEditPoints="1" noAdjustHandles="1" noChangeArrowheads="1" noChangeShapeType="1" noTextEdit="1"/>
              </p:cNvSpPr>
              <p:nvPr/>
            </p:nvSpPr>
            <p:spPr bwMode="auto">
              <a:xfrm>
                <a:off x="8275638" y="1884315"/>
                <a:ext cx="1584324" cy="369332"/>
              </a:xfrm>
              <a:prstGeom prst="rect">
                <a:avLst/>
              </a:prstGeom>
              <a:blipFill>
                <a:blip r:embed="rId3"/>
                <a:stretch>
                  <a:fillRect l="-11905" t="-23333" r="-2381" b="-4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p:grpSp>
        <p:nvGrpSpPr>
          <p:cNvPr id="15" name="Group 62"/>
          <p:cNvGrpSpPr>
            <a:grpSpLocks/>
          </p:cNvGrpSpPr>
          <p:nvPr/>
        </p:nvGrpSpPr>
        <p:grpSpPr bwMode="auto">
          <a:xfrm>
            <a:off x="2065337" y="1754182"/>
            <a:ext cx="8153400" cy="2695575"/>
            <a:chOff x="249" y="1207"/>
            <a:chExt cx="5136" cy="1698"/>
          </a:xfrm>
        </p:grpSpPr>
        <p:sp>
          <p:nvSpPr>
            <p:cNvPr id="16" name="Rectangle 7"/>
            <p:cNvSpPr>
              <a:spLocks noChangeArrowheads="1"/>
            </p:cNvSpPr>
            <p:nvPr/>
          </p:nvSpPr>
          <p:spPr bwMode="auto">
            <a:xfrm>
              <a:off x="4137" y="2713"/>
              <a:ext cx="124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en-US" altLang="zh-CN">
                  <a:solidFill>
                    <a:schemeClr val="tx1"/>
                  </a:solidFill>
                  <a:latin typeface="+mn-ea"/>
                  <a:ea typeface="+mn-ea"/>
                  <a:cs typeface="Times New Roman" panose="02020603050405020304" pitchFamily="18" charset="0"/>
                </a:rPr>
                <a:t>0.0078</a:t>
              </a:r>
            </a:p>
          </p:txBody>
        </p:sp>
        <p:sp>
          <p:nvSpPr>
            <p:cNvPr id="18" name="Rectangle 8"/>
            <p:cNvSpPr>
              <a:spLocks noChangeArrowheads="1"/>
            </p:cNvSpPr>
            <p:nvPr/>
          </p:nvSpPr>
          <p:spPr bwMode="auto">
            <a:xfrm>
              <a:off x="2345" y="2713"/>
              <a:ext cx="17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en-US" altLang="zh-CN">
                  <a:solidFill>
                    <a:schemeClr val="tx1"/>
                  </a:solidFill>
                  <a:latin typeface="+mn-ea"/>
                  <a:ea typeface="+mn-ea"/>
                  <a:cs typeface="Times New Roman" panose="02020603050405020304" pitchFamily="18" charset="0"/>
                </a:rPr>
                <a:t>13.9831</a:t>
              </a:r>
            </a:p>
          </p:txBody>
        </p:sp>
        <p:sp>
          <p:nvSpPr>
            <p:cNvPr id="24" name="Rectangle 9"/>
            <p:cNvSpPr>
              <a:spLocks noChangeArrowheads="1"/>
            </p:cNvSpPr>
            <p:nvPr/>
          </p:nvSpPr>
          <p:spPr bwMode="auto">
            <a:xfrm>
              <a:off x="826" y="2713"/>
              <a:ext cx="151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en-US" altLang="zh-CN">
                  <a:solidFill>
                    <a:schemeClr val="tx1"/>
                  </a:solidFill>
                  <a:latin typeface="+mn-ea"/>
                  <a:ea typeface="+mn-ea"/>
                  <a:cs typeface="Times New Roman" panose="02020603050405020304" pitchFamily="18" charset="0"/>
                </a:rPr>
                <a:t>472</a:t>
              </a:r>
            </a:p>
          </p:txBody>
        </p:sp>
        <p:sp>
          <p:nvSpPr>
            <p:cNvPr id="25" name="Rectangle 10"/>
            <p:cNvSpPr>
              <a:spLocks noChangeArrowheads="1"/>
            </p:cNvSpPr>
            <p:nvPr/>
          </p:nvSpPr>
          <p:spPr bwMode="auto">
            <a:xfrm>
              <a:off x="249" y="2713"/>
              <a:ext cx="57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en-US" altLang="zh-CN">
                  <a:solidFill>
                    <a:schemeClr val="tx1"/>
                  </a:solidFill>
                  <a:latin typeface="+mn-ea"/>
                  <a:ea typeface="+mn-ea"/>
                  <a:cs typeface="Times New Roman" panose="02020603050405020304" pitchFamily="18" charset="0"/>
                </a:rPr>
                <a:t>7</a:t>
              </a:r>
            </a:p>
          </p:txBody>
        </p:sp>
        <p:sp>
          <p:nvSpPr>
            <p:cNvPr id="26" name="Rectangle 11"/>
            <p:cNvSpPr>
              <a:spLocks noChangeArrowheads="1"/>
            </p:cNvSpPr>
            <p:nvPr/>
          </p:nvSpPr>
          <p:spPr bwMode="auto">
            <a:xfrm>
              <a:off x="4137" y="2521"/>
              <a:ext cx="124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en-US" altLang="zh-CN">
                  <a:solidFill>
                    <a:schemeClr val="tx1"/>
                  </a:solidFill>
                  <a:latin typeface="+mn-ea"/>
                  <a:ea typeface="+mn-ea"/>
                  <a:cs typeface="Times New Roman" panose="02020603050405020304" pitchFamily="18" charset="0"/>
                </a:rPr>
                <a:t>0.0245</a:t>
              </a:r>
            </a:p>
          </p:txBody>
        </p:sp>
        <p:sp>
          <p:nvSpPr>
            <p:cNvPr id="27" name="Rectangle 12"/>
            <p:cNvSpPr>
              <a:spLocks noChangeArrowheads="1"/>
            </p:cNvSpPr>
            <p:nvPr/>
          </p:nvSpPr>
          <p:spPr bwMode="auto">
            <a:xfrm>
              <a:off x="2345" y="2521"/>
              <a:ext cx="17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en-US" altLang="zh-CN">
                  <a:solidFill>
                    <a:schemeClr val="tx1"/>
                  </a:solidFill>
                  <a:latin typeface="+mn-ea"/>
                  <a:ea typeface="+mn-ea"/>
                  <a:cs typeface="Times New Roman" panose="02020603050405020304" pitchFamily="18" charset="0"/>
                </a:rPr>
                <a:t>25.689</a:t>
              </a:r>
            </a:p>
          </p:txBody>
        </p:sp>
        <p:sp>
          <p:nvSpPr>
            <p:cNvPr id="28" name="Rectangle 13"/>
            <p:cNvSpPr>
              <a:spLocks noChangeArrowheads="1"/>
            </p:cNvSpPr>
            <p:nvPr/>
          </p:nvSpPr>
          <p:spPr bwMode="auto">
            <a:xfrm>
              <a:off x="826" y="2521"/>
              <a:ext cx="151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en-US" altLang="zh-CN">
                  <a:solidFill>
                    <a:schemeClr val="tx1"/>
                  </a:solidFill>
                  <a:latin typeface="+mn-ea"/>
                  <a:ea typeface="+mn-ea"/>
                  <a:cs typeface="Times New Roman" panose="02020603050405020304" pitchFamily="18" charset="0"/>
                </a:rPr>
                <a:t>1026</a:t>
              </a:r>
            </a:p>
          </p:txBody>
        </p:sp>
        <p:sp>
          <p:nvSpPr>
            <p:cNvPr id="29" name="Rectangle 14"/>
            <p:cNvSpPr>
              <a:spLocks noChangeArrowheads="1"/>
            </p:cNvSpPr>
            <p:nvPr/>
          </p:nvSpPr>
          <p:spPr bwMode="auto">
            <a:xfrm>
              <a:off x="249" y="2521"/>
              <a:ext cx="57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en-US" altLang="zh-CN">
                  <a:solidFill>
                    <a:schemeClr val="tx1"/>
                  </a:solidFill>
                  <a:latin typeface="+mn-ea"/>
                  <a:ea typeface="+mn-ea"/>
                  <a:cs typeface="Times New Roman" panose="02020603050405020304" pitchFamily="18" charset="0"/>
                </a:rPr>
                <a:t>6</a:t>
              </a:r>
            </a:p>
          </p:txBody>
        </p:sp>
        <p:sp>
          <p:nvSpPr>
            <p:cNvPr id="30" name="Rectangle 15"/>
            <p:cNvSpPr>
              <a:spLocks noChangeArrowheads="1"/>
            </p:cNvSpPr>
            <p:nvPr/>
          </p:nvSpPr>
          <p:spPr bwMode="auto">
            <a:xfrm>
              <a:off x="4137" y="2329"/>
              <a:ext cx="124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en-US" altLang="zh-CN">
                  <a:solidFill>
                    <a:schemeClr val="tx1"/>
                  </a:solidFill>
                  <a:latin typeface="+mn-ea"/>
                  <a:ea typeface="+mn-ea"/>
                  <a:cs typeface="Times New Roman" panose="02020603050405020304" pitchFamily="18" charset="0"/>
                </a:rPr>
                <a:t>0.0145</a:t>
              </a:r>
            </a:p>
          </p:txBody>
        </p:sp>
        <p:sp>
          <p:nvSpPr>
            <p:cNvPr id="31" name="Rectangle 16"/>
            <p:cNvSpPr>
              <a:spLocks noChangeArrowheads="1"/>
            </p:cNvSpPr>
            <p:nvPr/>
          </p:nvSpPr>
          <p:spPr bwMode="auto">
            <a:xfrm>
              <a:off x="2345" y="2329"/>
              <a:ext cx="17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en-US" altLang="zh-CN">
                  <a:solidFill>
                    <a:schemeClr val="tx1"/>
                  </a:solidFill>
                  <a:latin typeface="+mn-ea"/>
                  <a:ea typeface="+mn-ea"/>
                  <a:cs typeface="Times New Roman" panose="02020603050405020304" pitchFamily="18" charset="0"/>
                </a:rPr>
                <a:t>24.9046</a:t>
              </a:r>
            </a:p>
          </p:txBody>
        </p:sp>
        <p:sp>
          <p:nvSpPr>
            <p:cNvPr id="32" name="Rectangle 17"/>
            <p:cNvSpPr>
              <a:spLocks noChangeArrowheads="1"/>
            </p:cNvSpPr>
            <p:nvPr/>
          </p:nvSpPr>
          <p:spPr bwMode="auto">
            <a:xfrm>
              <a:off x="826" y="2329"/>
              <a:ext cx="151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en-US" altLang="zh-CN">
                  <a:solidFill>
                    <a:schemeClr val="tx1"/>
                  </a:solidFill>
                  <a:latin typeface="+mn-ea"/>
                  <a:ea typeface="+mn-ea"/>
                  <a:cs typeface="Times New Roman" panose="02020603050405020304" pitchFamily="18" charset="0"/>
                </a:rPr>
                <a:t>892</a:t>
              </a:r>
            </a:p>
          </p:txBody>
        </p:sp>
        <p:sp>
          <p:nvSpPr>
            <p:cNvPr id="33" name="Rectangle 18"/>
            <p:cNvSpPr>
              <a:spLocks noChangeArrowheads="1"/>
            </p:cNvSpPr>
            <p:nvPr/>
          </p:nvSpPr>
          <p:spPr bwMode="auto">
            <a:xfrm>
              <a:off x="249" y="2329"/>
              <a:ext cx="57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en-US" altLang="zh-CN">
                  <a:solidFill>
                    <a:schemeClr val="tx1"/>
                  </a:solidFill>
                  <a:latin typeface="+mn-ea"/>
                  <a:ea typeface="+mn-ea"/>
                  <a:cs typeface="Times New Roman" panose="02020603050405020304" pitchFamily="18" charset="0"/>
                </a:rPr>
                <a:t>5</a:t>
              </a:r>
            </a:p>
          </p:txBody>
        </p:sp>
        <p:sp>
          <p:nvSpPr>
            <p:cNvPr id="34" name="Rectangle 19"/>
            <p:cNvSpPr>
              <a:spLocks noChangeArrowheads="1"/>
            </p:cNvSpPr>
            <p:nvPr/>
          </p:nvSpPr>
          <p:spPr bwMode="auto">
            <a:xfrm>
              <a:off x="4137" y="2137"/>
              <a:ext cx="124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en-US" altLang="zh-CN">
                  <a:solidFill>
                    <a:schemeClr val="tx1"/>
                  </a:solidFill>
                  <a:latin typeface="+mn-ea"/>
                  <a:ea typeface="+mn-ea"/>
                  <a:cs typeface="Times New Roman" panose="02020603050405020304" pitchFamily="18" charset="0"/>
                </a:rPr>
                <a:t>0.017</a:t>
              </a:r>
            </a:p>
          </p:txBody>
        </p:sp>
        <p:sp>
          <p:nvSpPr>
            <p:cNvPr id="35" name="Rectangle 20"/>
            <p:cNvSpPr>
              <a:spLocks noChangeArrowheads="1"/>
            </p:cNvSpPr>
            <p:nvPr/>
          </p:nvSpPr>
          <p:spPr bwMode="auto">
            <a:xfrm>
              <a:off x="2345" y="2137"/>
              <a:ext cx="17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en-US" altLang="zh-CN">
                  <a:solidFill>
                    <a:schemeClr val="tx1"/>
                  </a:solidFill>
                  <a:latin typeface="+mn-ea"/>
                  <a:ea typeface="+mn-ea"/>
                  <a:cs typeface="Times New Roman" panose="02020603050405020304" pitchFamily="18" charset="0"/>
                </a:rPr>
                <a:t>17.752</a:t>
              </a:r>
            </a:p>
          </p:txBody>
        </p:sp>
        <p:sp>
          <p:nvSpPr>
            <p:cNvPr id="36" name="Rectangle 21"/>
            <p:cNvSpPr>
              <a:spLocks noChangeArrowheads="1"/>
            </p:cNvSpPr>
            <p:nvPr/>
          </p:nvSpPr>
          <p:spPr bwMode="auto">
            <a:xfrm>
              <a:off x="826" y="2137"/>
              <a:ext cx="151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en-US" altLang="zh-CN">
                  <a:solidFill>
                    <a:schemeClr val="tx1"/>
                  </a:solidFill>
                  <a:latin typeface="+mn-ea"/>
                  <a:ea typeface="+mn-ea"/>
                  <a:cs typeface="Times New Roman" panose="02020603050405020304" pitchFamily="18" charset="0"/>
                </a:rPr>
                <a:t>484</a:t>
              </a:r>
            </a:p>
          </p:txBody>
        </p:sp>
        <p:sp>
          <p:nvSpPr>
            <p:cNvPr id="37" name="Rectangle 22"/>
            <p:cNvSpPr>
              <a:spLocks noChangeArrowheads="1"/>
            </p:cNvSpPr>
            <p:nvPr/>
          </p:nvSpPr>
          <p:spPr bwMode="auto">
            <a:xfrm>
              <a:off x="249" y="2137"/>
              <a:ext cx="57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en-US" altLang="zh-CN">
                  <a:solidFill>
                    <a:schemeClr val="tx1"/>
                  </a:solidFill>
                  <a:latin typeface="+mn-ea"/>
                  <a:ea typeface="+mn-ea"/>
                  <a:cs typeface="Times New Roman" panose="02020603050405020304" pitchFamily="18" charset="0"/>
                </a:rPr>
                <a:t>4</a:t>
              </a:r>
            </a:p>
          </p:txBody>
        </p:sp>
        <p:sp>
          <p:nvSpPr>
            <p:cNvPr id="38" name="Rectangle 23"/>
            <p:cNvSpPr>
              <a:spLocks noChangeArrowheads="1"/>
            </p:cNvSpPr>
            <p:nvPr/>
          </p:nvSpPr>
          <p:spPr bwMode="auto">
            <a:xfrm>
              <a:off x="4137" y="1922"/>
              <a:ext cx="124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en-US" altLang="zh-CN">
                  <a:solidFill>
                    <a:schemeClr val="tx1"/>
                  </a:solidFill>
                  <a:latin typeface="+mn-ea"/>
                  <a:ea typeface="+mn-ea"/>
                  <a:cs typeface="Times New Roman" panose="02020603050405020304" pitchFamily="18" charset="0"/>
                </a:rPr>
                <a:t>0.0433</a:t>
              </a:r>
            </a:p>
          </p:txBody>
        </p:sp>
        <p:sp>
          <p:nvSpPr>
            <p:cNvPr id="39" name="Rectangle 24"/>
            <p:cNvSpPr>
              <a:spLocks noChangeArrowheads="1"/>
            </p:cNvSpPr>
            <p:nvPr/>
          </p:nvSpPr>
          <p:spPr bwMode="auto">
            <a:xfrm>
              <a:off x="2345" y="1922"/>
              <a:ext cx="179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en-US" altLang="zh-CN">
                  <a:solidFill>
                    <a:schemeClr val="tx1"/>
                  </a:solidFill>
                  <a:latin typeface="+mn-ea"/>
                  <a:ea typeface="+mn-ea"/>
                  <a:cs typeface="Times New Roman" panose="02020603050405020304" pitchFamily="18" charset="0"/>
                </a:rPr>
                <a:t>21.3135</a:t>
              </a:r>
            </a:p>
          </p:txBody>
        </p:sp>
        <p:sp>
          <p:nvSpPr>
            <p:cNvPr id="40" name="Rectangle 25"/>
            <p:cNvSpPr>
              <a:spLocks noChangeArrowheads="1"/>
            </p:cNvSpPr>
            <p:nvPr/>
          </p:nvSpPr>
          <p:spPr bwMode="auto">
            <a:xfrm>
              <a:off x="826" y="1922"/>
              <a:ext cx="1519"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en-US" altLang="zh-CN">
                  <a:solidFill>
                    <a:schemeClr val="tx1"/>
                  </a:solidFill>
                  <a:latin typeface="+mn-ea"/>
                  <a:ea typeface="+mn-ea"/>
                  <a:cs typeface="Times New Roman" panose="02020603050405020304" pitchFamily="18" charset="0"/>
                </a:rPr>
                <a:t>844</a:t>
              </a:r>
            </a:p>
          </p:txBody>
        </p:sp>
        <p:sp>
          <p:nvSpPr>
            <p:cNvPr id="41" name="Rectangle 26"/>
            <p:cNvSpPr>
              <a:spLocks noChangeArrowheads="1"/>
            </p:cNvSpPr>
            <p:nvPr/>
          </p:nvSpPr>
          <p:spPr bwMode="auto">
            <a:xfrm>
              <a:off x="249" y="1922"/>
              <a:ext cx="57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en-US" altLang="zh-CN">
                  <a:solidFill>
                    <a:schemeClr val="tx1"/>
                  </a:solidFill>
                  <a:latin typeface="+mn-ea"/>
                  <a:ea typeface="+mn-ea"/>
                  <a:cs typeface="Times New Roman" panose="02020603050405020304" pitchFamily="18" charset="0"/>
                </a:rPr>
                <a:t>3</a:t>
              </a:r>
            </a:p>
          </p:txBody>
        </p:sp>
        <p:sp>
          <p:nvSpPr>
            <p:cNvPr id="42" name="Rectangle 27"/>
            <p:cNvSpPr>
              <a:spLocks noChangeArrowheads="1"/>
            </p:cNvSpPr>
            <p:nvPr/>
          </p:nvSpPr>
          <p:spPr bwMode="auto">
            <a:xfrm>
              <a:off x="4137" y="1730"/>
              <a:ext cx="124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en-US" altLang="zh-CN">
                  <a:solidFill>
                    <a:schemeClr val="tx1"/>
                  </a:solidFill>
                  <a:latin typeface="+mn-ea"/>
                  <a:ea typeface="+mn-ea"/>
                  <a:cs typeface="Times New Roman" panose="02020603050405020304" pitchFamily="18" charset="0"/>
                </a:rPr>
                <a:t>0.0129</a:t>
              </a:r>
            </a:p>
          </p:txBody>
        </p:sp>
        <p:sp>
          <p:nvSpPr>
            <p:cNvPr id="43" name="Rectangle 28"/>
            <p:cNvSpPr>
              <a:spLocks noChangeArrowheads="1"/>
            </p:cNvSpPr>
            <p:nvPr/>
          </p:nvSpPr>
          <p:spPr bwMode="auto">
            <a:xfrm>
              <a:off x="2345" y="1730"/>
              <a:ext cx="17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en-US" altLang="zh-CN">
                  <a:solidFill>
                    <a:schemeClr val="tx1"/>
                  </a:solidFill>
                  <a:latin typeface="+mn-ea"/>
                  <a:ea typeface="+mn-ea"/>
                  <a:cs typeface="Times New Roman" panose="02020603050405020304" pitchFamily="18" charset="0"/>
                </a:rPr>
                <a:t>27.3238</a:t>
              </a:r>
            </a:p>
          </p:txBody>
        </p:sp>
        <p:sp>
          <p:nvSpPr>
            <p:cNvPr id="44" name="Rectangle 29"/>
            <p:cNvSpPr>
              <a:spLocks noChangeArrowheads="1"/>
            </p:cNvSpPr>
            <p:nvPr/>
          </p:nvSpPr>
          <p:spPr bwMode="auto">
            <a:xfrm>
              <a:off x="826" y="1730"/>
              <a:ext cx="151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en-US" altLang="zh-CN">
                  <a:solidFill>
                    <a:schemeClr val="tx1"/>
                  </a:solidFill>
                  <a:latin typeface="+mn-ea"/>
                  <a:ea typeface="+mn-ea"/>
                  <a:cs typeface="Times New Roman" panose="02020603050405020304" pitchFamily="18" charset="0"/>
                </a:rPr>
                <a:t>1036</a:t>
              </a:r>
            </a:p>
          </p:txBody>
        </p:sp>
        <p:sp>
          <p:nvSpPr>
            <p:cNvPr id="45" name="Rectangle 30"/>
            <p:cNvSpPr>
              <a:spLocks noChangeArrowheads="1"/>
            </p:cNvSpPr>
            <p:nvPr/>
          </p:nvSpPr>
          <p:spPr bwMode="auto">
            <a:xfrm>
              <a:off x="249" y="1730"/>
              <a:ext cx="57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en-US" altLang="zh-CN">
                  <a:solidFill>
                    <a:schemeClr val="tx1"/>
                  </a:solidFill>
                  <a:latin typeface="+mn-ea"/>
                  <a:ea typeface="+mn-ea"/>
                  <a:cs typeface="Times New Roman" panose="02020603050405020304" pitchFamily="18" charset="0"/>
                </a:rPr>
                <a:t>2</a:t>
              </a:r>
            </a:p>
          </p:txBody>
        </p:sp>
        <p:sp>
          <p:nvSpPr>
            <p:cNvPr id="46" name="Rectangle 31"/>
            <p:cNvSpPr>
              <a:spLocks noChangeArrowheads="1"/>
            </p:cNvSpPr>
            <p:nvPr/>
          </p:nvSpPr>
          <p:spPr bwMode="auto">
            <a:xfrm>
              <a:off x="4137" y="1538"/>
              <a:ext cx="124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en-US" altLang="zh-CN">
                  <a:solidFill>
                    <a:schemeClr val="tx1"/>
                  </a:solidFill>
                  <a:latin typeface="+mn-ea"/>
                  <a:ea typeface="+mn-ea"/>
                  <a:cs typeface="Times New Roman" panose="02020603050405020304" pitchFamily="18" charset="0"/>
                </a:rPr>
                <a:t>0.0163</a:t>
              </a:r>
            </a:p>
          </p:txBody>
        </p:sp>
        <p:sp>
          <p:nvSpPr>
            <p:cNvPr id="47" name="Rectangle 32"/>
            <p:cNvSpPr>
              <a:spLocks noChangeArrowheads="1"/>
            </p:cNvSpPr>
            <p:nvPr/>
          </p:nvSpPr>
          <p:spPr bwMode="auto">
            <a:xfrm>
              <a:off x="2345" y="1538"/>
              <a:ext cx="17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en-US" altLang="zh-CN">
                  <a:solidFill>
                    <a:schemeClr val="tx1"/>
                  </a:solidFill>
                  <a:latin typeface="+mn-ea"/>
                  <a:ea typeface="+mn-ea"/>
                  <a:cs typeface="Times New Roman" panose="02020603050405020304" pitchFamily="18" charset="0"/>
                </a:rPr>
                <a:t>17.1321</a:t>
              </a:r>
            </a:p>
          </p:txBody>
        </p:sp>
        <p:sp>
          <p:nvSpPr>
            <p:cNvPr id="48" name="Rectangle 33"/>
            <p:cNvSpPr>
              <a:spLocks noChangeArrowheads="1"/>
            </p:cNvSpPr>
            <p:nvPr/>
          </p:nvSpPr>
          <p:spPr bwMode="auto">
            <a:xfrm>
              <a:off x="826" y="1538"/>
              <a:ext cx="151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en-US" altLang="zh-CN">
                  <a:solidFill>
                    <a:schemeClr val="tx1"/>
                  </a:solidFill>
                  <a:latin typeface="+mn-ea"/>
                  <a:ea typeface="+mn-ea"/>
                  <a:cs typeface="Times New Roman" panose="02020603050405020304" pitchFamily="18" charset="0"/>
                </a:rPr>
                <a:t>470</a:t>
              </a:r>
            </a:p>
          </p:txBody>
        </p:sp>
        <p:sp>
          <p:nvSpPr>
            <p:cNvPr id="49" name="Rectangle 34"/>
            <p:cNvSpPr>
              <a:spLocks noChangeArrowheads="1"/>
            </p:cNvSpPr>
            <p:nvPr/>
          </p:nvSpPr>
          <p:spPr bwMode="auto">
            <a:xfrm>
              <a:off x="249" y="1538"/>
              <a:ext cx="57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en-US" altLang="zh-CN">
                  <a:solidFill>
                    <a:schemeClr val="tx1"/>
                  </a:solidFill>
                  <a:latin typeface="+mn-ea"/>
                  <a:ea typeface="+mn-ea"/>
                  <a:cs typeface="Times New Roman" panose="02020603050405020304" pitchFamily="18" charset="0"/>
                </a:rPr>
                <a:t>1</a:t>
              </a:r>
            </a:p>
          </p:txBody>
        </p:sp>
        <p:sp>
          <p:nvSpPr>
            <p:cNvPr id="50" name="Rectangle 35"/>
            <p:cNvSpPr>
              <a:spLocks noChangeArrowheads="1"/>
            </p:cNvSpPr>
            <p:nvPr/>
          </p:nvSpPr>
          <p:spPr bwMode="auto">
            <a:xfrm>
              <a:off x="4137" y="1207"/>
              <a:ext cx="124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spcBef>
                  <a:spcPct val="20000"/>
                </a:spcBef>
                <a:buClr>
                  <a:srgbClr val="FFFF00"/>
                </a:buClr>
                <a:buFont typeface="Wingdings" panose="05000000000000000000" pitchFamily="2" charset="2"/>
                <a:buNone/>
              </a:pPr>
              <a:endParaRPr lang="zh-CN" altLang="zh-CN">
                <a:solidFill>
                  <a:schemeClr val="tx1"/>
                </a:solidFill>
                <a:latin typeface="+mn-ea"/>
                <a:ea typeface="+mn-ea"/>
              </a:endParaRPr>
            </a:p>
          </p:txBody>
        </p:sp>
        <p:sp>
          <p:nvSpPr>
            <p:cNvPr id="51" name="Rectangle 36"/>
            <p:cNvSpPr>
              <a:spLocks noChangeArrowheads="1"/>
            </p:cNvSpPr>
            <p:nvPr/>
          </p:nvSpPr>
          <p:spPr bwMode="auto">
            <a:xfrm>
              <a:off x="2345" y="1207"/>
              <a:ext cx="1792"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spcBef>
                  <a:spcPct val="20000"/>
                </a:spcBef>
                <a:buClr>
                  <a:srgbClr val="FFFF00"/>
                </a:buClr>
                <a:buFont typeface="Wingdings" panose="05000000000000000000" pitchFamily="2" charset="2"/>
                <a:buNone/>
              </a:pPr>
              <a:endParaRPr lang="zh-CN" altLang="zh-CN">
                <a:solidFill>
                  <a:schemeClr val="tx1"/>
                </a:solidFill>
                <a:latin typeface="+mn-ea"/>
                <a:ea typeface="+mn-ea"/>
              </a:endParaRPr>
            </a:p>
          </p:txBody>
        </p:sp>
        <p:sp>
          <p:nvSpPr>
            <p:cNvPr id="52" name="Rectangle 37"/>
            <p:cNvSpPr>
              <a:spLocks noChangeArrowheads="1"/>
            </p:cNvSpPr>
            <p:nvPr/>
          </p:nvSpPr>
          <p:spPr bwMode="auto">
            <a:xfrm>
              <a:off x="826" y="1207"/>
              <a:ext cx="1519"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zh-CN" altLang="en-US" sz="2400">
                  <a:solidFill>
                    <a:schemeClr val="tx1"/>
                  </a:solidFill>
                  <a:latin typeface="+mn-ea"/>
                  <a:ea typeface="+mn-ea"/>
                  <a:cs typeface="Times New Roman" panose="02020603050405020304" pitchFamily="18" charset="0"/>
                </a:rPr>
                <a:t>长度</a:t>
              </a:r>
            </a:p>
          </p:txBody>
        </p:sp>
        <p:sp>
          <p:nvSpPr>
            <p:cNvPr id="53" name="Rectangle 38"/>
            <p:cNvSpPr>
              <a:spLocks noChangeArrowheads="1"/>
            </p:cNvSpPr>
            <p:nvPr/>
          </p:nvSpPr>
          <p:spPr bwMode="auto">
            <a:xfrm>
              <a:off x="249" y="1207"/>
              <a:ext cx="577"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zh-CN" altLang="en-US" sz="2400">
                  <a:solidFill>
                    <a:schemeClr val="tx1"/>
                  </a:solidFill>
                  <a:latin typeface="+mn-ea"/>
                  <a:ea typeface="+mn-ea"/>
                  <a:cs typeface="Times New Roman" panose="02020603050405020304" pitchFamily="18" charset="0"/>
                </a:rPr>
                <a:t>编号</a:t>
              </a:r>
            </a:p>
          </p:txBody>
        </p:sp>
        <p:sp>
          <p:nvSpPr>
            <p:cNvPr id="54" name="Line 39"/>
            <p:cNvSpPr>
              <a:spLocks noChangeShapeType="1"/>
            </p:cNvSpPr>
            <p:nvPr/>
          </p:nvSpPr>
          <p:spPr bwMode="auto">
            <a:xfrm>
              <a:off x="249" y="1207"/>
              <a:ext cx="5136" cy="0"/>
            </a:xfrm>
            <a:prstGeom prst="line">
              <a:avLst/>
            </a:prstGeom>
            <a:noFill/>
            <a:ln w="25400" cap="rnd">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latin typeface="+mn-ea"/>
              </a:endParaRPr>
            </a:p>
          </p:txBody>
        </p:sp>
        <p:sp>
          <p:nvSpPr>
            <p:cNvPr id="55" name="Line 40"/>
            <p:cNvSpPr>
              <a:spLocks noChangeShapeType="1"/>
            </p:cNvSpPr>
            <p:nvPr/>
          </p:nvSpPr>
          <p:spPr bwMode="auto">
            <a:xfrm>
              <a:off x="249" y="2905"/>
              <a:ext cx="5136" cy="0"/>
            </a:xfrm>
            <a:prstGeom prst="line">
              <a:avLst/>
            </a:prstGeom>
            <a:noFill/>
            <a:ln w="25400" cap="rnd">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latin typeface="+mn-ea"/>
              </a:endParaRPr>
            </a:p>
          </p:txBody>
        </p:sp>
        <p:sp>
          <p:nvSpPr>
            <p:cNvPr id="56" name="Line 41"/>
            <p:cNvSpPr>
              <a:spLocks noChangeShapeType="1"/>
            </p:cNvSpPr>
            <p:nvPr/>
          </p:nvSpPr>
          <p:spPr bwMode="auto">
            <a:xfrm>
              <a:off x="249" y="1207"/>
              <a:ext cx="0" cy="1698"/>
            </a:xfrm>
            <a:prstGeom prst="line">
              <a:avLst/>
            </a:prstGeom>
            <a:noFill/>
            <a:ln w="25400" cap="rnd">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latin typeface="+mn-ea"/>
              </a:endParaRPr>
            </a:p>
          </p:txBody>
        </p:sp>
        <p:sp>
          <p:nvSpPr>
            <p:cNvPr id="57" name="Line 42"/>
            <p:cNvSpPr>
              <a:spLocks noChangeShapeType="1"/>
            </p:cNvSpPr>
            <p:nvPr/>
          </p:nvSpPr>
          <p:spPr bwMode="auto">
            <a:xfrm>
              <a:off x="5385" y="1207"/>
              <a:ext cx="0" cy="1698"/>
            </a:xfrm>
            <a:prstGeom prst="line">
              <a:avLst/>
            </a:prstGeom>
            <a:noFill/>
            <a:ln w="25400" cap="rnd">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latin typeface="+mn-ea"/>
              </a:endParaRPr>
            </a:p>
          </p:txBody>
        </p:sp>
        <p:sp>
          <p:nvSpPr>
            <p:cNvPr id="58" name="Line 43"/>
            <p:cNvSpPr>
              <a:spLocks noChangeShapeType="1"/>
            </p:cNvSpPr>
            <p:nvPr/>
          </p:nvSpPr>
          <p:spPr bwMode="auto">
            <a:xfrm>
              <a:off x="249" y="1538"/>
              <a:ext cx="5136"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latin typeface="+mn-ea"/>
              </a:endParaRPr>
            </a:p>
          </p:txBody>
        </p:sp>
        <p:sp>
          <p:nvSpPr>
            <p:cNvPr id="59" name="Line 44"/>
            <p:cNvSpPr>
              <a:spLocks noChangeShapeType="1"/>
            </p:cNvSpPr>
            <p:nvPr/>
          </p:nvSpPr>
          <p:spPr bwMode="auto">
            <a:xfrm>
              <a:off x="826" y="1207"/>
              <a:ext cx="0" cy="1698"/>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latin typeface="+mn-ea"/>
              </a:endParaRPr>
            </a:p>
          </p:txBody>
        </p:sp>
        <p:sp>
          <p:nvSpPr>
            <p:cNvPr id="60" name="Line 45"/>
            <p:cNvSpPr>
              <a:spLocks noChangeShapeType="1"/>
            </p:cNvSpPr>
            <p:nvPr/>
          </p:nvSpPr>
          <p:spPr bwMode="auto">
            <a:xfrm>
              <a:off x="2345" y="1207"/>
              <a:ext cx="0" cy="1698"/>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latin typeface="+mn-ea"/>
              </a:endParaRPr>
            </a:p>
          </p:txBody>
        </p:sp>
        <p:sp>
          <p:nvSpPr>
            <p:cNvPr id="61" name="Line 46"/>
            <p:cNvSpPr>
              <a:spLocks noChangeShapeType="1"/>
            </p:cNvSpPr>
            <p:nvPr/>
          </p:nvSpPr>
          <p:spPr bwMode="auto">
            <a:xfrm>
              <a:off x="4137" y="1207"/>
              <a:ext cx="0" cy="1698"/>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latin typeface="+mn-ea"/>
              </a:endParaRPr>
            </a:p>
          </p:txBody>
        </p:sp>
        <p:sp>
          <p:nvSpPr>
            <p:cNvPr id="62" name="Line 47"/>
            <p:cNvSpPr>
              <a:spLocks noChangeShapeType="1"/>
            </p:cNvSpPr>
            <p:nvPr/>
          </p:nvSpPr>
          <p:spPr bwMode="auto">
            <a:xfrm>
              <a:off x="249" y="1730"/>
              <a:ext cx="5136"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latin typeface="+mn-ea"/>
              </a:endParaRPr>
            </a:p>
          </p:txBody>
        </p:sp>
        <p:sp>
          <p:nvSpPr>
            <p:cNvPr id="63" name="Line 48"/>
            <p:cNvSpPr>
              <a:spLocks noChangeShapeType="1"/>
            </p:cNvSpPr>
            <p:nvPr/>
          </p:nvSpPr>
          <p:spPr bwMode="auto">
            <a:xfrm>
              <a:off x="249" y="1922"/>
              <a:ext cx="5136"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latin typeface="+mn-ea"/>
              </a:endParaRPr>
            </a:p>
          </p:txBody>
        </p:sp>
        <p:sp>
          <p:nvSpPr>
            <p:cNvPr id="64" name="Line 49"/>
            <p:cNvSpPr>
              <a:spLocks noChangeShapeType="1"/>
            </p:cNvSpPr>
            <p:nvPr/>
          </p:nvSpPr>
          <p:spPr bwMode="auto">
            <a:xfrm>
              <a:off x="249" y="2137"/>
              <a:ext cx="5136"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latin typeface="+mn-ea"/>
              </a:endParaRPr>
            </a:p>
          </p:txBody>
        </p:sp>
        <p:sp>
          <p:nvSpPr>
            <p:cNvPr id="65" name="Line 50"/>
            <p:cNvSpPr>
              <a:spLocks noChangeShapeType="1"/>
            </p:cNvSpPr>
            <p:nvPr/>
          </p:nvSpPr>
          <p:spPr bwMode="auto">
            <a:xfrm>
              <a:off x="249" y="2329"/>
              <a:ext cx="5136"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latin typeface="+mn-ea"/>
              </a:endParaRPr>
            </a:p>
          </p:txBody>
        </p:sp>
        <p:sp>
          <p:nvSpPr>
            <p:cNvPr id="66" name="Line 51"/>
            <p:cNvSpPr>
              <a:spLocks noChangeShapeType="1"/>
            </p:cNvSpPr>
            <p:nvPr/>
          </p:nvSpPr>
          <p:spPr bwMode="auto">
            <a:xfrm>
              <a:off x="249" y="2521"/>
              <a:ext cx="5136"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latin typeface="+mn-ea"/>
              </a:endParaRPr>
            </a:p>
          </p:txBody>
        </p:sp>
        <p:sp>
          <p:nvSpPr>
            <p:cNvPr id="67" name="Line 52"/>
            <p:cNvSpPr>
              <a:spLocks noChangeShapeType="1"/>
            </p:cNvSpPr>
            <p:nvPr/>
          </p:nvSpPr>
          <p:spPr bwMode="auto">
            <a:xfrm>
              <a:off x="249" y="2713"/>
              <a:ext cx="5136"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latin typeface="+mn-ea"/>
              </a:endParaRPr>
            </a:p>
          </p:txBody>
        </p:sp>
      </p:grpSp>
      <p:sp>
        <p:nvSpPr>
          <p:cNvPr id="68" name="Text Box 53"/>
          <p:cNvSpPr txBox="1">
            <a:spLocks noChangeArrowheads="1"/>
          </p:cNvSpPr>
          <p:nvPr/>
        </p:nvSpPr>
        <p:spPr bwMode="auto">
          <a:xfrm>
            <a:off x="2065337" y="1002577"/>
            <a:ext cx="35448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marL="342900" indent="-342900">
              <a:spcBef>
                <a:spcPct val="50000"/>
              </a:spcBef>
              <a:buFont typeface="Wingdings" panose="05000000000000000000" pitchFamily="2" charset="2"/>
              <a:buChar char="n"/>
            </a:pPr>
            <a:r>
              <a:rPr lang="zh-CN" altLang="en-US" sz="2800" dirty="0">
                <a:solidFill>
                  <a:schemeClr val="tx1"/>
                </a:solidFill>
                <a:latin typeface="+mn-ea"/>
                <a:ea typeface="+mn-ea"/>
              </a:rPr>
              <a:t> 该路网的路段参数</a:t>
            </a:r>
          </a:p>
        </p:txBody>
      </p:sp>
      <p:sp>
        <p:nvSpPr>
          <p:cNvPr id="72" name="Rectangle 2"/>
          <p:cNvSpPr>
            <a:spLocks noChangeArrowheads="1"/>
          </p:cNvSpPr>
          <p:nvPr/>
        </p:nvSpPr>
        <p:spPr bwMode="auto">
          <a:xfrm>
            <a:off x="2352675" y="4842079"/>
            <a:ext cx="2295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nchor="ctr">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zh-CN" altLang="en-US" sz="2400" dirty="0">
                <a:solidFill>
                  <a:schemeClr val="tx1"/>
                </a:solidFill>
                <a:latin typeface="+mn-ea"/>
                <a:ea typeface="+mn-ea"/>
                <a:cs typeface="Times New Roman" panose="02020603050405020304" pitchFamily="18" charset="0"/>
              </a:rPr>
              <a:t>路网参数满足</a:t>
            </a:r>
          </a:p>
        </p:txBody>
      </p:sp>
      <mc:AlternateContent xmlns:mc="http://schemas.openxmlformats.org/markup-compatibility/2006" xmlns:a14="http://schemas.microsoft.com/office/drawing/2010/main">
        <mc:Choice Requires="a14">
          <p:sp>
            <p:nvSpPr>
              <p:cNvPr id="73" name="矩形 72"/>
              <p:cNvSpPr/>
              <p:nvPr/>
            </p:nvSpPr>
            <p:spPr>
              <a:xfrm>
                <a:off x="4187032" y="4679484"/>
                <a:ext cx="2223429" cy="7290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2000" i="1">
                              <a:latin typeface="Cambria Math" panose="02040503050406030204" pitchFamily="18" charset="0"/>
                            </a:rPr>
                          </m:ctrlPr>
                        </m:fPr>
                        <m:num>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𝛽</m:t>
                              </m:r>
                            </m:e>
                            <m:sub>
                              <m:r>
                                <a:rPr lang="zh-CN" altLang="en-US" sz="2000">
                                  <a:latin typeface="Cambria Math" panose="02040503050406030204" pitchFamily="18" charset="0"/>
                                </a:rPr>
                                <m:t>3</m:t>
                              </m:r>
                            </m:sub>
                          </m:sSub>
                        </m:num>
                        <m:den>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𝛽</m:t>
                              </m:r>
                            </m:e>
                            <m:sub>
                              <m:r>
                                <a:rPr lang="zh-CN" altLang="en-US" sz="2000">
                                  <a:latin typeface="Cambria Math" panose="02040503050406030204" pitchFamily="18" charset="0"/>
                                </a:rPr>
                                <m:t>1</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𝛽</m:t>
                              </m:r>
                            </m:e>
                            <m:sub>
                              <m:r>
                                <a:rPr lang="zh-CN" altLang="en-US" sz="2000">
                                  <a:latin typeface="Cambria Math" panose="02040503050406030204" pitchFamily="18" charset="0"/>
                                </a:rPr>
                                <m:t>2</m:t>
                              </m:r>
                            </m:sub>
                          </m:sSub>
                        </m:den>
                      </m:f>
                      <m:r>
                        <a:rPr lang="zh-CN" altLang="en-US" sz="2000">
                          <a:latin typeface="Cambria Math" panose="02040503050406030204" pitchFamily="18" charset="0"/>
                        </a:rPr>
                        <m:t>≥</m:t>
                      </m:r>
                      <m:f>
                        <m:fPr>
                          <m:ctrlPr>
                            <a:rPr lang="zh-CN" altLang="en-US" sz="2000" i="1">
                              <a:latin typeface="Cambria Math" panose="02040503050406030204" pitchFamily="18" charset="0"/>
                            </a:rPr>
                          </m:ctrlPr>
                        </m:fPr>
                        <m:num>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𝛽</m:t>
                              </m:r>
                            </m:e>
                            <m:sub>
                              <m:r>
                                <a:rPr lang="zh-CN" altLang="en-US" sz="2000">
                                  <a:latin typeface="Cambria Math" panose="02040503050406030204" pitchFamily="18" charset="0"/>
                                </a:rPr>
                                <m:t>4</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𝛽</m:t>
                              </m:r>
                            </m:e>
                            <m:sub>
                              <m:r>
                                <a:rPr lang="zh-CN" altLang="en-US" sz="2000">
                                  <a:latin typeface="Cambria Math" panose="02040503050406030204" pitchFamily="18" charset="0"/>
                                </a:rPr>
                                <m:t>5</m:t>
                              </m:r>
                            </m:sub>
                          </m:sSub>
                        </m:num>
                        <m:den>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𝛽</m:t>
                              </m:r>
                            </m:e>
                            <m:sub>
                              <m:r>
                                <a:rPr lang="zh-CN" altLang="en-US" sz="2000">
                                  <a:latin typeface="Cambria Math" panose="02040503050406030204" pitchFamily="18" charset="0"/>
                                </a:rPr>
                                <m:t>6</m:t>
                              </m:r>
                            </m:sub>
                          </m:sSub>
                        </m:den>
                      </m:f>
                    </m:oMath>
                  </m:oMathPara>
                </a14:m>
                <a:endParaRPr lang="zh-CN" altLang="en-US" sz="2000" dirty="0"/>
              </a:p>
            </p:txBody>
          </p:sp>
        </mc:Choice>
        <mc:Fallback xmlns="">
          <p:sp>
            <p:nvSpPr>
              <p:cNvPr id="73" name="矩形 72"/>
              <p:cNvSpPr>
                <a:spLocks noRot="1" noChangeAspect="1" noMove="1" noResize="1" noEditPoints="1" noAdjustHandles="1" noChangeArrowheads="1" noChangeShapeType="1" noTextEdit="1"/>
              </p:cNvSpPr>
              <p:nvPr/>
            </p:nvSpPr>
            <p:spPr>
              <a:xfrm>
                <a:off x="4187032" y="4679484"/>
                <a:ext cx="2223429" cy="729046"/>
              </a:xfrm>
              <a:prstGeom prst="rect">
                <a:avLst/>
              </a:prstGeom>
              <a:blipFill>
                <a:blip r:embed="rId4"/>
                <a:stretch>
                  <a:fillRect b="-8621"/>
                </a:stretch>
              </a:blipFill>
            </p:spPr>
            <p:txBody>
              <a:bodyPr/>
              <a:lstStyle/>
              <a:p>
                <a:r>
                  <a:rPr lang="zh-CN" altLang="en-US">
                    <a:noFill/>
                  </a:rPr>
                  <a:t> </a:t>
                </a:r>
              </a:p>
            </p:txBody>
          </p:sp>
        </mc:Fallback>
      </mc:AlternateContent>
      <p:sp>
        <p:nvSpPr>
          <p:cNvPr id="74" name="Rectangle 2"/>
          <p:cNvSpPr>
            <a:spLocks noChangeArrowheads="1"/>
          </p:cNvSpPr>
          <p:nvPr/>
        </p:nvSpPr>
        <p:spPr bwMode="auto">
          <a:xfrm>
            <a:off x="6410460" y="4874033"/>
            <a:ext cx="38996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nchor="ctr">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zh-CN" altLang="en-US" sz="2400" dirty="0">
                <a:solidFill>
                  <a:schemeClr val="tx1"/>
                </a:solidFill>
                <a:latin typeface="+mn-ea"/>
                <a:ea typeface="+mn-ea"/>
                <a:cs typeface="Times New Roman" panose="02020603050405020304" pitchFamily="18" charset="0"/>
              </a:rPr>
              <a:t>，该路网中存在</a:t>
            </a:r>
            <a:r>
              <a:rPr lang="en-US" altLang="zh-CN" sz="2400" dirty="0" err="1">
                <a:solidFill>
                  <a:schemeClr val="tx1"/>
                </a:solidFill>
                <a:latin typeface="+mn-ea"/>
                <a:ea typeface="+mn-ea"/>
                <a:cs typeface="Times New Roman" panose="02020603050405020304" pitchFamily="18" charset="0"/>
              </a:rPr>
              <a:t>Braess</a:t>
            </a:r>
            <a:r>
              <a:rPr lang="zh-CN" altLang="en-US" sz="2400" dirty="0">
                <a:solidFill>
                  <a:schemeClr val="tx1"/>
                </a:solidFill>
                <a:latin typeface="+mn-ea"/>
                <a:ea typeface="+mn-ea"/>
                <a:cs typeface="Times New Roman" panose="02020603050405020304" pitchFamily="18" charset="0"/>
              </a:rPr>
              <a:t>悖论。 </a:t>
            </a:r>
          </a:p>
        </p:txBody>
      </p:sp>
    </p:spTree>
    <p:extLst>
      <p:ext uri="{BB962C8B-B14F-4D97-AF65-F5344CB8AC3E}">
        <p14:creationId xmlns:p14="http://schemas.microsoft.com/office/powerpoint/2010/main" val="41331218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107</a:t>
            </a:fld>
            <a:endParaRPr lang="zh-CN" altLang="en-US" dirty="0"/>
          </a:p>
        </p:txBody>
      </p:sp>
      <p:cxnSp>
        <p:nvCxnSpPr>
          <p:cNvPr id="22" name="直接连接符 21"/>
          <p:cNvCxnSpPr>
            <a:stCxn id="10" idx="3"/>
          </p:cNvCxnSpPr>
          <p:nvPr/>
        </p:nvCxnSpPr>
        <p:spPr>
          <a:xfrm>
            <a:off x="6753904" y="5074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69" name="Text Box 53"/>
          <p:cNvSpPr txBox="1">
            <a:spLocks noChangeArrowheads="1"/>
          </p:cNvSpPr>
          <p:nvPr/>
        </p:nvSpPr>
        <p:spPr bwMode="auto">
          <a:xfrm>
            <a:off x="2076450" y="1359034"/>
            <a:ext cx="6267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spcBef>
                <a:spcPct val="50000"/>
              </a:spcBef>
            </a:pPr>
            <a:r>
              <a:rPr lang="zh-CN" altLang="en-US" sz="2400" dirty="0">
                <a:solidFill>
                  <a:schemeClr val="tx1"/>
                </a:solidFill>
                <a:latin typeface="+mn-ea"/>
                <a:ea typeface="+mn-ea"/>
              </a:rPr>
              <a:t>已经有人将</a:t>
            </a:r>
            <a:r>
              <a:rPr lang="en-US" altLang="zh-CN" sz="2400" dirty="0" err="1">
                <a:solidFill>
                  <a:schemeClr val="tx1"/>
                </a:solidFill>
                <a:latin typeface="+mn-ea"/>
                <a:ea typeface="+mn-ea"/>
              </a:rPr>
              <a:t>Braess</a:t>
            </a:r>
            <a:r>
              <a:rPr lang="zh-CN" altLang="en-US" sz="2400" dirty="0">
                <a:solidFill>
                  <a:schemeClr val="tx1"/>
                </a:solidFill>
                <a:latin typeface="+mn-ea"/>
                <a:ea typeface="+mn-ea"/>
              </a:rPr>
              <a:t>悖论应用于交通研究中</a:t>
            </a:r>
          </a:p>
        </p:txBody>
      </p:sp>
      <p:sp>
        <p:nvSpPr>
          <p:cNvPr id="70" name="Text Box 53"/>
          <p:cNvSpPr txBox="1">
            <a:spLocks noChangeArrowheads="1"/>
          </p:cNvSpPr>
          <p:nvPr/>
        </p:nvSpPr>
        <p:spPr bwMode="auto">
          <a:xfrm>
            <a:off x="2076450" y="2171576"/>
            <a:ext cx="6267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spcBef>
                <a:spcPct val="50000"/>
              </a:spcBef>
            </a:pPr>
            <a:r>
              <a:rPr lang="zh-CN" altLang="en-US" sz="2400" dirty="0">
                <a:solidFill>
                  <a:schemeClr val="tx1"/>
                </a:solidFill>
                <a:latin typeface="+mn-ea"/>
                <a:ea typeface="+mn-ea"/>
              </a:rPr>
              <a:t>参考：</a:t>
            </a:r>
          </a:p>
        </p:txBody>
      </p:sp>
      <p:sp>
        <p:nvSpPr>
          <p:cNvPr id="71" name="Text Box 53"/>
          <p:cNvSpPr txBox="1">
            <a:spLocks noChangeArrowheads="1"/>
          </p:cNvSpPr>
          <p:nvPr/>
        </p:nvSpPr>
        <p:spPr bwMode="auto">
          <a:xfrm>
            <a:off x="2276475" y="2923922"/>
            <a:ext cx="6267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spcBef>
                <a:spcPct val="50000"/>
              </a:spcBef>
            </a:pPr>
            <a:r>
              <a:rPr lang="zh-CN" altLang="en-US" sz="2400">
                <a:solidFill>
                  <a:schemeClr val="tx1"/>
                </a:solidFill>
                <a:latin typeface="+mn-ea"/>
                <a:ea typeface="+mn-ea"/>
                <a:hlinkClick r:id="rId2" action="ppaction://hlinkfile"/>
              </a:rPr>
              <a:t>第一章课后读物</a:t>
            </a:r>
            <a:r>
              <a:rPr lang="en-US" altLang="zh-CN" sz="2400">
                <a:solidFill>
                  <a:schemeClr val="tx1"/>
                </a:solidFill>
                <a:latin typeface="+mn-ea"/>
                <a:ea typeface="+mn-ea"/>
                <a:hlinkClick r:id="rId2" action="ppaction://hlinkfile"/>
              </a:rPr>
              <a:t>Braess Paradox.pdf</a:t>
            </a:r>
            <a:endParaRPr lang="zh-CN" altLang="en-US" sz="2400">
              <a:solidFill>
                <a:schemeClr val="tx1"/>
              </a:solidFill>
              <a:latin typeface="+mn-ea"/>
              <a:ea typeface="+mn-ea"/>
            </a:endParaRPr>
          </a:p>
        </p:txBody>
      </p:sp>
      <p:sp>
        <p:nvSpPr>
          <p:cNvPr id="75" name="Text Box 53"/>
          <p:cNvSpPr txBox="1">
            <a:spLocks noChangeArrowheads="1"/>
          </p:cNvSpPr>
          <p:nvPr/>
        </p:nvSpPr>
        <p:spPr bwMode="auto">
          <a:xfrm>
            <a:off x="2276475" y="3609722"/>
            <a:ext cx="67516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spcBef>
                <a:spcPct val="50000"/>
              </a:spcBef>
            </a:pPr>
            <a:r>
              <a:rPr lang="zh-CN" altLang="en-US" sz="2400">
                <a:solidFill>
                  <a:schemeClr val="tx1"/>
                </a:solidFill>
                <a:latin typeface="+mn-ea"/>
                <a:ea typeface="+mn-ea"/>
                <a:hlinkClick r:id="rId3" action="ppaction://hlinkfile"/>
              </a:rPr>
              <a:t>第一章课后读物</a:t>
            </a:r>
            <a:r>
              <a:rPr lang="en-US" altLang="zh-CN" sz="2400">
                <a:solidFill>
                  <a:schemeClr val="tx1"/>
                </a:solidFill>
                <a:latin typeface="+mn-ea"/>
                <a:ea typeface="+mn-ea"/>
                <a:hlinkClick r:id="rId3" action="ppaction://hlinkfile"/>
              </a:rPr>
              <a:t>Braess Paradox for Traffic.pdf</a:t>
            </a:r>
            <a:endParaRPr lang="zh-CN" altLang="en-US" sz="2400">
              <a:solidFill>
                <a:schemeClr val="tx1"/>
              </a:solidFill>
              <a:latin typeface="+mn-ea"/>
              <a:ea typeface="+mn-ea"/>
            </a:endParaRPr>
          </a:p>
        </p:txBody>
      </p:sp>
      <p:sp>
        <p:nvSpPr>
          <p:cNvPr id="76" name="Text Box 53"/>
          <p:cNvSpPr txBox="1">
            <a:spLocks noChangeArrowheads="1"/>
          </p:cNvSpPr>
          <p:nvPr/>
        </p:nvSpPr>
        <p:spPr bwMode="auto">
          <a:xfrm>
            <a:off x="2276476" y="4219323"/>
            <a:ext cx="7866062" cy="1042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lnSpc>
                <a:spcPct val="150000"/>
              </a:lnSpc>
              <a:spcBef>
                <a:spcPct val="50000"/>
              </a:spcBef>
            </a:pPr>
            <a:r>
              <a:rPr lang="zh-CN" altLang="en-US" sz="2400" dirty="0">
                <a:solidFill>
                  <a:schemeClr val="tx1"/>
                </a:solidFill>
                <a:latin typeface="+mn-ea"/>
                <a:ea typeface="+mn-ea"/>
                <a:hlinkClick r:id="rId4" action="ppaction://hlinkfile"/>
              </a:rPr>
              <a:t>第一章课后读物</a:t>
            </a:r>
            <a:r>
              <a:rPr lang="en-US" altLang="zh-CN" sz="2400" dirty="0" err="1">
                <a:solidFill>
                  <a:schemeClr val="tx1"/>
                </a:solidFill>
                <a:latin typeface="+mn-ea"/>
                <a:ea typeface="+mn-ea"/>
                <a:hlinkClick r:id="rId4" action="ppaction://hlinkfile"/>
              </a:rPr>
              <a:t>Braess’s</a:t>
            </a:r>
            <a:r>
              <a:rPr lang="en-US" altLang="zh-CN" sz="2400" dirty="0">
                <a:solidFill>
                  <a:schemeClr val="tx1"/>
                </a:solidFill>
                <a:latin typeface="+mn-ea"/>
                <a:ea typeface="+mn-ea"/>
                <a:hlinkClick r:id="rId4" action="ppaction://hlinkfile"/>
              </a:rPr>
              <a:t> Paradox in Large Random Graphs.pdf</a:t>
            </a:r>
            <a:endParaRPr lang="zh-CN" altLang="en-US" sz="2400" dirty="0">
              <a:solidFill>
                <a:schemeClr val="tx1"/>
              </a:solidFill>
              <a:latin typeface="+mn-ea"/>
              <a:ea typeface="+mn-ea"/>
            </a:endParaRPr>
          </a:p>
        </p:txBody>
      </p:sp>
    </p:spTree>
    <p:extLst>
      <p:ext uri="{BB962C8B-B14F-4D97-AF65-F5344CB8AC3E}">
        <p14:creationId xmlns:p14="http://schemas.microsoft.com/office/powerpoint/2010/main" val="11698748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108</a:t>
            </a:fld>
            <a:endParaRPr lang="zh-CN" altLang="en-US" dirty="0"/>
          </a:p>
        </p:txBody>
      </p:sp>
      <p:cxnSp>
        <p:nvCxnSpPr>
          <p:cNvPr id="22" name="直接连接符 21"/>
          <p:cNvCxnSpPr>
            <a:stCxn id="10" idx="3"/>
          </p:cNvCxnSpPr>
          <p:nvPr/>
        </p:nvCxnSpPr>
        <p:spPr>
          <a:xfrm>
            <a:off x="6753904" y="5074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2131774" y="932698"/>
            <a:ext cx="1367682"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小结</a:t>
            </a:r>
          </a:p>
        </p:txBody>
      </p:sp>
      <p:sp>
        <p:nvSpPr>
          <p:cNvPr id="12" name="Rectangle 4"/>
          <p:cNvSpPr>
            <a:spLocks noChangeArrowheads="1"/>
          </p:cNvSpPr>
          <p:nvPr/>
        </p:nvSpPr>
        <p:spPr bwMode="auto">
          <a:xfrm>
            <a:off x="2989387" y="1883282"/>
            <a:ext cx="12311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数学能力</a:t>
            </a:r>
          </a:p>
        </p:txBody>
      </p:sp>
      <p:sp>
        <p:nvSpPr>
          <p:cNvPr id="13" name="Rectangle 5"/>
          <p:cNvSpPr>
            <a:spLocks noChangeArrowheads="1"/>
          </p:cNvSpPr>
          <p:nvPr/>
        </p:nvSpPr>
        <p:spPr bwMode="auto">
          <a:xfrm>
            <a:off x="6487146" y="1883282"/>
            <a:ext cx="27699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认识实际问题的能力</a:t>
            </a:r>
          </a:p>
        </p:txBody>
      </p:sp>
      <p:sp>
        <p:nvSpPr>
          <p:cNvPr id="14" name="Rectangle 6"/>
          <p:cNvSpPr>
            <a:spLocks noChangeArrowheads="1"/>
          </p:cNvSpPr>
          <p:nvPr/>
        </p:nvSpPr>
        <p:spPr bwMode="auto">
          <a:xfrm>
            <a:off x="4940524" y="2825336"/>
            <a:ext cx="153888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将两者有机</a:t>
            </a:r>
          </a:p>
          <a:p>
            <a:pPr algn="l"/>
            <a:r>
              <a:rPr kumimoji="1" lang="zh-CN" altLang="en-US" sz="2400" dirty="0">
                <a:solidFill>
                  <a:schemeClr val="tx1"/>
                </a:solidFill>
                <a:latin typeface="+mn-ea"/>
                <a:ea typeface="+mn-ea"/>
              </a:rPr>
              <a:t>结合的能力</a:t>
            </a:r>
          </a:p>
        </p:txBody>
      </p:sp>
      <p:sp>
        <p:nvSpPr>
          <p:cNvPr id="15" name="Line 7"/>
          <p:cNvSpPr>
            <a:spLocks noChangeShapeType="1"/>
          </p:cNvSpPr>
          <p:nvPr/>
        </p:nvSpPr>
        <p:spPr bwMode="black">
          <a:xfrm>
            <a:off x="3604940" y="2671715"/>
            <a:ext cx="0" cy="21336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16" name="Line 8"/>
          <p:cNvSpPr>
            <a:spLocks noChangeShapeType="1"/>
          </p:cNvSpPr>
          <p:nvPr/>
        </p:nvSpPr>
        <p:spPr bwMode="black">
          <a:xfrm>
            <a:off x="5709965" y="3805190"/>
            <a:ext cx="0" cy="9906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
        <p:nvSpPr>
          <p:cNvPr id="17" name="Rectangle 9"/>
          <p:cNvSpPr>
            <a:spLocks noChangeArrowheads="1"/>
          </p:cNvSpPr>
          <p:nvPr/>
        </p:nvSpPr>
        <p:spPr bwMode="auto">
          <a:xfrm>
            <a:off x="3383321" y="4979830"/>
            <a:ext cx="49244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用系统工程方法解决实际问题的能力</a:t>
            </a:r>
          </a:p>
        </p:txBody>
      </p:sp>
      <p:sp>
        <p:nvSpPr>
          <p:cNvPr id="18" name="Line 10"/>
          <p:cNvSpPr>
            <a:spLocks noChangeShapeType="1"/>
          </p:cNvSpPr>
          <p:nvPr/>
        </p:nvSpPr>
        <p:spPr bwMode="black">
          <a:xfrm>
            <a:off x="7872140" y="2671715"/>
            <a:ext cx="0" cy="21336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400">
              <a:latin typeface="+mn-ea"/>
            </a:endParaRPr>
          </a:p>
        </p:txBody>
      </p:sp>
    </p:spTree>
    <p:extLst>
      <p:ext uri="{BB962C8B-B14F-4D97-AF65-F5344CB8AC3E}">
        <p14:creationId xmlns:p14="http://schemas.microsoft.com/office/powerpoint/2010/main" val="2143131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1.4 </a:t>
            </a:r>
            <a:r>
              <a:rPr lang="zh-CN" altLang="en-US" dirty="0"/>
              <a:t>课程内容与要求</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109</a:t>
            </a:fld>
            <a:endParaRPr lang="zh-CN" altLang="en-US" dirty="0"/>
          </a:p>
        </p:txBody>
      </p:sp>
      <p:cxnSp>
        <p:nvCxnSpPr>
          <p:cNvPr id="22" name="直接连接符 21"/>
          <p:cNvCxnSpPr>
            <a:stCxn id="10" idx="3"/>
          </p:cNvCxnSpPr>
          <p:nvPr/>
        </p:nvCxnSpPr>
        <p:spPr>
          <a:xfrm>
            <a:off x="5734728" y="507452"/>
            <a:ext cx="260985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2131775" y="932698"/>
            <a:ext cx="2089033"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第一部分</a:t>
            </a:r>
          </a:p>
        </p:txBody>
      </p:sp>
      <p:sp>
        <p:nvSpPr>
          <p:cNvPr id="19" name="Rectangle 4"/>
          <p:cNvSpPr>
            <a:spLocks noChangeArrowheads="1"/>
          </p:cNvSpPr>
          <p:nvPr/>
        </p:nvSpPr>
        <p:spPr bwMode="auto">
          <a:xfrm>
            <a:off x="2340333" y="1635679"/>
            <a:ext cx="7010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dirty="0">
                <a:solidFill>
                  <a:schemeClr val="tx1"/>
                </a:solidFill>
                <a:latin typeface="+mn-ea"/>
                <a:ea typeface="+mn-ea"/>
              </a:rPr>
              <a:t>       </a:t>
            </a:r>
            <a:r>
              <a:rPr kumimoji="1" lang="zh-CN" altLang="en-US" sz="2400" dirty="0">
                <a:solidFill>
                  <a:schemeClr val="tx1"/>
                </a:solidFill>
                <a:latin typeface="+mn-ea"/>
                <a:ea typeface="+mn-ea"/>
              </a:rPr>
              <a:t>结合案例介绍系统工程的主要概念。</a:t>
            </a:r>
          </a:p>
        </p:txBody>
      </p:sp>
      <p:sp>
        <p:nvSpPr>
          <p:cNvPr id="20" name="矩形 19"/>
          <p:cNvSpPr/>
          <p:nvPr/>
        </p:nvSpPr>
        <p:spPr>
          <a:xfrm>
            <a:off x="2131775" y="2298460"/>
            <a:ext cx="2089033"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第二部分</a:t>
            </a:r>
          </a:p>
        </p:txBody>
      </p:sp>
      <p:sp>
        <p:nvSpPr>
          <p:cNvPr id="21" name="Rectangle 4"/>
          <p:cNvSpPr>
            <a:spLocks noChangeArrowheads="1"/>
          </p:cNvSpPr>
          <p:nvPr/>
        </p:nvSpPr>
        <p:spPr bwMode="auto">
          <a:xfrm>
            <a:off x="2439988" y="2859691"/>
            <a:ext cx="7010400" cy="1042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nSpc>
                <a:spcPct val="150000"/>
              </a:lnSpc>
            </a:pPr>
            <a:r>
              <a:rPr kumimoji="1" lang="zh-CN" altLang="en-US" sz="2400" dirty="0">
                <a:solidFill>
                  <a:schemeClr val="tx1"/>
                </a:solidFill>
                <a:latin typeface="+mn-ea"/>
                <a:ea typeface="+mn-ea"/>
              </a:rPr>
              <a:t> </a:t>
            </a:r>
            <a:r>
              <a:rPr kumimoji="1" lang="en-US" altLang="zh-CN" sz="2400" dirty="0">
                <a:solidFill>
                  <a:schemeClr val="tx1"/>
                </a:solidFill>
                <a:latin typeface="+mn-ea"/>
                <a:ea typeface="+mn-ea"/>
              </a:rPr>
              <a:t>	</a:t>
            </a:r>
            <a:r>
              <a:rPr kumimoji="1" lang="zh-CN" altLang="en-US" sz="2400" dirty="0">
                <a:solidFill>
                  <a:schemeClr val="tx1"/>
                </a:solidFill>
                <a:latin typeface="+mn-ea"/>
                <a:ea typeface="+mn-ea"/>
              </a:rPr>
              <a:t>用于系统建模的有关方法，包括定性的解释性结构建模方法和定量的黑箱建模方法。</a:t>
            </a:r>
          </a:p>
        </p:txBody>
      </p:sp>
      <p:sp>
        <p:nvSpPr>
          <p:cNvPr id="23" name="矩形 22"/>
          <p:cNvSpPr/>
          <p:nvPr/>
        </p:nvSpPr>
        <p:spPr>
          <a:xfrm>
            <a:off x="2131774" y="4182440"/>
            <a:ext cx="2089033"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第三部分</a:t>
            </a:r>
          </a:p>
        </p:txBody>
      </p:sp>
      <p:sp>
        <p:nvSpPr>
          <p:cNvPr id="24" name="Rectangle 4"/>
          <p:cNvSpPr>
            <a:spLocks noChangeArrowheads="1"/>
          </p:cNvSpPr>
          <p:nvPr/>
        </p:nvSpPr>
        <p:spPr bwMode="auto">
          <a:xfrm>
            <a:off x="2439988" y="4705904"/>
            <a:ext cx="7010400" cy="1042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nSpc>
                <a:spcPct val="150000"/>
              </a:lnSpc>
            </a:pPr>
            <a:r>
              <a:rPr kumimoji="1" lang="en-US" altLang="zh-CN" sz="2400" dirty="0">
                <a:solidFill>
                  <a:schemeClr val="tx1"/>
                </a:solidFill>
                <a:latin typeface="+mn-ea"/>
                <a:ea typeface="+mn-ea"/>
              </a:rPr>
              <a:t>	</a:t>
            </a:r>
            <a:r>
              <a:rPr kumimoji="1" lang="zh-CN" altLang="en-US" sz="2400" dirty="0">
                <a:solidFill>
                  <a:schemeClr val="tx1"/>
                </a:solidFill>
                <a:latin typeface="+mn-ea"/>
                <a:ea typeface="+mn-ea"/>
              </a:rPr>
              <a:t>基本常用的系统分析方法，包括：主成分分析、因子分析、聚类分析等多元统计分析方法 。</a:t>
            </a:r>
          </a:p>
        </p:txBody>
      </p:sp>
    </p:spTree>
    <p:extLst>
      <p:ext uri="{BB962C8B-B14F-4D97-AF65-F5344CB8AC3E}">
        <p14:creationId xmlns:p14="http://schemas.microsoft.com/office/powerpoint/2010/main" val="3589202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 </a:t>
            </a:r>
            <a:r>
              <a:rPr lang="zh-CN" altLang="en-US" dirty="0"/>
              <a:t>历史回顾</a:t>
            </a:r>
          </a:p>
        </p:txBody>
      </p:sp>
      <p:sp>
        <p:nvSpPr>
          <p:cNvPr id="8" name="内容占位符 2"/>
          <p:cNvSpPr>
            <a:spLocks noGrp="1"/>
          </p:cNvSpPr>
          <p:nvPr>
            <p:ph idx="1"/>
          </p:nvPr>
        </p:nvSpPr>
        <p:spPr/>
        <p:txBody>
          <a:bodyPr/>
          <a:lstStyle/>
          <a:p>
            <a:pPr>
              <a:buFont typeface="Wingdings" panose="05000000000000000000" pitchFamily="2" charset="2"/>
              <a:buChar char="n"/>
            </a:pPr>
            <a:r>
              <a:rPr lang="zh-CN" altLang="en-US" sz="3200" dirty="0"/>
              <a:t>系统工程发展的几个阶段</a:t>
            </a:r>
          </a:p>
          <a:p>
            <a:pPr lvl="1">
              <a:lnSpc>
                <a:spcPct val="150000"/>
              </a:lnSpc>
            </a:pPr>
            <a:r>
              <a:rPr lang="zh-CN" altLang="en-US" sz="2800" dirty="0"/>
              <a:t>源远流长</a:t>
            </a:r>
          </a:p>
          <a:p>
            <a:pPr lvl="1">
              <a:lnSpc>
                <a:spcPct val="150000"/>
              </a:lnSpc>
            </a:pPr>
            <a:r>
              <a:rPr lang="zh-CN" altLang="en-US" sz="2800" dirty="0"/>
              <a:t>突然崛起</a:t>
            </a:r>
          </a:p>
          <a:p>
            <a:pPr lvl="1">
              <a:lnSpc>
                <a:spcPct val="150000"/>
              </a:lnSpc>
            </a:pPr>
            <a:r>
              <a:rPr lang="zh-CN" altLang="en-US" sz="2800" dirty="0"/>
              <a:t>迅速扩张</a:t>
            </a:r>
          </a:p>
          <a:p>
            <a:pPr lvl="1">
              <a:lnSpc>
                <a:spcPct val="150000"/>
              </a:lnSpc>
            </a:pPr>
            <a:r>
              <a:rPr lang="zh-CN" altLang="en-US" sz="2800" dirty="0"/>
              <a:t>返璞归真</a:t>
            </a:r>
          </a:p>
          <a:p>
            <a:pPr marL="0" indent="0">
              <a:buNone/>
            </a:pPr>
            <a:endParaRPr lang="zh-CN" altLang="en-US"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11</a:t>
            </a:fld>
            <a:endParaRPr lang="zh-CN" altLang="en-US" dirty="0"/>
          </a:p>
        </p:txBody>
      </p:sp>
      <p:cxnSp>
        <p:nvCxnSpPr>
          <p:cNvPr id="7" name="直接连接符 6"/>
          <p:cNvCxnSpPr>
            <a:cxnSpLocks/>
          </p:cNvCxnSpPr>
          <p:nvPr/>
        </p:nvCxnSpPr>
        <p:spPr>
          <a:xfrm>
            <a:off x="3526971" y="507452"/>
            <a:ext cx="5442858"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2188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1.4 </a:t>
            </a:r>
            <a:r>
              <a:rPr lang="zh-CN" altLang="en-US" dirty="0"/>
              <a:t>课程内容与要求</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110</a:t>
            </a:fld>
            <a:endParaRPr lang="zh-CN" altLang="en-US" dirty="0"/>
          </a:p>
        </p:txBody>
      </p:sp>
      <p:cxnSp>
        <p:nvCxnSpPr>
          <p:cNvPr id="22" name="直接连接符 21"/>
          <p:cNvCxnSpPr>
            <a:stCxn id="10" idx="3"/>
          </p:cNvCxnSpPr>
          <p:nvPr/>
        </p:nvCxnSpPr>
        <p:spPr>
          <a:xfrm>
            <a:off x="5734728" y="507452"/>
            <a:ext cx="260985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2131774" y="933023"/>
            <a:ext cx="2089033"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第四部分</a:t>
            </a:r>
          </a:p>
        </p:txBody>
      </p:sp>
      <p:sp>
        <p:nvSpPr>
          <p:cNvPr id="19" name="Rectangle 4"/>
          <p:cNvSpPr>
            <a:spLocks noChangeArrowheads="1"/>
          </p:cNvSpPr>
          <p:nvPr/>
        </p:nvSpPr>
        <p:spPr bwMode="auto">
          <a:xfrm>
            <a:off x="2340333" y="1434821"/>
            <a:ext cx="7010400" cy="1042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nSpc>
                <a:spcPct val="150000"/>
              </a:lnSpc>
            </a:pPr>
            <a:r>
              <a:rPr kumimoji="1" lang="zh-CN" altLang="en-US" sz="2400" dirty="0">
                <a:solidFill>
                  <a:schemeClr val="tx1"/>
                </a:solidFill>
                <a:latin typeface="+mn-ea"/>
                <a:ea typeface="+mn-ea"/>
              </a:rPr>
              <a:t> </a:t>
            </a:r>
            <a:r>
              <a:rPr kumimoji="1" lang="en-US" altLang="zh-CN" sz="2400" dirty="0">
                <a:solidFill>
                  <a:schemeClr val="tx1"/>
                </a:solidFill>
                <a:latin typeface="+mn-ea"/>
                <a:ea typeface="+mn-ea"/>
              </a:rPr>
              <a:t>	</a:t>
            </a:r>
            <a:r>
              <a:rPr kumimoji="1" lang="zh-CN" altLang="en-US" sz="2400" dirty="0">
                <a:solidFill>
                  <a:schemeClr val="tx1"/>
                </a:solidFill>
                <a:latin typeface="+mn-ea"/>
                <a:ea typeface="+mn-ea"/>
              </a:rPr>
              <a:t>基本的决策分析理论和方法，主要有风险决策理论、多目标决策分析及群决策理论。</a:t>
            </a:r>
          </a:p>
        </p:txBody>
      </p:sp>
      <p:sp>
        <p:nvSpPr>
          <p:cNvPr id="20" name="矩形 19"/>
          <p:cNvSpPr/>
          <p:nvPr/>
        </p:nvSpPr>
        <p:spPr>
          <a:xfrm>
            <a:off x="2131774" y="2705708"/>
            <a:ext cx="2089033"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第五部分</a:t>
            </a:r>
          </a:p>
        </p:txBody>
      </p:sp>
      <p:sp>
        <p:nvSpPr>
          <p:cNvPr id="21" name="Rectangle 4"/>
          <p:cNvSpPr>
            <a:spLocks noChangeArrowheads="1"/>
          </p:cNvSpPr>
          <p:nvPr/>
        </p:nvSpPr>
        <p:spPr bwMode="auto">
          <a:xfrm>
            <a:off x="2697163" y="3322355"/>
            <a:ext cx="7010400" cy="48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nSpc>
                <a:spcPct val="150000"/>
              </a:lnSpc>
            </a:pPr>
            <a:r>
              <a:rPr kumimoji="1" lang="zh-CN" altLang="en-US" sz="2400" dirty="0">
                <a:solidFill>
                  <a:schemeClr val="tx1"/>
                </a:solidFill>
                <a:latin typeface="+mn-ea"/>
                <a:ea typeface="+mn-ea"/>
              </a:rPr>
              <a:t> 系统评价方法：层次分析法。</a:t>
            </a:r>
          </a:p>
        </p:txBody>
      </p:sp>
      <p:sp>
        <p:nvSpPr>
          <p:cNvPr id="23" name="矩形 22"/>
          <p:cNvSpPr/>
          <p:nvPr/>
        </p:nvSpPr>
        <p:spPr>
          <a:xfrm>
            <a:off x="2131773" y="4159845"/>
            <a:ext cx="3531736"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第六部分（自学）</a:t>
            </a:r>
          </a:p>
        </p:txBody>
      </p:sp>
      <p:sp>
        <p:nvSpPr>
          <p:cNvPr id="24" name="Rectangle 4"/>
          <p:cNvSpPr>
            <a:spLocks noChangeArrowheads="1"/>
          </p:cNvSpPr>
          <p:nvPr/>
        </p:nvSpPr>
        <p:spPr bwMode="auto">
          <a:xfrm>
            <a:off x="2697163" y="4785085"/>
            <a:ext cx="7010400" cy="48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nSpc>
                <a:spcPct val="150000"/>
              </a:lnSpc>
            </a:pPr>
            <a:r>
              <a:rPr kumimoji="1" lang="zh-CN" altLang="en-US" sz="2400" dirty="0">
                <a:solidFill>
                  <a:schemeClr val="tx1"/>
                </a:solidFill>
                <a:latin typeface="+mn-ea"/>
                <a:ea typeface="+mn-ea"/>
              </a:rPr>
              <a:t> 现代优化理论和方法、项目管理等</a:t>
            </a:r>
          </a:p>
        </p:txBody>
      </p:sp>
    </p:spTree>
    <p:extLst>
      <p:ext uri="{BB962C8B-B14F-4D97-AF65-F5344CB8AC3E}">
        <p14:creationId xmlns:p14="http://schemas.microsoft.com/office/powerpoint/2010/main" val="34578713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1.4 </a:t>
            </a:r>
            <a:r>
              <a:rPr lang="zh-CN" altLang="en-US" dirty="0"/>
              <a:t>课程内容与要求</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111</a:t>
            </a:fld>
            <a:endParaRPr lang="zh-CN" altLang="en-US" dirty="0"/>
          </a:p>
        </p:txBody>
      </p:sp>
      <p:cxnSp>
        <p:nvCxnSpPr>
          <p:cNvPr id="22" name="直接连接符 21"/>
          <p:cNvCxnSpPr>
            <a:stCxn id="10" idx="3"/>
          </p:cNvCxnSpPr>
          <p:nvPr/>
        </p:nvCxnSpPr>
        <p:spPr>
          <a:xfrm>
            <a:off x="5734728" y="507452"/>
            <a:ext cx="260985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2131774" y="933023"/>
            <a:ext cx="2089033"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课程要求</a:t>
            </a:r>
          </a:p>
        </p:txBody>
      </p:sp>
      <p:sp>
        <p:nvSpPr>
          <p:cNvPr id="19" name="Rectangle 4"/>
          <p:cNvSpPr>
            <a:spLocks noChangeArrowheads="1"/>
          </p:cNvSpPr>
          <p:nvPr/>
        </p:nvSpPr>
        <p:spPr bwMode="auto">
          <a:xfrm>
            <a:off x="2702283" y="1434820"/>
            <a:ext cx="7010400" cy="48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nSpc>
                <a:spcPct val="150000"/>
              </a:lnSpc>
            </a:pPr>
            <a:r>
              <a:rPr kumimoji="1" lang="en-US" altLang="zh-CN" sz="2400" dirty="0">
                <a:solidFill>
                  <a:schemeClr val="tx1"/>
                </a:solidFill>
                <a:latin typeface="+mn-ea"/>
                <a:ea typeface="+mn-ea"/>
              </a:rPr>
              <a:t>	</a:t>
            </a:r>
            <a:r>
              <a:rPr kumimoji="1" lang="zh-CN" altLang="en-US" sz="2400" dirty="0">
                <a:solidFill>
                  <a:schemeClr val="tx1"/>
                </a:solidFill>
                <a:latin typeface="+mn-ea"/>
                <a:ea typeface="+mn-ea"/>
              </a:rPr>
              <a:t>导论课程应该完全理解所讲授内容</a:t>
            </a:r>
          </a:p>
        </p:txBody>
      </p:sp>
      <p:sp>
        <p:nvSpPr>
          <p:cNvPr id="20" name="矩形 19"/>
          <p:cNvSpPr/>
          <p:nvPr/>
        </p:nvSpPr>
        <p:spPr>
          <a:xfrm>
            <a:off x="2131773" y="2759807"/>
            <a:ext cx="5695790"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怎样算是完全理解所讲授内容？</a:t>
            </a:r>
          </a:p>
        </p:txBody>
      </p:sp>
      <p:sp>
        <p:nvSpPr>
          <p:cNvPr id="12" name="Rectangle 4"/>
          <p:cNvSpPr>
            <a:spLocks noChangeArrowheads="1"/>
          </p:cNvSpPr>
          <p:nvPr/>
        </p:nvSpPr>
        <p:spPr bwMode="auto">
          <a:xfrm>
            <a:off x="2702283" y="1981037"/>
            <a:ext cx="7010400" cy="48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nSpc>
                <a:spcPct val="150000"/>
              </a:lnSpc>
            </a:pPr>
            <a:r>
              <a:rPr kumimoji="1" lang="zh-CN" altLang="en-US" sz="2400" dirty="0">
                <a:solidFill>
                  <a:schemeClr val="tx1"/>
                </a:solidFill>
                <a:latin typeface="+mn-ea"/>
                <a:ea typeface="+mn-ea"/>
              </a:rPr>
              <a:t>   （非导论课还应熟练应用所讲授内容）</a:t>
            </a:r>
          </a:p>
        </p:txBody>
      </p:sp>
      <p:sp>
        <p:nvSpPr>
          <p:cNvPr id="13" name="Rectangle 4"/>
          <p:cNvSpPr>
            <a:spLocks noChangeArrowheads="1"/>
          </p:cNvSpPr>
          <p:nvPr/>
        </p:nvSpPr>
        <p:spPr bwMode="auto">
          <a:xfrm>
            <a:off x="2702284" y="3659242"/>
            <a:ext cx="24750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例：课堂讲授内容</a:t>
            </a:r>
          </a:p>
        </p:txBody>
      </p:sp>
      <p:sp>
        <p:nvSpPr>
          <p:cNvPr id="14" name="Rectangle 6"/>
          <p:cNvSpPr>
            <a:spLocks noChangeArrowheads="1"/>
          </p:cNvSpPr>
          <p:nvPr/>
        </p:nvSpPr>
        <p:spPr bwMode="auto">
          <a:xfrm>
            <a:off x="3234671" y="4677633"/>
            <a:ext cx="18562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要求同学回答</a:t>
            </a:r>
          </a:p>
        </p:txBody>
      </p:sp>
      <p:pic>
        <p:nvPicPr>
          <p:cNvPr id="2" name="图片 1"/>
          <p:cNvPicPr>
            <a:picLocks noChangeAspect="1"/>
          </p:cNvPicPr>
          <p:nvPr/>
        </p:nvPicPr>
        <p:blipFill>
          <a:blip r:embed="rId2">
            <a:grayscl/>
            <a:extLst>
              <a:ext uri="{BEBA8EAE-BF5A-486C-A8C5-ECC9F3942E4B}">
                <a14:imgProps xmlns:a14="http://schemas.microsoft.com/office/drawing/2010/main">
                  <a14:imgLayer r:embed="rId3">
                    <a14:imgEffect>
                      <a14:artisticGlowEdges/>
                    </a14:imgEffect>
                    <a14:imgEffect>
                      <a14:brightnessContrast bright="-40000" contrast="-40000"/>
                    </a14:imgEffect>
                  </a14:imgLayer>
                </a14:imgProps>
              </a:ext>
            </a:extLst>
          </a:blip>
          <a:stretch>
            <a:fillRect/>
          </a:stretch>
        </p:blipFill>
        <p:spPr>
          <a:xfrm>
            <a:off x="5321891" y="3191217"/>
            <a:ext cx="2505673" cy="1103472"/>
          </a:xfrm>
          <a:prstGeom prst="rect">
            <a:avLst/>
          </a:prstGeom>
        </p:spPr>
      </p:pic>
      <p:pic>
        <p:nvPicPr>
          <p:cNvPr id="3" name="图片 2"/>
          <p:cNvPicPr>
            <a:picLocks noChangeAspect="1"/>
          </p:cNvPicPr>
          <p:nvPr/>
        </p:nvPicPr>
        <p:blipFill>
          <a:blip r:embed="rId4">
            <a:extLst>
              <a:ext uri="{BEBA8EAE-BF5A-486C-A8C5-ECC9F3942E4B}">
                <a14:imgProps xmlns:a14="http://schemas.microsoft.com/office/drawing/2010/main">
                  <a14:imgLayer r:embed="rId5">
                    <a14:imgEffect>
                      <a14:artisticGlowEdges/>
                    </a14:imgEffect>
                    <a14:imgEffect>
                      <a14:brightnessContrast bright="-40000" contrast="-40000"/>
                    </a14:imgEffect>
                  </a14:imgLayer>
                </a14:imgProps>
              </a:ext>
            </a:extLst>
          </a:blip>
          <a:stretch>
            <a:fillRect/>
          </a:stretch>
        </p:blipFill>
        <p:spPr>
          <a:xfrm>
            <a:off x="5347649" y="4284792"/>
            <a:ext cx="2249619" cy="1103472"/>
          </a:xfrm>
          <a:prstGeom prst="rect">
            <a:avLst/>
          </a:prstGeom>
        </p:spPr>
      </p:pic>
    </p:spTree>
    <p:extLst>
      <p:ext uri="{BB962C8B-B14F-4D97-AF65-F5344CB8AC3E}">
        <p14:creationId xmlns:p14="http://schemas.microsoft.com/office/powerpoint/2010/main" val="21543443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1.4 </a:t>
            </a:r>
            <a:r>
              <a:rPr lang="zh-CN" altLang="en-US" dirty="0"/>
              <a:t>课程内容与要求</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112</a:t>
            </a:fld>
            <a:endParaRPr lang="zh-CN" altLang="en-US" dirty="0"/>
          </a:p>
        </p:txBody>
      </p:sp>
      <p:cxnSp>
        <p:nvCxnSpPr>
          <p:cNvPr id="22" name="直接连接符 21"/>
          <p:cNvCxnSpPr>
            <a:stCxn id="10" idx="3"/>
          </p:cNvCxnSpPr>
          <p:nvPr/>
        </p:nvCxnSpPr>
        <p:spPr>
          <a:xfrm>
            <a:off x="5734728" y="507452"/>
            <a:ext cx="260985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2524126" y="1260475"/>
            <a:ext cx="4618831" cy="1619362"/>
            <a:chOff x="1295400" y="1317625"/>
            <a:chExt cx="4618831" cy="1619362"/>
          </a:xfrm>
        </p:grpSpPr>
        <p:sp>
          <p:nvSpPr>
            <p:cNvPr id="18" name="Rectangle 3"/>
            <p:cNvSpPr>
              <a:spLocks noChangeArrowheads="1"/>
            </p:cNvSpPr>
            <p:nvPr/>
          </p:nvSpPr>
          <p:spPr bwMode="auto">
            <a:xfrm>
              <a:off x="1295400" y="1317625"/>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800" dirty="0">
                  <a:solidFill>
                    <a:schemeClr val="tx1"/>
                  </a:solidFill>
                  <a:latin typeface="+mn-ea"/>
                  <a:ea typeface="+mn-ea"/>
                </a:rPr>
                <a:t>没有掌握（不及格）</a:t>
              </a:r>
            </a:p>
          </p:txBody>
        </p:sp>
        <p:sp>
          <p:nvSpPr>
            <p:cNvPr id="21" name="Rectangle 5"/>
            <p:cNvSpPr>
              <a:spLocks noChangeArrowheads="1"/>
            </p:cNvSpPr>
            <p:nvPr/>
          </p:nvSpPr>
          <p:spPr bwMode="auto">
            <a:xfrm rot="16200000">
              <a:off x="5548257" y="2237331"/>
              <a:ext cx="239824"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3200" dirty="0">
                  <a:solidFill>
                    <a:schemeClr val="tx1"/>
                  </a:solidFill>
                  <a:latin typeface="+mn-ea"/>
                  <a:ea typeface="+mn-ea"/>
                </a:rPr>
                <a:t>5</a:t>
              </a:r>
            </a:p>
          </p:txBody>
        </p:sp>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artisticGlowEdges/>
                      </a14:imgEffect>
                      <a14:imgEffect>
                        <a14:brightnessContrast bright="-40000" contrast="-40000"/>
                      </a14:imgEffect>
                    </a14:imgLayer>
                  </a14:imgProps>
                </a:ext>
              </a:extLst>
            </a:blip>
            <a:stretch>
              <a:fillRect/>
            </a:stretch>
          </p:blipFill>
          <p:spPr>
            <a:xfrm>
              <a:off x="3324900" y="1833515"/>
              <a:ext cx="2097206" cy="1103472"/>
            </a:xfrm>
            <a:prstGeom prst="rect">
              <a:avLst/>
            </a:prstGeom>
          </p:spPr>
        </p:pic>
      </p:grpSp>
      <p:sp>
        <p:nvSpPr>
          <p:cNvPr id="23" name="Rectangle 9"/>
          <p:cNvSpPr>
            <a:spLocks noChangeArrowheads="1"/>
          </p:cNvSpPr>
          <p:nvPr/>
        </p:nvSpPr>
        <p:spPr bwMode="auto">
          <a:xfrm>
            <a:off x="2611458" y="3052108"/>
            <a:ext cx="6657975" cy="430887"/>
          </a:xfrm>
          <a:prstGeom prst="rect">
            <a:avLst/>
          </a:prstGeom>
          <a:noFill/>
          <a:ln w="12700" algn="ctr">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800" b="1" dirty="0">
                <a:solidFill>
                  <a:srgbClr val="7030A0"/>
                </a:solidFill>
                <a:latin typeface="AdvPSTim" charset="0"/>
              </a:rPr>
              <a:t>（这个同学可能很聪明，但没听课）</a:t>
            </a:r>
            <a:r>
              <a:rPr kumimoji="1" lang="en-US" altLang="zh-CN" sz="2800" b="1" dirty="0">
                <a:solidFill>
                  <a:srgbClr val="7030A0"/>
                </a:solidFill>
                <a:latin typeface="AdvPSTim" charset="0"/>
              </a:rPr>
              <a:t>^_^</a:t>
            </a:r>
          </a:p>
        </p:txBody>
      </p:sp>
      <p:grpSp>
        <p:nvGrpSpPr>
          <p:cNvPr id="8" name="组合 7"/>
          <p:cNvGrpSpPr/>
          <p:nvPr/>
        </p:nvGrpSpPr>
        <p:grpSpPr>
          <a:xfrm>
            <a:off x="2524125" y="3988946"/>
            <a:ext cx="4571196" cy="1699299"/>
            <a:chOff x="1000125" y="3988945"/>
            <a:chExt cx="4571196" cy="1699299"/>
          </a:xfrm>
        </p:grpSpPr>
        <p:sp>
          <p:nvSpPr>
            <p:cNvPr id="25" name="Rectangle 7"/>
            <p:cNvSpPr>
              <a:spLocks noChangeArrowheads="1"/>
            </p:cNvSpPr>
            <p:nvPr/>
          </p:nvSpPr>
          <p:spPr bwMode="auto">
            <a:xfrm>
              <a:off x="1000125" y="3988945"/>
              <a:ext cx="43316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800" dirty="0">
                  <a:solidFill>
                    <a:schemeClr val="tx1"/>
                  </a:solidFill>
                  <a:latin typeface="+mn-ea"/>
                  <a:ea typeface="+mn-ea"/>
                </a:rPr>
                <a:t>初步掌握（及格 － 良好）</a:t>
              </a:r>
            </a:p>
          </p:txBody>
        </p:sp>
        <p:pic>
          <p:nvPicPr>
            <p:cNvPr id="7" name="图片 6"/>
            <p:cNvPicPr>
              <a:picLocks noChangeAspect="1"/>
            </p:cNvPicPr>
            <p:nvPr/>
          </p:nvPicPr>
          <p:blipFill>
            <a:blip r:embed="rId4"/>
            <a:stretch>
              <a:fillRect/>
            </a:stretch>
          </p:blipFill>
          <p:spPr>
            <a:xfrm>
              <a:off x="3071744" y="4584772"/>
              <a:ext cx="2499577" cy="1103472"/>
            </a:xfrm>
            <a:prstGeom prst="rect">
              <a:avLst/>
            </a:prstGeom>
          </p:spPr>
        </p:pic>
      </p:grpSp>
    </p:spTree>
    <p:extLst>
      <p:ext uri="{BB962C8B-B14F-4D97-AF65-F5344CB8AC3E}">
        <p14:creationId xmlns:p14="http://schemas.microsoft.com/office/powerpoint/2010/main" val="38143085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1.4 </a:t>
            </a:r>
            <a:r>
              <a:rPr lang="zh-CN" altLang="en-US" dirty="0"/>
              <a:t>课程内容与要求</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113</a:t>
            </a:fld>
            <a:endParaRPr lang="zh-CN" altLang="en-US" dirty="0"/>
          </a:p>
        </p:txBody>
      </p:sp>
      <p:cxnSp>
        <p:nvCxnSpPr>
          <p:cNvPr id="22" name="直接连接符 21"/>
          <p:cNvCxnSpPr>
            <a:stCxn id="10" idx="3"/>
          </p:cNvCxnSpPr>
          <p:nvPr/>
        </p:nvCxnSpPr>
        <p:spPr>
          <a:xfrm>
            <a:off x="5734728" y="507452"/>
            <a:ext cx="260985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3" name="Rectangle 3"/>
          <p:cNvSpPr>
            <a:spLocks noChangeArrowheads="1"/>
          </p:cNvSpPr>
          <p:nvPr/>
        </p:nvSpPr>
        <p:spPr bwMode="auto">
          <a:xfrm>
            <a:off x="2724151" y="1196442"/>
            <a:ext cx="43316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800">
                <a:solidFill>
                  <a:schemeClr val="tx1"/>
                </a:solidFill>
                <a:latin typeface="+mn-ea"/>
                <a:ea typeface="+mn-ea"/>
              </a:rPr>
              <a:t>基本掌握（良好 － 优秀）</a:t>
            </a:r>
          </a:p>
        </p:txBody>
      </p:sp>
      <p:sp>
        <p:nvSpPr>
          <p:cNvPr id="14" name="Rectangle 6"/>
          <p:cNvSpPr>
            <a:spLocks noChangeArrowheads="1"/>
          </p:cNvSpPr>
          <p:nvPr/>
        </p:nvSpPr>
        <p:spPr bwMode="auto">
          <a:xfrm>
            <a:off x="2724151" y="3260575"/>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800" dirty="0">
                <a:solidFill>
                  <a:schemeClr val="tx1"/>
                </a:solidFill>
                <a:latin typeface="+mn-ea"/>
                <a:ea typeface="+mn-ea"/>
              </a:rPr>
              <a:t>完全掌握（满分）</a:t>
            </a:r>
          </a:p>
        </p:txBody>
      </p:sp>
      <p:pic>
        <p:nvPicPr>
          <p:cNvPr id="2" name="图片 1"/>
          <p:cNvPicPr>
            <a:picLocks noChangeAspect="1"/>
          </p:cNvPicPr>
          <p:nvPr/>
        </p:nvPicPr>
        <p:blipFill>
          <a:blip r:embed="rId2">
            <a:extLst>
              <a:ext uri="{BEBA8EAE-BF5A-486C-A8C5-ECC9F3942E4B}">
                <a14:imgProps xmlns:a14="http://schemas.microsoft.com/office/drawing/2010/main">
                  <a14:imgLayer r:embed="rId3">
                    <a14:imgEffect>
                      <a14:artisticGlowEdges/>
                    </a14:imgEffect>
                    <a14:imgEffect>
                      <a14:brightnessContrast bright="-40000" contrast="-40000"/>
                    </a14:imgEffect>
                  </a14:imgLayer>
                </a14:imgProps>
              </a:ext>
            </a:extLst>
          </a:blip>
          <a:stretch>
            <a:fillRect/>
          </a:stretch>
        </p:blipFill>
        <p:spPr>
          <a:xfrm>
            <a:off x="3892899" y="1776515"/>
            <a:ext cx="3682303" cy="1194920"/>
          </a:xfrm>
          <a:prstGeom prst="rect">
            <a:avLst/>
          </a:prstGeom>
        </p:spPr>
      </p:pic>
      <p:pic>
        <p:nvPicPr>
          <p:cNvPr id="3" name="图片 2"/>
          <p:cNvPicPr>
            <a:picLocks noChangeAspect="1"/>
          </p:cNvPicPr>
          <p:nvPr/>
        </p:nvPicPr>
        <p:blipFill>
          <a:blip r:embed="rId4">
            <a:extLst>
              <a:ext uri="{BEBA8EAE-BF5A-486C-A8C5-ECC9F3942E4B}">
                <a14:imgProps xmlns:a14="http://schemas.microsoft.com/office/drawing/2010/main">
                  <a14:imgLayer r:embed="rId5">
                    <a14:imgEffect>
                      <a14:artisticGlowEdges/>
                    </a14:imgEffect>
                    <a14:imgEffect>
                      <a14:brightnessContrast bright="-40000" contrast="-40000"/>
                    </a14:imgEffect>
                  </a14:imgLayer>
                </a14:imgProps>
              </a:ext>
            </a:extLst>
          </a:blip>
          <a:stretch>
            <a:fillRect/>
          </a:stretch>
        </p:blipFill>
        <p:spPr>
          <a:xfrm>
            <a:off x="3502763" y="3783796"/>
            <a:ext cx="5188146" cy="1280271"/>
          </a:xfrm>
          <a:prstGeom prst="rect">
            <a:avLst/>
          </a:prstGeom>
        </p:spPr>
      </p:pic>
    </p:spTree>
    <p:extLst>
      <p:ext uri="{BB962C8B-B14F-4D97-AF65-F5344CB8AC3E}">
        <p14:creationId xmlns:p14="http://schemas.microsoft.com/office/powerpoint/2010/main" val="28205004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1.4 </a:t>
            </a:r>
            <a:r>
              <a:rPr lang="zh-CN" altLang="en-US" dirty="0"/>
              <a:t>课程内容与要求</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114</a:t>
            </a:fld>
            <a:endParaRPr lang="zh-CN" altLang="en-US" dirty="0"/>
          </a:p>
        </p:txBody>
      </p:sp>
      <p:cxnSp>
        <p:nvCxnSpPr>
          <p:cNvPr id="22" name="直接连接符 21"/>
          <p:cNvCxnSpPr>
            <a:stCxn id="10" idx="3"/>
          </p:cNvCxnSpPr>
          <p:nvPr/>
        </p:nvCxnSpPr>
        <p:spPr>
          <a:xfrm>
            <a:off x="5734728" y="507452"/>
            <a:ext cx="260985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3" name="Rectangle 3"/>
          <p:cNvSpPr>
            <a:spLocks noChangeArrowheads="1"/>
          </p:cNvSpPr>
          <p:nvPr/>
        </p:nvSpPr>
        <p:spPr bwMode="auto">
          <a:xfrm>
            <a:off x="2724151" y="1196442"/>
            <a:ext cx="43316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800">
                <a:solidFill>
                  <a:schemeClr val="tx1"/>
                </a:solidFill>
                <a:latin typeface="+mn-ea"/>
                <a:ea typeface="+mn-ea"/>
              </a:rPr>
              <a:t>基本掌握（良好 － 优秀）</a:t>
            </a:r>
          </a:p>
        </p:txBody>
      </p:sp>
      <p:sp>
        <p:nvSpPr>
          <p:cNvPr id="14" name="Rectangle 6"/>
          <p:cNvSpPr>
            <a:spLocks noChangeArrowheads="1"/>
          </p:cNvSpPr>
          <p:nvPr/>
        </p:nvSpPr>
        <p:spPr bwMode="auto">
          <a:xfrm>
            <a:off x="2724151" y="3260575"/>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800" dirty="0">
                <a:solidFill>
                  <a:schemeClr val="tx1"/>
                </a:solidFill>
                <a:latin typeface="+mn-ea"/>
                <a:ea typeface="+mn-ea"/>
              </a:rPr>
              <a:t>完全掌握（满分）</a:t>
            </a:r>
          </a:p>
        </p:txBody>
      </p:sp>
      <p:sp>
        <p:nvSpPr>
          <p:cNvPr id="15" name="Rectangle 8"/>
          <p:cNvSpPr>
            <a:spLocks noChangeArrowheads="1"/>
          </p:cNvSpPr>
          <p:nvPr/>
        </p:nvSpPr>
        <p:spPr bwMode="auto">
          <a:xfrm>
            <a:off x="3028951" y="5439831"/>
            <a:ext cx="57708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800">
                <a:solidFill>
                  <a:schemeClr val="tx1"/>
                </a:solidFill>
                <a:latin typeface="+mn-ea"/>
                <a:ea typeface="+mn-ea"/>
              </a:rPr>
              <a:t>（真正理解了极限和无穷大的概念）</a:t>
            </a:r>
          </a:p>
        </p:txBody>
      </p:sp>
      <p:pic>
        <p:nvPicPr>
          <p:cNvPr id="2" name="图片 1"/>
          <p:cNvPicPr>
            <a:picLocks noChangeAspect="1"/>
          </p:cNvPicPr>
          <p:nvPr/>
        </p:nvPicPr>
        <p:blipFill>
          <a:blip r:embed="rId2">
            <a:extLst>
              <a:ext uri="{BEBA8EAE-BF5A-486C-A8C5-ECC9F3942E4B}">
                <a14:imgProps xmlns:a14="http://schemas.microsoft.com/office/drawing/2010/main">
                  <a14:imgLayer r:embed="rId3">
                    <a14:imgEffect>
                      <a14:artisticGlowEdges/>
                    </a14:imgEffect>
                    <a14:imgEffect>
                      <a14:brightnessContrast bright="-40000" contrast="-40000"/>
                    </a14:imgEffect>
                  </a14:imgLayer>
                </a14:imgProps>
              </a:ext>
            </a:extLst>
          </a:blip>
          <a:stretch>
            <a:fillRect/>
          </a:stretch>
        </p:blipFill>
        <p:spPr>
          <a:xfrm>
            <a:off x="3892899" y="1776515"/>
            <a:ext cx="3682303" cy="1194920"/>
          </a:xfrm>
          <a:prstGeom prst="rect">
            <a:avLst/>
          </a:prstGeom>
        </p:spPr>
      </p:pic>
      <p:pic>
        <p:nvPicPr>
          <p:cNvPr id="3" name="图片 2"/>
          <p:cNvPicPr>
            <a:picLocks noChangeAspect="1"/>
          </p:cNvPicPr>
          <p:nvPr/>
        </p:nvPicPr>
        <p:blipFill>
          <a:blip r:embed="rId4">
            <a:extLst>
              <a:ext uri="{BEBA8EAE-BF5A-486C-A8C5-ECC9F3942E4B}">
                <a14:imgProps xmlns:a14="http://schemas.microsoft.com/office/drawing/2010/main">
                  <a14:imgLayer r:embed="rId5">
                    <a14:imgEffect>
                      <a14:artisticGlowEdges/>
                    </a14:imgEffect>
                    <a14:imgEffect>
                      <a14:brightnessContrast bright="-40000" contrast="-40000"/>
                    </a14:imgEffect>
                  </a14:imgLayer>
                </a14:imgProps>
              </a:ext>
            </a:extLst>
          </a:blip>
          <a:stretch>
            <a:fillRect/>
          </a:stretch>
        </p:blipFill>
        <p:spPr>
          <a:xfrm>
            <a:off x="3502763" y="3783796"/>
            <a:ext cx="5188146" cy="1280271"/>
          </a:xfrm>
          <a:prstGeom prst="rect">
            <a:avLst/>
          </a:prstGeom>
        </p:spPr>
      </p:pic>
    </p:spTree>
    <p:extLst>
      <p:ext uri="{BB962C8B-B14F-4D97-AF65-F5344CB8AC3E}">
        <p14:creationId xmlns:p14="http://schemas.microsoft.com/office/powerpoint/2010/main" val="28494487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1.4 </a:t>
            </a:r>
            <a:r>
              <a:rPr lang="zh-CN" altLang="en-US" dirty="0"/>
              <a:t>课程内容与要求</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115</a:t>
            </a:fld>
            <a:endParaRPr lang="zh-CN" altLang="en-US" dirty="0"/>
          </a:p>
        </p:txBody>
      </p:sp>
      <p:cxnSp>
        <p:nvCxnSpPr>
          <p:cNvPr id="22" name="直接连接符 21"/>
          <p:cNvCxnSpPr>
            <a:stCxn id="10" idx="3"/>
          </p:cNvCxnSpPr>
          <p:nvPr/>
        </p:nvCxnSpPr>
        <p:spPr>
          <a:xfrm>
            <a:off x="5734728" y="507452"/>
            <a:ext cx="260985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2131775" y="932698"/>
            <a:ext cx="3171061"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学习方法和要求</a:t>
            </a:r>
          </a:p>
        </p:txBody>
      </p:sp>
      <p:sp>
        <p:nvSpPr>
          <p:cNvPr id="12" name="Rectangle 3"/>
          <p:cNvSpPr>
            <a:spLocks noChangeArrowheads="1"/>
          </p:cNvSpPr>
          <p:nvPr/>
        </p:nvSpPr>
        <p:spPr bwMode="auto">
          <a:xfrm>
            <a:off x="2517954" y="1509665"/>
            <a:ext cx="7797621"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lnSpc>
                <a:spcPct val="200000"/>
              </a:lnSpc>
            </a:pPr>
            <a:r>
              <a:rPr kumimoji="1" lang="en-US" altLang="zh-CN" sz="2800" dirty="0">
                <a:solidFill>
                  <a:schemeClr val="tx1"/>
                </a:solidFill>
                <a:latin typeface="+mn-ea"/>
                <a:ea typeface="+mn-ea"/>
              </a:rPr>
              <a:t>1</a:t>
            </a:r>
            <a:r>
              <a:rPr kumimoji="1" lang="zh-CN" altLang="en-US" sz="2800" dirty="0">
                <a:solidFill>
                  <a:schemeClr val="tx1"/>
                </a:solidFill>
                <a:latin typeface="+mn-ea"/>
                <a:ea typeface="+mn-ea"/>
              </a:rPr>
              <a:t>、复习线性代数和高等数学</a:t>
            </a:r>
          </a:p>
          <a:p>
            <a:pPr algn="l">
              <a:lnSpc>
                <a:spcPct val="200000"/>
              </a:lnSpc>
            </a:pPr>
            <a:r>
              <a:rPr kumimoji="1" lang="en-US" altLang="zh-CN" sz="2800" dirty="0">
                <a:solidFill>
                  <a:schemeClr val="tx1"/>
                </a:solidFill>
                <a:latin typeface="+mn-ea"/>
                <a:ea typeface="+mn-ea"/>
              </a:rPr>
              <a:t>2</a:t>
            </a:r>
            <a:r>
              <a:rPr kumimoji="1" lang="zh-CN" altLang="en-US" sz="2800" dirty="0">
                <a:solidFill>
                  <a:schemeClr val="tx1"/>
                </a:solidFill>
                <a:latin typeface="+mn-ea"/>
                <a:ea typeface="+mn-ea"/>
              </a:rPr>
              <a:t>、课后认真看讲义，及时完成作业</a:t>
            </a:r>
          </a:p>
          <a:p>
            <a:pPr algn="l">
              <a:lnSpc>
                <a:spcPct val="200000"/>
              </a:lnSpc>
            </a:pPr>
            <a:r>
              <a:rPr kumimoji="1" lang="en-US" altLang="zh-CN" sz="2800" dirty="0">
                <a:solidFill>
                  <a:schemeClr val="tx1"/>
                </a:solidFill>
                <a:latin typeface="+mn-ea"/>
                <a:ea typeface="+mn-ea"/>
              </a:rPr>
              <a:t>3</a:t>
            </a:r>
            <a:r>
              <a:rPr kumimoji="1" lang="zh-CN" altLang="en-US" sz="2800" dirty="0">
                <a:solidFill>
                  <a:schemeClr val="tx1"/>
                </a:solidFill>
                <a:latin typeface="+mn-ea"/>
                <a:ea typeface="+mn-ea"/>
              </a:rPr>
              <a:t>、通过作业与课程设计强化对课堂内容的理解</a:t>
            </a:r>
          </a:p>
          <a:p>
            <a:pPr algn="l">
              <a:lnSpc>
                <a:spcPct val="200000"/>
              </a:lnSpc>
            </a:pPr>
            <a:r>
              <a:rPr kumimoji="1" lang="en-US" altLang="zh-CN" sz="2800" dirty="0">
                <a:solidFill>
                  <a:schemeClr val="tx1"/>
                </a:solidFill>
                <a:latin typeface="+mn-ea"/>
                <a:ea typeface="+mn-ea"/>
              </a:rPr>
              <a:t>4</a:t>
            </a:r>
            <a:r>
              <a:rPr kumimoji="1" lang="zh-CN" altLang="en-US" sz="2800" dirty="0">
                <a:solidFill>
                  <a:schemeClr val="tx1"/>
                </a:solidFill>
                <a:latin typeface="+mn-ea"/>
                <a:ea typeface="+mn-ea"/>
              </a:rPr>
              <a:t>、保证课堂出勤</a:t>
            </a:r>
          </a:p>
        </p:txBody>
      </p:sp>
    </p:spTree>
    <p:extLst>
      <p:ext uri="{BB962C8B-B14F-4D97-AF65-F5344CB8AC3E}">
        <p14:creationId xmlns:p14="http://schemas.microsoft.com/office/powerpoint/2010/main" val="60297428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t>历史回顾</a:t>
            </a:r>
            <a:r>
              <a:rPr lang="en-US" altLang="zh-CN" dirty="0"/>
              <a:t>——</a:t>
            </a:r>
            <a:r>
              <a:rPr lang="zh-CN" altLang="en-US" dirty="0"/>
              <a:t>源远流长</a:t>
            </a:r>
          </a:p>
        </p:txBody>
      </p:sp>
      <p:sp>
        <p:nvSpPr>
          <p:cNvPr id="8" name="内容占位符 2"/>
          <p:cNvSpPr>
            <a:spLocks noGrp="1"/>
          </p:cNvSpPr>
          <p:nvPr>
            <p:ph idx="1"/>
          </p:nvPr>
        </p:nvSpPr>
        <p:spPr>
          <a:xfrm>
            <a:off x="2103199" y="1533274"/>
            <a:ext cx="10515600" cy="4351339"/>
          </a:xfrm>
        </p:spPr>
        <p:txBody>
          <a:bodyPr/>
          <a:lstStyle/>
          <a:p>
            <a:pPr>
              <a:buFont typeface="Wingdings" panose="05000000000000000000" pitchFamily="2" charset="2"/>
              <a:buChar char="p"/>
            </a:pPr>
            <a:r>
              <a:rPr lang="zh-CN" altLang="en-US" dirty="0"/>
              <a:t> 实例</a:t>
            </a:r>
            <a:endParaRPr lang="en-US" altLang="zh-CN" dirty="0"/>
          </a:p>
          <a:p>
            <a:pPr lvl="1">
              <a:lnSpc>
                <a:spcPct val="150000"/>
              </a:lnSpc>
            </a:pPr>
            <a:r>
              <a:rPr lang="zh-CN" altLang="en-US" dirty="0"/>
              <a:t>大禹治水</a:t>
            </a:r>
            <a:endParaRPr lang="en-US" altLang="zh-CN" dirty="0"/>
          </a:p>
          <a:p>
            <a:pPr lvl="1">
              <a:lnSpc>
                <a:spcPct val="150000"/>
              </a:lnSpc>
            </a:pPr>
            <a:r>
              <a:rPr lang="zh-CN" altLang="en-US" dirty="0"/>
              <a:t>田忌赛马</a:t>
            </a:r>
            <a:endParaRPr lang="en-US" altLang="zh-CN" dirty="0"/>
          </a:p>
          <a:p>
            <a:pPr lvl="1">
              <a:lnSpc>
                <a:spcPct val="150000"/>
              </a:lnSpc>
            </a:pPr>
            <a:r>
              <a:rPr lang="zh-CN" altLang="en-US" dirty="0"/>
              <a:t>都江堰工程</a:t>
            </a:r>
            <a:endParaRPr lang="en-US" altLang="zh-CN" dirty="0"/>
          </a:p>
          <a:p>
            <a:pPr lvl="1">
              <a:lnSpc>
                <a:spcPct val="150000"/>
              </a:lnSpc>
            </a:pPr>
            <a:r>
              <a:rPr lang="zh-CN" altLang="en-US" dirty="0"/>
              <a:t>丁渭工程</a:t>
            </a:r>
            <a:endParaRPr lang="en-US" altLang="zh-CN" dirty="0"/>
          </a:p>
          <a:p>
            <a:endParaRPr lang="zh-CN" altLang="en-US"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12</a:t>
            </a:fld>
            <a:endParaRPr lang="zh-CN" altLang="en-US" dirty="0"/>
          </a:p>
        </p:txBody>
      </p:sp>
      <p:cxnSp>
        <p:nvCxnSpPr>
          <p:cNvPr id="7" name="直接连接符 6"/>
          <p:cNvCxnSpPr>
            <a:cxnSpLocks/>
          </p:cNvCxnSpPr>
          <p:nvPr/>
        </p:nvCxnSpPr>
        <p:spPr>
          <a:xfrm>
            <a:off x="6076950" y="507951"/>
            <a:ext cx="290376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103199" y="999061"/>
            <a:ext cx="3892412"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第一阶段：源远流长</a:t>
            </a:r>
            <a:endParaRPr lang="en-US" altLang="zh-CN" sz="2800" b="1" dirty="0">
              <a:solidFill>
                <a:prstClr val="black"/>
              </a:solidFill>
              <a:latin typeface="黑体"/>
              <a:ea typeface="黑体"/>
            </a:endParaRPr>
          </a:p>
        </p:txBody>
      </p:sp>
    </p:spTree>
    <p:extLst>
      <p:ext uri="{BB962C8B-B14F-4D97-AF65-F5344CB8AC3E}">
        <p14:creationId xmlns:p14="http://schemas.microsoft.com/office/powerpoint/2010/main" val="1664307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t>历史回顾</a:t>
            </a:r>
            <a:r>
              <a:rPr lang="en-US" altLang="zh-CN" dirty="0"/>
              <a:t>——</a:t>
            </a:r>
            <a:r>
              <a:rPr lang="zh-CN" altLang="en-US" dirty="0"/>
              <a:t>源远流长</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13</a:t>
            </a:fld>
            <a:endParaRPr lang="zh-CN" altLang="en-US" dirty="0"/>
          </a:p>
        </p:txBody>
      </p:sp>
      <p:cxnSp>
        <p:nvCxnSpPr>
          <p:cNvPr id="7" name="直接连接符 6"/>
          <p:cNvCxnSpPr>
            <a:cxnSpLocks/>
          </p:cNvCxnSpPr>
          <p:nvPr/>
        </p:nvCxnSpPr>
        <p:spPr>
          <a:xfrm>
            <a:off x="6076950" y="507951"/>
            <a:ext cx="2892879"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5" name="内容占位符 2"/>
          <p:cNvSpPr txBox="1">
            <a:spLocks/>
          </p:cNvSpPr>
          <p:nvPr/>
        </p:nvSpPr>
        <p:spPr>
          <a:xfrm>
            <a:off x="2237256" y="854109"/>
            <a:ext cx="6306670" cy="5230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大禹治水</a:t>
            </a:r>
            <a:endParaRPr lang="en-US" altLang="zh-CN" dirty="0"/>
          </a:p>
          <a:p>
            <a:pPr marL="457200" lvl="1" indent="0">
              <a:buNone/>
            </a:pPr>
            <a:r>
              <a:rPr lang="zh-CN" altLang="en-US" dirty="0"/>
              <a:t> 　</a:t>
            </a:r>
            <a:r>
              <a:rPr lang="zh-CN" altLang="en-US" sz="2000" dirty="0"/>
              <a:t>　</a:t>
            </a:r>
            <a:r>
              <a:rPr lang="en-US" altLang="zh-CN" sz="2000" dirty="0"/>
              <a:t>4000</a:t>
            </a:r>
            <a:r>
              <a:rPr lang="zh-CN" altLang="en-US" sz="2000" dirty="0"/>
              <a:t>多年前，舜帝派大禹治水。大禹经过调查研究，认为其父鲧</a:t>
            </a:r>
            <a:r>
              <a:rPr lang="en-US" altLang="zh-CN" sz="2000" dirty="0"/>
              <a:t>【</a:t>
            </a:r>
            <a:r>
              <a:rPr lang="zh-CN" altLang="en-US" sz="2000" dirty="0"/>
              <a:t>音</a:t>
            </a:r>
            <a:r>
              <a:rPr lang="en-US" altLang="zh-CN" sz="2000" dirty="0"/>
              <a:t>:</a:t>
            </a:r>
            <a:r>
              <a:rPr lang="en-US" altLang="zh-CN" sz="2000" dirty="0" err="1"/>
              <a:t>gǔn</a:t>
            </a:r>
            <a:r>
              <a:rPr lang="en-US" altLang="zh-CN" sz="2000" dirty="0"/>
              <a:t>】</a:t>
            </a:r>
            <a:r>
              <a:rPr lang="zh-CN" altLang="en-US" sz="2000" dirty="0"/>
              <a:t>采取“湮”的方法是错误的，决定采用“导”的方法。</a:t>
            </a:r>
            <a:endParaRPr lang="en-US" altLang="zh-CN" sz="2000" dirty="0"/>
          </a:p>
          <a:p>
            <a:pPr marL="457200" lvl="1" indent="0">
              <a:buNone/>
            </a:pPr>
            <a:r>
              <a:rPr lang="zh-CN" altLang="en-US" sz="2000" dirty="0"/>
              <a:t>　　他率领群众挖了</a:t>
            </a:r>
            <a:r>
              <a:rPr lang="en-US" altLang="zh-CN" sz="2000" dirty="0"/>
              <a:t>9</a:t>
            </a:r>
            <a:r>
              <a:rPr lang="zh-CN" altLang="en-US" sz="2000" dirty="0"/>
              <a:t>条大川，放田水入川，放川水入海。同时，他把全国分成</a:t>
            </a:r>
            <a:r>
              <a:rPr lang="en-US" altLang="zh-CN" sz="2000" dirty="0"/>
              <a:t>12</a:t>
            </a:r>
            <a:r>
              <a:rPr lang="zh-CN" altLang="en-US" sz="2000" dirty="0"/>
              <a:t>州</a:t>
            </a:r>
            <a:r>
              <a:rPr lang="en-US" altLang="zh-CN" sz="2000" dirty="0"/>
              <a:t>5</a:t>
            </a:r>
            <a:r>
              <a:rPr lang="zh-CN" altLang="en-US" sz="2000" dirty="0"/>
              <a:t>大区，分派</a:t>
            </a:r>
            <a:r>
              <a:rPr lang="en-US" altLang="zh-CN" sz="2000" dirty="0"/>
              <a:t>5</a:t>
            </a:r>
            <a:r>
              <a:rPr lang="zh-CN" altLang="en-US" sz="2000" dirty="0"/>
              <a:t>个首领掌管。治水过程中还注意调运物资，救济灾荒，调动百姓积极性。</a:t>
            </a:r>
          </a:p>
          <a:p>
            <a:pPr marL="457200" lvl="1" indent="0">
              <a:buNone/>
            </a:pPr>
            <a:r>
              <a:rPr lang="zh-CN" altLang="en-US" sz="2000" dirty="0"/>
              <a:t>　　</a:t>
            </a:r>
            <a:r>
              <a:rPr lang="en-US" altLang="zh-CN" sz="2000" dirty="0"/>
              <a:t>13</a:t>
            </a:r>
            <a:r>
              <a:rPr lang="zh-CN" altLang="en-US" sz="2000" dirty="0"/>
              <a:t>年后，治水成功！</a:t>
            </a:r>
            <a:endParaRPr lang="en-US" altLang="zh-CN" sz="2000" dirty="0"/>
          </a:p>
        </p:txBody>
      </p:sp>
      <p:pic>
        <p:nvPicPr>
          <p:cNvPr id="1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7276" y="1398264"/>
            <a:ext cx="1671918" cy="23572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7" name="矩形 16"/>
          <p:cNvSpPr/>
          <p:nvPr/>
        </p:nvSpPr>
        <p:spPr>
          <a:xfrm>
            <a:off x="2237255" y="4688294"/>
            <a:ext cx="7886700" cy="885371"/>
          </a:xfrm>
          <a:prstGeom prst="rect">
            <a:avLst/>
          </a:prstGeom>
        </p:spPr>
        <p:txBody>
          <a:bodyPr wrap="square">
            <a:spAutoFit/>
          </a:bodyPr>
          <a:lstStyle/>
          <a:p>
            <a:pPr marL="228600" indent="-228600" defTabSz="914400">
              <a:lnSpc>
                <a:spcPct val="90000"/>
              </a:lnSpc>
              <a:spcBef>
                <a:spcPts val="1000"/>
              </a:spcBef>
              <a:buFont typeface="Arial" panose="020B0604020202020204" pitchFamily="34" charset="0"/>
              <a:buChar char="•"/>
            </a:pPr>
            <a:r>
              <a:rPr lang="zh-CN" altLang="en-US" sz="2800" b="1" dirty="0">
                <a:solidFill>
                  <a:prstClr val="black"/>
                </a:solidFill>
                <a:latin typeface="+mj-ea"/>
                <a:ea typeface="+mj-ea"/>
              </a:rPr>
              <a:t>启示</a:t>
            </a:r>
            <a:endParaRPr lang="en-US" altLang="zh-CN" sz="2800" b="1" dirty="0">
              <a:solidFill>
                <a:prstClr val="black"/>
              </a:solidFill>
              <a:latin typeface="+mj-ea"/>
              <a:ea typeface="+mj-ea"/>
            </a:endParaRPr>
          </a:p>
          <a:p>
            <a:pPr algn="ctr" defTabSz="914400">
              <a:lnSpc>
                <a:spcPct val="90000"/>
              </a:lnSpc>
              <a:spcBef>
                <a:spcPts val="1000"/>
              </a:spcBef>
            </a:pPr>
            <a:r>
              <a:rPr lang="zh-CN" altLang="en-US" sz="2000" b="1" dirty="0"/>
              <a:t>系统思想</a:t>
            </a:r>
            <a:r>
              <a:rPr lang="en-US" altLang="zh-CN" sz="2000" b="1" dirty="0"/>
              <a:t>——“</a:t>
            </a:r>
            <a:r>
              <a:rPr lang="zh-CN" altLang="en-US" sz="2000" b="1" dirty="0"/>
              <a:t>治水”与“治人”并重</a:t>
            </a:r>
          </a:p>
        </p:txBody>
      </p:sp>
    </p:spTree>
    <p:extLst>
      <p:ext uri="{BB962C8B-B14F-4D97-AF65-F5344CB8AC3E}">
        <p14:creationId xmlns:p14="http://schemas.microsoft.com/office/powerpoint/2010/main" val="221559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t>历史回顾</a:t>
            </a:r>
            <a:r>
              <a:rPr lang="en-US" altLang="zh-CN" dirty="0"/>
              <a:t>——</a:t>
            </a:r>
            <a:r>
              <a:rPr lang="zh-CN" altLang="en-US" dirty="0"/>
              <a:t>源远流长</a:t>
            </a:r>
          </a:p>
        </p:txBody>
      </p:sp>
      <p:sp>
        <p:nvSpPr>
          <p:cNvPr id="3" name="内容占位符 2"/>
          <p:cNvSpPr>
            <a:spLocks noGrp="1"/>
          </p:cNvSpPr>
          <p:nvPr>
            <p:ph idx="1"/>
          </p:nvPr>
        </p:nvSpPr>
        <p:spPr/>
        <p:txBody>
          <a:bodyPr>
            <a:normAutofit/>
          </a:bodyPr>
          <a:lstStyle/>
          <a:p>
            <a:r>
              <a:rPr lang="zh-CN" altLang="en-US" b="1" dirty="0">
                <a:latin typeface="+mj-ea"/>
                <a:ea typeface="+mj-ea"/>
              </a:rPr>
              <a:t>田忌赛马</a:t>
            </a:r>
            <a:endParaRPr lang="en-US" altLang="zh-CN" b="1" dirty="0">
              <a:latin typeface="+mj-ea"/>
              <a:ea typeface="+mj-ea"/>
            </a:endParaRPr>
          </a:p>
          <a:p>
            <a:pPr marL="457200" lvl="1" indent="0">
              <a:buNone/>
            </a:pPr>
            <a:r>
              <a:rPr lang="zh-CN" altLang="en-US" dirty="0"/>
              <a:t> 　　</a:t>
            </a:r>
            <a:endParaRPr lang="en-US" altLang="zh-CN"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14</a:t>
            </a:fld>
            <a:endParaRPr lang="zh-CN" altLang="en-US" dirty="0"/>
          </a:p>
        </p:txBody>
      </p:sp>
      <p:sp>
        <p:nvSpPr>
          <p:cNvPr id="8" name="矩形 7"/>
          <p:cNvSpPr/>
          <p:nvPr/>
        </p:nvSpPr>
        <p:spPr>
          <a:xfrm>
            <a:off x="1443717" y="3916995"/>
            <a:ext cx="7924800" cy="480131"/>
          </a:xfrm>
          <a:prstGeom prst="rect">
            <a:avLst/>
          </a:prstGeom>
        </p:spPr>
        <p:txBody>
          <a:bodyPr wrap="square">
            <a:spAutoFit/>
          </a:bodyPr>
          <a:lstStyle/>
          <a:p>
            <a:pPr marL="228600" indent="-228600" defTabSz="914400">
              <a:lnSpc>
                <a:spcPct val="90000"/>
              </a:lnSpc>
              <a:spcBef>
                <a:spcPts val="1000"/>
              </a:spcBef>
              <a:buFont typeface="Arial" panose="020B0604020202020204" pitchFamily="34" charset="0"/>
              <a:buChar char="•"/>
            </a:pPr>
            <a:r>
              <a:rPr lang="zh-CN" altLang="en-US" sz="2800" b="1" dirty="0">
                <a:solidFill>
                  <a:prstClr val="black"/>
                </a:solidFill>
                <a:latin typeface="+mj-ea"/>
                <a:ea typeface="+mj-ea"/>
              </a:rPr>
              <a:t>启示</a:t>
            </a:r>
            <a:endParaRPr lang="en-US" altLang="zh-CN" sz="2800" b="1" dirty="0">
              <a:solidFill>
                <a:prstClr val="black"/>
              </a:solidFill>
              <a:latin typeface="+mj-ea"/>
              <a:ea typeface="+mj-ea"/>
            </a:endParaRPr>
          </a:p>
        </p:txBody>
      </p:sp>
      <p:pic>
        <p:nvPicPr>
          <p:cNvPr id="9" name="Picture 8" descr="http://imgsrc.baidu.com/baike/abpic/item/9252ae7e10891d7b0cd7daea.jpg"/>
          <p:cNvPicPr>
            <a:picLocks noChangeAspect="1" noChangeArrowheads="1"/>
          </p:cNvPicPr>
          <p:nvPr/>
        </p:nvPicPr>
        <p:blipFill>
          <a:blip r:embed="rId2"/>
          <a:srcRect/>
          <a:stretch>
            <a:fillRect/>
          </a:stretch>
        </p:blipFill>
        <p:spPr bwMode="auto">
          <a:xfrm>
            <a:off x="7958818" y="1484567"/>
            <a:ext cx="1776241" cy="25190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6"/>
          <p:cNvCxnSpPr/>
          <p:nvPr/>
        </p:nvCxnSpPr>
        <p:spPr>
          <a:xfrm>
            <a:off x="6076950" y="507951"/>
            <a:ext cx="226695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310368" y="4523147"/>
            <a:ext cx="8010525" cy="1272143"/>
          </a:xfrm>
          <a:prstGeom prst="rect">
            <a:avLst/>
          </a:prstGeom>
        </p:spPr>
        <p:txBody>
          <a:bodyPr wrap="square">
            <a:spAutoFit/>
          </a:bodyPr>
          <a:lstStyle/>
          <a:p>
            <a:pPr marL="800100" lvl="1" indent="-342900" defTabSz="914400">
              <a:lnSpc>
                <a:spcPts val="2880"/>
              </a:lnSpc>
              <a:spcBef>
                <a:spcPts val="500"/>
              </a:spcBef>
              <a:buFont typeface="Wingdings" panose="05000000000000000000" pitchFamily="2" charset="2"/>
              <a:buChar char="Ø"/>
            </a:pPr>
            <a:r>
              <a:rPr lang="zh-CN" altLang="en-US" sz="2000" dirty="0"/>
              <a:t>系统的要素不变（比赛双方及六匹马），但策略不同，则总体效果不同。</a:t>
            </a:r>
            <a:endParaRPr lang="en-US" altLang="zh-CN" sz="2000" dirty="0"/>
          </a:p>
          <a:p>
            <a:pPr marL="800100" lvl="1" indent="-342900" defTabSz="914400">
              <a:lnSpc>
                <a:spcPts val="2880"/>
              </a:lnSpc>
              <a:spcBef>
                <a:spcPts val="500"/>
              </a:spcBef>
              <a:buFont typeface="Wingdings" panose="05000000000000000000" pitchFamily="2" charset="2"/>
              <a:buChar char="Ø"/>
            </a:pPr>
            <a:r>
              <a:rPr lang="zh-CN" altLang="en-US" sz="2000" dirty="0"/>
              <a:t>该思想至今仍然在用，如：博弈理论；体育比赛中的团体赛等。</a:t>
            </a:r>
          </a:p>
        </p:txBody>
      </p:sp>
      <p:sp>
        <p:nvSpPr>
          <p:cNvPr id="11" name="矩形 10"/>
          <p:cNvSpPr/>
          <p:nvPr/>
        </p:nvSpPr>
        <p:spPr>
          <a:xfrm>
            <a:off x="1567543" y="1768199"/>
            <a:ext cx="6067425" cy="1951816"/>
          </a:xfrm>
          <a:prstGeom prst="rect">
            <a:avLst/>
          </a:prstGeom>
        </p:spPr>
        <p:txBody>
          <a:bodyPr wrap="square">
            <a:spAutoFit/>
          </a:bodyPr>
          <a:lstStyle/>
          <a:p>
            <a:pPr lvl="1">
              <a:lnSpc>
                <a:spcPts val="2880"/>
              </a:lnSpc>
            </a:pPr>
            <a:r>
              <a:rPr lang="en-US" altLang="zh-CN" sz="2000" dirty="0"/>
              <a:t>	</a:t>
            </a:r>
            <a:r>
              <a:rPr lang="zh-CN" altLang="en-US" sz="2000" dirty="0"/>
              <a:t>战国时期，齐国的田忌和齐威王赛马，田忌参赛的上中下马分别劣于齐王的上中下马，孙膑</a:t>
            </a:r>
            <a:r>
              <a:rPr lang="en-US" altLang="zh-CN" sz="2000" dirty="0"/>
              <a:t>(《</a:t>
            </a:r>
            <a:r>
              <a:rPr lang="zh-CN" altLang="en-US" sz="2000" dirty="0"/>
              <a:t>孙子兵法</a:t>
            </a:r>
            <a:r>
              <a:rPr lang="en-US" altLang="zh-CN" sz="2000" dirty="0"/>
              <a:t>》</a:t>
            </a:r>
            <a:r>
              <a:rPr lang="zh-CN" altLang="en-US" sz="2000" dirty="0"/>
              <a:t>作者孙武的后代，著有</a:t>
            </a:r>
            <a:r>
              <a:rPr lang="en-US" altLang="zh-CN" sz="2000" dirty="0"/>
              <a:t>《</a:t>
            </a:r>
            <a:r>
              <a:rPr lang="zh-CN" altLang="en-US" sz="2000" dirty="0"/>
              <a:t>孙膑兵法</a:t>
            </a:r>
            <a:r>
              <a:rPr lang="en-US" altLang="zh-CN" sz="2000" dirty="0"/>
              <a:t>》)</a:t>
            </a:r>
            <a:r>
              <a:rPr lang="zh-CN" altLang="en-US" sz="2000" dirty="0"/>
              <a:t>教田忌分别以下、上、中马对齐王的上、中、下马，从而赢得比赛的总体胜利。</a:t>
            </a:r>
          </a:p>
        </p:txBody>
      </p:sp>
    </p:spTree>
    <p:extLst>
      <p:ext uri="{BB962C8B-B14F-4D97-AF65-F5344CB8AC3E}">
        <p14:creationId xmlns:p14="http://schemas.microsoft.com/office/powerpoint/2010/main" val="2254851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t>历史回顾</a:t>
            </a:r>
            <a:r>
              <a:rPr lang="en-US" altLang="zh-CN" dirty="0"/>
              <a:t>——</a:t>
            </a:r>
            <a:r>
              <a:rPr lang="zh-CN" altLang="en-US" dirty="0"/>
              <a:t>源远流长</a:t>
            </a:r>
          </a:p>
        </p:txBody>
      </p:sp>
      <p:sp>
        <p:nvSpPr>
          <p:cNvPr id="17" name="内容占位符 2"/>
          <p:cNvSpPr>
            <a:spLocks noGrp="1"/>
          </p:cNvSpPr>
          <p:nvPr>
            <p:ph idx="1"/>
          </p:nvPr>
        </p:nvSpPr>
        <p:spPr/>
        <p:txBody>
          <a:bodyPr>
            <a:normAutofit/>
          </a:bodyPr>
          <a:lstStyle/>
          <a:p>
            <a:r>
              <a:rPr lang="zh-CN" altLang="en-US" b="1" dirty="0">
                <a:latin typeface="+mj-ea"/>
                <a:ea typeface="+mj-ea"/>
              </a:rPr>
              <a:t>都江堰水利工程</a:t>
            </a:r>
            <a:endParaRPr lang="en-US" altLang="zh-CN" b="1" dirty="0">
              <a:latin typeface="+mj-ea"/>
              <a:ea typeface="+mj-ea"/>
            </a:endParaRPr>
          </a:p>
          <a:p>
            <a:pPr marL="457200" lvl="1" indent="0">
              <a:buNone/>
            </a:pPr>
            <a:r>
              <a:rPr lang="zh-CN" altLang="en-US" dirty="0"/>
              <a:t> 　</a:t>
            </a:r>
            <a:r>
              <a:rPr lang="zh-CN" altLang="en-US" sz="2000" dirty="0">
                <a:latin typeface="+mn-ea"/>
              </a:rPr>
              <a:t>战国时期（公元前</a:t>
            </a:r>
            <a:r>
              <a:rPr lang="en-US" altLang="zh-CN" sz="2000" dirty="0">
                <a:latin typeface="+mn-ea"/>
              </a:rPr>
              <a:t>250</a:t>
            </a:r>
            <a:r>
              <a:rPr lang="zh-CN" altLang="en-US" sz="2000" dirty="0">
                <a:latin typeface="+mn-ea"/>
              </a:rPr>
              <a:t>年前后），秦国的李冰父子主持修建的四川都江堰水利工程，将分洪、引水和排沙等多种需求结合在一起进行考虑，使各部分组成一个整体，实现了防洪、灌溉、行舟、漂木等多种功能。</a:t>
            </a:r>
            <a:endParaRPr lang="en-US" altLang="zh-CN" sz="2000" dirty="0">
              <a:latin typeface="+mn-ea"/>
            </a:endParaRPr>
          </a:p>
        </p:txBody>
      </p:sp>
      <p:sp>
        <p:nvSpPr>
          <p:cNvPr id="6" name="灯片编号占位符 5"/>
          <p:cNvSpPr>
            <a:spLocks noGrp="1"/>
          </p:cNvSpPr>
          <p:nvPr>
            <p:ph type="sldNum" sz="quarter" idx="12"/>
          </p:nvPr>
        </p:nvSpPr>
        <p:spPr/>
        <p:txBody>
          <a:bodyPr/>
          <a:lstStyle/>
          <a:p>
            <a:fld id="{992410F8-5038-4D67-BFCB-CC041677B2F5}" type="slidenum">
              <a:rPr lang="zh-CN" altLang="en-US" smtClean="0"/>
              <a:t>15</a:t>
            </a:fld>
            <a:endParaRPr lang="zh-CN" altLang="en-US" dirty="0"/>
          </a:p>
        </p:txBody>
      </p:sp>
      <p:cxnSp>
        <p:nvCxnSpPr>
          <p:cNvPr id="7" name="直接连接符 6"/>
          <p:cNvCxnSpPr/>
          <p:nvPr/>
        </p:nvCxnSpPr>
        <p:spPr>
          <a:xfrm>
            <a:off x="6076950" y="507951"/>
            <a:ext cx="226695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393371" y="2825778"/>
            <a:ext cx="8192621" cy="821250"/>
          </a:xfrm>
          <a:prstGeom prst="rect">
            <a:avLst/>
          </a:prstGeom>
        </p:spPr>
        <p:txBody>
          <a:bodyPr wrap="square">
            <a:spAutoFit/>
          </a:bodyPr>
          <a:lstStyle/>
          <a:p>
            <a:pPr marL="228600" indent="-228600" defTabSz="914400">
              <a:lnSpc>
                <a:spcPct val="90000"/>
              </a:lnSpc>
              <a:spcBef>
                <a:spcPts val="1000"/>
              </a:spcBef>
              <a:buFont typeface="Arial" panose="020B0604020202020204" pitchFamily="34" charset="0"/>
              <a:buChar char="•"/>
            </a:pPr>
            <a:r>
              <a:rPr lang="zh-CN" altLang="en-US" sz="2800" b="1" dirty="0">
                <a:solidFill>
                  <a:prstClr val="black"/>
                </a:solidFill>
                <a:latin typeface="+mj-ea"/>
                <a:ea typeface="+mj-ea"/>
              </a:rPr>
              <a:t>启示</a:t>
            </a:r>
            <a:endParaRPr lang="en-US" altLang="zh-CN" sz="2800" b="1" dirty="0">
              <a:solidFill>
                <a:prstClr val="black"/>
              </a:solidFill>
              <a:latin typeface="+mj-ea"/>
              <a:ea typeface="+mj-ea"/>
            </a:endParaRPr>
          </a:p>
          <a:p>
            <a:pPr lvl="1" algn="ctr" defTabSz="914400">
              <a:lnSpc>
                <a:spcPct val="90000"/>
              </a:lnSpc>
              <a:spcBef>
                <a:spcPts val="500"/>
              </a:spcBef>
            </a:pPr>
            <a:r>
              <a:rPr lang="zh-CN" altLang="en-US" sz="2000" b="1" dirty="0">
                <a:solidFill>
                  <a:prstClr val="black"/>
                </a:solidFill>
              </a:rPr>
              <a:t>系统的思想，整理考虑，综合寻优。 </a:t>
            </a:r>
          </a:p>
        </p:txBody>
      </p:sp>
      <p:pic>
        <p:nvPicPr>
          <p:cNvPr id="19" name="Picture 21" descr="都江堰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599" y="3831667"/>
            <a:ext cx="2672351"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5950" y="3831667"/>
            <a:ext cx="2716981"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内容占位符 2"/>
          <p:cNvSpPr txBox="1">
            <a:spLocks/>
          </p:cNvSpPr>
          <p:nvPr/>
        </p:nvSpPr>
        <p:spPr>
          <a:xfrm>
            <a:off x="7823526" y="4073911"/>
            <a:ext cx="2711124" cy="148320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600" dirty="0"/>
              <a:t>三大工程</a:t>
            </a:r>
            <a:endParaRPr lang="en-US" altLang="zh-CN" sz="2600" dirty="0"/>
          </a:p>
          <a:p>
            <a:r>
              <a:rPr lang="zh-CN" altLang="en-US" sz="2000" dirty="0"/>
              <a:t>鱼嘴岷江分水工程</a:t>
            </a:r>
            <a:endParaRPr lang="en-US" altLang="zh-CN" sz="2000" dirty="0"/>
          </a:p>
          <a:p>
            <a:r>
              <a:rPr lang="zh-CN" altLang="en-US" sz="2000" dirty="0"/>
              <a:t>飞沙堰分洪排沙工程</a:t>
            </a:r>
            <a:endParaRPr lang="en-US" altLang="zh-CN" sz="2000" dirty="0"/>
          </a:p>
          <a:p>
            <a:r>
              <a:rPr lang="zh-CN" altLang="en-US" sz="2000" dirty="0"/>
              <a:t>宝瓶口引水工程</a:t>
            </a:r>
          </a:p>
          <a:p>
            <a:pPr lvl="1"/>
            <a:endParaRPr lang="en-US" altLang="zh-CN" sz="2000" dirty="0"/>
          </a:p>
        </p:txBody>
      </p:sp>
    </p:spTree>
    <p:extLst>
      <p:ext uri="{BB962C8B-B14F-4D97-AF65-F5344CB8AC3E}">
        <p14:creationId xmlns:p14="http://schemas.microsoft.com/office/powerpoint/2010/main" val="2446285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t>历史回顾</a:t>
            </a:r>
            <a:r>
              <a:rPr lang="en-US" altLang="zh-CN" dirty="0"/>
              <a:t>——</a:t>
            </a:r>
            <a:r>
              <a:rPr lang="zh-CN" altLang="en-US" dirty="0"/>
              <a:t>源远流长</a:t>
            </a:r>
          </a:p>
        </p:txBody>
      </p:sp>
      <p:sp>
        <p:nvSpPr>
          <p:cNvPr id="2" name="内容占位符 1"/>
          <p:cNvSpPr>
            <a:spLocks noGrp="1"/>
          </p:cNvSpPr>
          <p:nvPr>
            <p:ph idx="1"/>
          </p:nvPr>
        </p:nvSpPr>
        <p:spPr/>
        <p:txBody>
          <a:bodyPr/>
          <a:lstStyle/>
          <a:p>
            <a:r>
              <a:rPr lang="zh-CN" altLang="en-US" dirty="0"/>
              <a:t>鱼嘴岷江分水工程</a:t>
            </a:r>
          </a:p>
          <a:p>
            <a:pPr marL="0" indent="0">
              <a:buNone/>
            </a:pPr>
            <a:endParaRPr lang="zh-CN" altLang="en-US"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16</a:t>
            </a:fld>
            <a:endParaRPr lang="zh-CN" altLang="en-US" dirty="0"/>
          </a:p>
        </p:txBody>
      </p:sp>
      <p:cxnSp>
        <p:nvCxnSpPr>
          <p:cNvPr id="7" name="直接连接符 6"/>
          <p:cNvCxnSpPr/>
          <p:nvPr/>
        </p:nvCxnSpPr>
        <p:spPr>
          <a:xfrm>
            <a:off x="6076950" y="507951"/>
            <a:ext cx="226695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pic>
        <p:nvPicPr>
          <p:cNvPr id="11" name="图片 7" descr="yuzui.jpg"/>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293895" y="1647392"/>
            <a:ext cx="4005301" cy="242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400007" y="2899510"/>
            <a:ext cx="3887787" cy="291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8154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t>历史回顾</a:t>
            </a:r>
            <a:r>
              <a:rPr lang="en-US" altLang="zh-CN" dirty="0"/>
              <a:t>——</a:t>
            </a:r>
            <a:r>
              <a:rPr lang="zh-CN" altLang="en-US" dirty="0"/>
              <a:t>源远流长</a:t>
            </a:r>
          </a:p>
        </p:txBody>
      </p:sp>
      <p:sp>
        <p:nvSpPr>
          <p:cNvPr id="2" name="内容占位符 1"/>
          <p:cNvSpPr>
            <a:spLocks noGrp="1"/>
          </p:cNvSpPr>
          <p:nvPr>
            <p:ph idx="1"/>
          </p:nvPr>
        </p:nvSpPr>
        <p:spPr/>
        <p:txBody>
          <a:bodyPr/>
          <a:lstStyle/>
          <a:p>
            <a:pPr marL="342900" indent="-342900"/>
            <a:r>
              <a:rPr lang="zh-CN" altLang="en-US" dirty="0"/>
              <a:t>飞沙堰分洪排沙工程</a:t>
            </a:r>
          </a:p>
          <a:p>
            <a:pPr marL="0" indent="0">
              <a:buNone/>
            </a:pPr>
            <a:endParaRPr lang="zh-CN" altLang="en-US"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17</a:t>
            </a:fld>
            <a:endParaRPr lang="zh-CN" altLang="en-US" dirty="0"/>
          </a:p>
        </p:txBody>
      </p:sp>
      <p:cxnSp>
        <p:nvCxnSpPr>
          <p:cNvPr id="7" name="直接连接符 6"/>
          <p:cNvCxnSpPr/>
          <p:nvPr/>
        </p:nvCxnSpPr>
        <p:spPr>
          <a:xfrm>
            <a:off x="6076950" y="507951"/>
            <a:ext cx="226695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pic>
        <p:nvPicPr>
          <p:cNvPr id="8" name="图片 4" descr="feishayan.jpg"/>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152252" y="1647392"/>
            <a:ext cx="3868738" cy="2518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内容占位符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096837" y="2906491"/>
            <a:ext cx="3887787" cy="2878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1817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t>历史回顾</a:t>
            </a:r>
            <a:r>
              <a:rPr lang="en-US" altLang="zh-CN" dirty="0"/>
              <a:t>——</a:t>
            </a:r>
            <a:r>
              <a:rPr lang="zh-CN" altLang="en-US" dirty="0"/>
              <a:t>源远流长</a:t>
            </a:r>
          </a:p>
        </p:txBody>
      </p:sp>
      <p:sp>
        <p:nvSpPr>
          <p:cNvPr id="2" name="内容占位符 1"/>
          <p:cNvSpPr>
            <a:spLocks noGrp="1"/>
          </p:cNvSpPr>
          <p:nvPr>
            <p:ph idx="1"/>
          </p:nvPr>
        </p:nvSpPr>
        <p:spPr/>
        <p:txBody>
          <a:bodyPr/>
          <a:lstStyle/>
          <a:p>
            <a:pPr marL="342900" indent="-342900"/>
            <a:r>
              <a:rPr lang="zh-CN" altLang="en-US" dirty="0"/>
              <a:t>宝瓶口引水工程</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18</a:t>
            </a:fld>
            <a:endParaRPr lang="zh-CN" altLang="en-US" dirty="0"/>
          </a:p>
        </p:txBody>
      </p:sp>
      <p:cxnSp>
        <p:nvCxnSpPr>
          <p:cNvPr id="7" name="直接连接符 6"/>
          <p:cNvCxnSpPr/>
          <p:nvPr/>
        </p:nvCxnSpPr>
        <p:spPr>
          <a:xfrm>
            <a:off x="6076950" y="507951"/>
            <a:ext cx="226695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pic>
        <p:nvPicPr>
          <p:cNvPr id="11" name="内容占位符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152252" y="1647393"/>
            <a:ext cx="3868738" cy="2904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内容占位符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176502" y="2943625"/>
            <a:ext cx="3887787" cy="291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9815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t>历史回顾</a:t>
            </a:r>
            <a:r>
              <a:rPr lang="en-US" altLang="zh-CN" dirty="0"/>
              <a:t>——</a:t>
            </a:r>
            <a:r>
              <a:rPr lang="zh-CN" altLang="en-US" dirty="0"/>
              <a:t>源远流长</a:t>
            </a:r>
          </a:p>
        </p:txBody>
      </p:sp>
      <p:sp>
        <p:nvSpPr>
          <p:cNvPr id="13" name="内容占位符 2"/>
          <p:cNvSpPr>
            <a:spLocks noGrp="1"/>
          </p:cNvSpPr>
          <p:nvPr>
            <p:ph idx="1"/>
          </p:nvPr>
        </p:nvSpPr>
        <p:spPr/>
        <p:txBody>
          <a:bodyPr>
            <a:normAutofit/>
          </a:bodyPr>
          <a:lstStyle/>
          <a:p>
            <a:r>
              <a:rPr lang="zh-CN" altLang="en-US" b="1" dirty="0"/>
              <a:t>丁渭工程</a:t>
            </a:r>
            <a:endParaRPr lang="en-US" altLang="zh-CN" b="1" dirty="0"/>
          </a:p>
          <a:p>
            <a:pPr marL="457200" lvl="1" indent="0">
              <a:lnSpc>
                <a:spcPts val="3080"/>
              </a:lnSpc>
              <a:buNone/>
            </a:pPr>
            <a:r>
              <a:rPr lang="zh-CN" altLang="en-US" dirty="0"/>
              <a:t> 　　祥符中，禁火。时丁晋公主营复宫室，患取土远，公乃令凿通衢取土，不日皆成巨堑。乃决汴水入堑中，引诸道竹木排筏及船运杂材，尽自堑中入至宫门。事毕，却以斥弃瓦砾灰尘壤实於堑中，复为街衢。一举而三役济，计省费以亿万计。</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19</a:t>
            </a:fld>
            <a:endParaRPr lang="zh-CN" altLang="en-US" dirty="0"/>
          </a:p>
        </p:txBody>
      </p:sp>
      <p:cxnSp>
        <p:nvCxnSpPr>
          <p:cNvPr id="7" name="直接连接符 6"/>
          <p:cNvCxnSpPr/>
          <p:nvPr/>
        </p:nvCxnSpPr>
        <p:spPr>
          <a:xfrm>
            <a:off x="6076950" y="507951"/>
            <a:ext cx="226695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93371" y="3415105"/>
            <a:ext cx="4072659" cy="2403735"/>
          </a:xfrm>
          <a:prstGeom prst="rect">
            <a:avLst/>
          </a:prstGeom>
        </p:spPr>
        <p:txBody>
          <a:bodyPr wrap="square">
            <a:spAutoFit/>
          </a:bodyPr>
          <a:lstStyle/>
          <a:p>
            <a:pPr marL="228600" indent="-228600" defTabSz="914400">
              <a:lnSpc>
                <a:spcPct val="90000"/>
              </a:lnSpc>
              <a:spcBef>
                <a:spcPts val="1000"/>
              </a:spcBef>
              <a:buFont typeface="Arial" panose="020B0604020202020204" pitchFamily="34" charset="0"/>
              <a:buChar char="•"/>
            </a:pPr>
            <a:r>
              <a:rPr lang="zh-CN" altLang="en-US" sz="2800" b="1" dirty="0">
                <a:solidFill>
                  <a:prstClr val="black"/>
                </a:solidFill>
                <a:latin typeface="+mj-ea"/>
                <a:ea typeface="+mj-ea"/>
              </a:rPr>
              <a:t>启示</a:t>
            </a:r>
            <a:endParaRPr lang="en-US" altLang="zh-CN" sz="2800" b="1" dirty="0">
              <a:solidFill>
                <a:prstClr val="black"/>
              </a:solidFill>
              <a:latin typeface="+mj-ea"/>
              <a:ea typeface="+mj-ea"/>
            </a:endParaRPr>
          </a:p>
          <a:p>
            <a:pPr lvl="1" defTabSz="914400">
              <a:lnSpc>
                <a:spcPts val="2880"/>
              </a:lnSpc>
              <a:spcBef>
                <a:spcPts val="500"/>
              </a:spcBef>
            </a:pPr>
            <a:r>
              <a:rPr lang="zh-CN" altLang="en-US" sz="2400" b="1" dirty="0">
                <a:solidFill>
                  <a:prstClr val="black"/>
                </a:solidFill>
              </a:rPr>
              <a:t> 　　</a:t>
            </a:r>
            <a:r>
              <a:rPr lang="zh-CN" altLang="en-US" sz="2400" dirty="0">
                <a:solidFill>
                  <a:prstClr val="black"/>
                </a:solidFill>
              </a:rPr>
              <a:t>皇宫修复全过程看成一个系统，并划分为若干并行和交叉作业的子系统。蕴含了“系统工程”思想</a:t>
            </a:r>
            <a:r>
              <a:rPr lang="zh-CN" altLang="en-US" sz="2400" b="1" dirty="0">
                <a:solidFill>
                  <a:prstClr val="black"/>
                </a:solidFill>
              </a:rPr>
              <a:t>。</a:t>
            </a:r>
          </a:p>
        </p:txBody>
      </p:sp>
      <p:pic>
        <p:nvPicPr>
          <p:cNvPr id="2" name="图片 1"/>
          <p:cNvPicPr>
            <a:picLocks noChangeAspect="1"/>
          </p:cNvPicPr>
          <p:nvPr/>
        </p:nvPicPr>
        <p:blipFill>
          <a:blip r:embed="rId2"/>
          <a:stretch>
            <a:fillRect/>
          </a:stretch>
        </p:blipFill>
        <p:spPr>
          <a:xfrm>
            <a:off x="6387234" y="3752562"/>
            <a:ext cx="3652116" cy="22561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94459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5845533" y="6448998"/>
            <a:ext cx="660042" cy="365125"/>
          </a:xfrm>
        </p:spPr>
        <p:txBody>
          <a:bodyPr/>
          <a:lstStyle/>
          <a:p>
            <a:fld id="{992410F8-5038-4D67-BFCB-CC041677B2F5}" type="slidenum">
              <a:rPr lang="zh-CN" altLang="en-US" smtClean="0"/>
              <a:t>2</a:t>
            </a:fld>
            <a:endParaRPr lang="zh-CN" altLang="en-US" dirty="0"/>
          </a:p>
        </p:txBody>
      </p:sp>
      <p:cxnSp>
        <p:nvCxnSpPr>
          <p:cNvPr id="22" name="直接连接符 21"/>
          <p:cNvCxnSpPr>
            <a:cxnSpLocks/>
          </p:cNvCxnSpPr>
          <p:nvPr/>
        </p:nvCxnSpPr>
        <p:spPr>
          <a:xfrm>
            <a:off x="925285" y="498765"/>
            <a:ext cx="812074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175285" y="806059"/>
            <a:ext cx="3786614" cy="646331"/>
          </a:xfrm>
          <a:prstGeom prst="rect">
            <a:avLst/>
          </a:prstGeom>
        </p:spPr>
        <p:txBody>
          <a:bodyPr wrap="none">
            <a:spAutoFit/>
          </a:bodyPr>
          <a:lstStyle/>
          <a:p>
            <a:pPr defTabSz="914400">
              <a:lnSpc>
                <a:spcPct val="90000"/>
              </a:lnSpc>
              <a:spcBef>
                <a:spcPts val="1000"/>
              </a:spcBef>
            </a:pPr>
            <a:r>
              <a:rPr lang="zh-CN" altLang="en-US" sz="4000" b="1" dirty="0">
                <a:solidFill>
                  <a:prstClr val="black"/>
                </a:solidFill>
                <a:latin typeface="黑体"/>
                <a:ea typeface="黑体"/>
              </a:rPr>
              <a:t>学习方法和要求</a:t>
            </a:r>
          </a:p>
        </p:txBody>
      </p:sp>
      <p:sp>
        <p:nvSpPr>
          <p:cNvPr id="12" name="Rectangle 3"/>
          <p:cNvSpPr>
            <a:spLocks noChangeArrowheads="1"/>
          </p:cNvSpPr>
          <p:nvPr/>
        </p:nvSpPr>
        <p:spPr bwMode="auto">
          <a:xfrm>
            <a:off x="2517954" y="1509665"/>
            <a:ext cx="7771356"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nSpc>
                <a:spcPct val="200000"/>
              </a:lnSpc>
            </a:pPr>
            <a:r>
              <a:rPr kumimoji="1" lang="en-US" altLang="zh-CN" sz="2800" dirty="0">
                <a:solidFill>
                  <a:schemeClr val="tx1"/>
                </a:solidFill>
                <a:latin typeface="+mn-ea"/>
                <a:ea typeface="+mn-ea"/>
              </a:rPr>
              <a:t>1</a:t>
            </a:r>
            <a:r>
              <a:rPr kumimoji="1" lang="zh-CN" altLang="en-US" sz="2800" dirty="0">
                <a:solidFill>
                  <a:schemeClr val="tx1"/>
                </a:solidFill>
                <a:latin typeface="+mn-ea"/>
                <a:ea typeface="+mn-ea"/>
              </a:rPr>
              <a:t>、保证出勤、不迟到、不早退、特殊情况无法上</a:t>
            </a:r>
            <a:endParaRPr kumimoji="1" lang="en-US" altLang="zh-CN" sz="2800" dirty="0">
              <a:solidFill>
                <a:schemeClr val="tx1"/>
              </a:solidFill>
              <a:latin typeface="+mn-ea"/>
              <a:ea typeface="+mn-ea"/>
            </a:endParaRPr>
          </a:p>
          <a:p>
            <a:pPr>
              <a:lnSpc>
                <a:spcPct val="200000"/>
              </a:lnSpc>
            </a:pPr>
            <a:r>
              <a:rPr kumimoji="1" lang="en-US" altLang="zh-CN" sz="2800" dirty="0">
                <a:solidFill>
                  <a:schemeClr val="tx1"/>
                </a:solidFill>
                <a:latin typeface="+mn-ea"/>
                <a:ea typeface="+mn-ea"/>
              </a:rPr>
              <a:t>     </a:t>
            </a:r>
            <a:r>
              <a:rPr kumimoji="1" lang="zh-CN" altLang="en-US" sz="2800" dirty="0">
                <a:solidFill>
                  <a:schemeClr val="tx1"/>
                </a:solidFill>
                <a:latin typeface="+mn-ea"/>
                <a:ea typeface="+mn-ea"/>
              </a:rPr>
              <a:t>课，需要提前履行请假手续。</a:t>
            </a:r>
          </a:p>
          <a:p>
            <a:pPr algn="l">
              <a:lnSpc>
                <a:spcPct val="200000"/>
              </a:lnSpc>
            </a:pPr>
            <a:r>
              <a:rPr kumimoji="1" lang="en-US" altLang="zh-CN" sz="2800" dirty="0">
                <a:solidFill>
                  <a:schemeClr val="tx1"/>
                </a:solidFill>
                <a:latin typeface="+mn-ea"/>
                <a:ea typeface="+mn-ea"/>
              </a:rPr>
              <a:t>2</a:t>
            </a:r>
            <a:r>
              <a:rPr kumimoji="1" lang="zh-CN" altLang="en-US" sz="2800" dirty="0">
                <a:solidFill>
                  <a:schemeClr val="tx1"/>
                </a:solidFill>
                <a:latin typeface="+mn-ea"/>
                <a:ea typeface="+mn-ea"/>
              </a:rPr>
              <a:t>、数学要求高，复习线性代数和高等数学</a:t>
            </a:r>
          </a:p>
          <a:p>
            <a:pPr algn="l">
              <a:lnSpc>
                <a:spcPct val="200000"/>
              </a:lnSpc>
            </a:pPr>
            <a:r>
              <a:rPr kumimoji="1" lang="en-US" altLang="zh-CN" sz="2800" dirty="0">
                <a:solidFill>
                  <a:schemeClr val="tx1"/>
                </a:solidFill>
                <a:latin typeface="+mn-ea"/>
                <a:ea typeface="+mn-ea"/>
              </a:rPr>
              <a:t>3</a:t>
            </a:r>
            <a:r>
              <a:rPr kumimoji="1" lang="zh-CN" altLang="en-US" sz="2800" dirty="0">
                <a:solidFill>
                  <a:schemeClr val="tx1"/>
                </a:solidFill>
                <a:latin typeface="+mn-ea"/>
                <a:ea typeface="+mn-ea"/>
              </a:rPr>
              <a:t>、做好预习和复习，及时完成作业</a:t>
            </a:r>
          </a:p>
          <a:p>
            <a:pPr algn="l">
              <a:lnSpc>
                <a:spcPct val="200000"/>
              </a:lnSpc>
            </a:pPr>
            <a:r>
              <a:rPr kumimoji="1" lang="en-US" altLang="zh-CN" sz="2800" dirty="0">
                <a:solidFill>
                  <a:schemeClr val="tx1"/>
                </a:solidFill>
                <a:latin typeface="+mn-ea"/>
                <a:ea typeface="+mn-ea"/>
              </a:rPr>
              <a:t>4</a:t>
            </a:r>
            <a:r>
              <a:rPr kumimoji="1" lang="zh-CN" altLang="en-US" sz="2800" dirty="0">
                <a:solidFill>
                  <a:schemeClr val="tx1"/>
                </a:solidFill>
                <a:latin typeface="+mn-ea"/>
                <a:ea typeface="+mn-ea"/>
              </a:rPr>
              <a:t>、通过作业（课程设计）强化对课堂内容的理解</a:t>
            </a:r>
          </a:p>
        </p:txBody>
      </p:sp>
    </p:spTree>
    <p:extLst>
      <p:ext uri="{BB962C8B-B14F-4D97-AF65-F5344CB8AC3E}">
        <p14:creationId xmlns:p14="http://schemas.microsoft.com/office/powerpoint/2010/main" val="558402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t>历史回顾</a:t>
            </a:r>
            <a:r>
              <a:rPr lang="en-US" altLang="zh-CN" dirty="0"/>
              <a:t>——</a:t>
            </a:r>
            <a:r>
              <a:rPr lang="zh-CN" altLang="en-US" dirty="0"/>
              <a:t>突然崛起</a:t>
            </a:r>
          </a:p>
        </p:txBody>
      </p:sp>
      <p:sp>
        <p:nvSpPr>
          <p:cNvPr id="13" name="内容占位符 2"/>
          <p:cNvSpPr>
            <a:spLocks noGrp="1"/>
          </p:cNvSpPr>
          <p:nvPr>
            <p:ph idx="1"/>
          </p:nvPr>
        </p:nvSpPr>
        <p:spPr>
          <a:xfrm>
            <a:off x="2404790" y="1585305"/>
            <a:ext cx="10515600" cy="4351339"/>
          </a:xfrm>
        </p:spPr>
        <p:txBody>
          <a:bodyPr>
            <a:normAutofit/>
          </a:bodyPr>
          <a:lstStyle/>
          <a:p>
            <a:pPr marL="0" indent="0">
              <a:buNone/>
            </a:pPr>
            <a:r>
              <a:rPr lang="zh-CN" altLang="en-US" sz="2400" b="0" dirty="0">
                <a:solidFill>
                  <a:prstClr val="black"/>
                </a:solidFill>
                <a:ea typeface="微软雅黑" panose="020B0503020204020204" pitchFamily="34" charset="-122"/>
              </a:rPr>
              <a:t>大体上形成于上世纪</a:t>
            </a:r>
            <a:r>
              <a:rPr lang="en-US" altLang="zh-CN" sz="2400" b="0" dirty="0">
                <a:solidFill>
                  <a:prstClr val="black"/>
                </a:solidFill>
                <a:ea typeface="微软雅黑" panose="020B0503020204020204" pitchFamily="34" charset="-122"/>
              </a:rPr>
              <a:t>50</a:t>
            </a:r>
            <a:r>
              <a:rPr lang="zh-CN" altLang="en-US" sz="2400" b="0" dirty="0">
                <a:solidFill>
                  <a:prstClr val="black"/>
                </a:solidFill>
                <a:ea typeface="微软雅黑" panose="020B0503020204020204" pitchFamily="34" charset="-122"/>
              </a:rPr>
              <a:t>、</a:t>
            </a:r>
            <a:r>
              <a:rPr lang="en-US" altLang="zh-CN" sz="2400" b="0" dirty="0">
                <a:solidFill>
                  <a:prstClr val="black"/>
                </a:solidFill>
                <a:ea typeface="微软雅黑" panose="020B0503020204020204" pitchFamily="34" charset="-122"/>
              </a:rPr>
              <a:t>60</a:t>
            </a:r>
            <a:r>
              <a:rPr lang="zh-CN" altLang="en-US" sz="2400" b="0" dirty="0">
                <a:solidFill>
                  <a:prstClr val="black"/>
                </a:solidFill>
                <a:ea typeface="微软雅黑" panose="020B0503020204020204" pitchFamily="34" charset="-122"/>
              </a:rPr>
              <a:t>年代</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20</a:t>
            </a:fld>
            <a:endParaRPr lang="zh-CN" altLang="en-US" dirty="0"/>
          </a:p>
        </p:txBody>
      </p:sp>
      <p:cxnSp>
        <p:nvCxnSpPr>
          <p:cNvPr id="7" name="直接连接符 6"/>
          <p:cNvCxnSpPr/>
          <p:nvPr/>
        </p:nvCxnSpPr>
        <p:spPr>
          <a:xfrm>
            <a:off x="6076950" y="507951"/>
            <a:ext cx="226695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409280" y="2257803"/>
            <a:ext cx="4491311" cy="480131"/>
          </a:xfrm>
          <a:prstGeom prst="rect">
            <a:avLst/>
          </a:prstGeom>
        </p:spPr>
        <p:txBody>
          <a:bodyPr wrap="square">
            <a:spAutoFit/>
          </a:bodyPr>
          <a:lstStyle/>
          <a:p>
            <a:pPr marL="457200" indent="-457200" defTabSz="914400">
              <a:lnSpc>
                <a:spcPct val="90000"/>
              </a:lnSpc>
              <a:spcBef>
                <a:spcPts val="1000"/>
              </a:spcBef>
              <a:buFont typeface="Wingdings" panose="05000000000000000000" pitchFamily="2" charset="2"/>
              <a:buChar char="p"/>
            </a:pPr>
            <a:r>
              <a:rPr lang="zh-CN" altLang="en-US" sz="2800" b="1" dirty="0">
                <a:solidFill>
                  <a:prstClr val="black"/>
                </a:solidFill>
                <a:latin typeface="黑体"/>
                <a:ea typeface="黑体"/>
              </a:rPr>
              <a:t>经典成功案例（美国）</a:t>
            </a:r>
          </a:p>
        </p:txBody>
      </p:sp>
      <p:sp>
        <p:nvSpPr>
          <p:cNvPr id="4" name="矩形 3"/>
          <p:cNvSpPr/>
          <p:nvPr/>
        </p:nvSpPr>
        <p:spPr>
          <a:xfrm>
            <a:off x="2404790" y="2768039"/>
            <a:ext cx="4574919" cy="1198533"/>
          </a:xfrm>
          <a:prstGeom prst="rect">
            <a:avLst/>
          </a:prstGeom>
        </p:spPr>
        <p:txBody>
          <a:bodyPr wrap="square">
            <a:spAutoFit/>
          </a:bodyPr>
          <a:lstStyle/>
          <a:p>
            <a:pPr marL="800100" lvl="1" indent="-342900" defTabSz="914400">
              <a:lnSpc>
                <a:spcPct val="150000"/>
              </a:lnSpc>
              <a:spcBef>
                <a:spcPts val="500"/>
              </a:spcBef>
              <a:buFont typeface="Wingdings" panose="05000000000000000000" pitchFamily="2" charset="2"/>
              <a:buChar char="Ø"/>
            </a:pPr>
            <a:r>
              <a:rPr lang="zh-CN" altLang="en-US" sz="2400" dirty="0">
                <a:solidFill>
                  <a:prstClr val="black"/>
                </a:solidFill>
              </a:rPr>
              <a:t> 北极星导弹核潜艇计划</a:t>
            </a:r>
          </a:p>
          <a:p>
            <a:pPr marL="800100" lvl="1" indent="-342900" defTabSz="914400">
              <a:lnSpc>
                <a:spcPct val="150000"/>
              </a:lnSpc>
              <a:spcBef>
                <a:spcPts val="500"/>
              </a:spcBef>
              <a:buFont typeface="Wingdings" panose="05000000000000000000" pitchFamily="2" charset="2"/>
              <a:buChar char="Ø"/>
            </a:pPr>
            <a:r>
              <a:rPr lang="zh-CN" altLang="en-US" sz="2400" dirty="0">
                <a:solidFill>
                  <a:prstClr val="black"/>
                </a:solidFill>
              </a:rPr>
              <a:t> 阿波罗登月计划</a:t>
            </a:r>
          </a:p>
        </p:txBody>
      </p:sp>
      <p:sp>
        <p:nvSpPr>
          <p:cNvPr id="11" name="矩形 10"/>
          <p:cNvSpPr/>
          <p:nvPr/>
        </p:nvSpPr>
        <p:spPr>
          <a:xfrm>
            <a:off x="2404790" y="4171570"/>
            <a:ext cx="3495675" cy="480131"/>
          </a:xfrm>
          <a:prstGeom prst="rect">
            <a:avLst/>
          </a:prstGeom>
        </p:spPr>
        <p:txBody>
          <a:bodyPr wrap="square">
            <a:spAutoFit/>
          </a:bodyPr>
          <a:lstStyle/>
          <a:p>
            <a:pPr marL="457200" indent="-457200" defTabSz="914400">
              <a:lnSpc>
                <a:spcPct val="90000"/>
              </a:lnSpc>
              <a:spcBef>
                <a:spcPts val="1000"/>
              </a:spcBef>
              <a:buFont typeface="Wingdings" panose="05000000000000000000" pitchFamily="2" charset="2"/>
              <a:buChar char="p"/>
            </a:pPr>
            <a:r>
              <a:rPr lang="zh-CN" altLang="en-US" sz="2800" b="1" dirty="0">
                <a:solidFill>
                  <a:prstClr val="black"/>
                </a:solidFill>
                <a:latin typeface="黑体"/>
                <a:ea typeface="黑体"/>
              </a:rPr>
              <a:t>关键原因</a:t>
            </a:r>
          </a:p>
        </p:txBody>
      </p:sp>
      <p:sp>
        <p:nvSpPr>
          <p:cNvPr id="5" name="矩形 4"/>
          <p:cNvSpPr/>
          <p:nvPr/>
        </p:nvSpPr>
        <p:spPr>
          <a:xfrm>
            <a:off x="2404790" y="4891052"/>
            <a:ext cx="3150221" cy="443839"/>
          </a:xfrm>
          <a:prstGeom prst="rect">
            <a:avLst/>
          </a:prstGeom>
        </p:spPr>
        <p:txBody>
          <a:bodyPr wrap="none">
            <a:spAutoFit/>
          </a:bodyPr>
          <a:lstStyle/>
          <a:p>
            <a:pPr lvl="1" defTabSz="914400">
              <a:lnSpc>
                <a:spcPts val="2880"/>
              </a:lnSpc>
              <a:spcBef>
                <a:spcPts val="500"/>
              </a:spcBef>
            </a:pPr>
            <a:r>
              <a:rPr lang="zh-CN" altLang="en-US" sz="2400" dirty="0">
                <a:solidFill>
                  <a:prstClr val="black"/>
                </a:solidFill>
              </a:rPr>
              <a:t>计算机 </a:t>
            </a:r>
            <a:r>
              <a:rPr lang="en-US" altLang="zh-CN" sz="2400" dirty="0">
                <a:solidFill>
                  <a:prstClr val="black"/>
                </a:solidFill>
              </a:rPr>
              <a:t>+ </a:t>
            </a:r>
            <a:r>
              <a:rPr lang="zh-CN" altLang="en-US" sz="2400" dirty="0">
                <a:solidFill>
                  <a:prstClr val="black"/>
                </a:solidFill>
              </a:rPr>
              <a:t>客观需求</a:t>
            </a: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2286" y="2776847"/>
            <a:ext cx="2000250" cy="20955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4" name="矩形 13"/>
          <p:cNvSpPr/>
          <p:nvPr/>
        </p:nvSpPr>
        <p:spPr>
          <a:xfrm>
            <a:off x="2103199" y="999061"/>
            <a:ext cx="3892412"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第二阶段：迅速扩张</a:t>
            </a:r>
            <a:endParaRPr lang="en-US" altLang="zh-CN" sz="2800" b="1" dirty="0">
              <a:solidFill>
                <a:prstClr val="black"/>
              </a:solidFill>
              <a:latin typeface="黑体"/>
              <a:ea typeface="黑体"/>
            </a:endParaRPr>
          </a:p>
        </p:txBody>
      </p:sp>
    </p:spTree>
    <p:extLst>
      <p:ext uri="{BB962C8B-B14F-4D97-AF65-F5344CB8AC3E}">
        <p14:creationId xmlns:p14="http://schemas.microsoft.com/office/powerpoint/2010/main" val="4277058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t>历史回顾</a:t>
            </a:r>
            <a:r>
              <a:rPr lang="en-US" altLang="zh-CN" dirty="0"/>
              <a:t>——</a:t>
            </a:r>
            <a:r>
              <a:rPr lang="zh-CN" altLang="en-US" dirty="0"/>
              <a:t>突然崛起</a:t>
            </a:r>
          </a:p>
        </p:txBody>
      </p:sp>
      <p:sp>
        <p:nvSpPr>
          <p:cNvPr id="14" name="内容占位符 2"/>
          <p:cNvSpPr>
            <a:spLocks noGrp="1"/>
          </p:cNvSpPr>
          <p:nvPr>
            <p:ph idx="1"/>
          </p:nvPr>
        </p:nvSpPr>
        <p:spPr/>
        <p:txBody>
          <a:bodyPr>
            <a:normAutofit fontScale="92500" lnSpcReduction="20000"/>
          </a:bodyPr>
          <a:lstStyle/>
          <a:p>
            <a:r>
              <a:rPr lang="zh-CN" altLang="en-US" sz="3300" dirty="0"/>
              <a:t>阿波罗登月计划</a:t>
            </a:r>
            <a:endParaRPr lang="en-US" altLang="zh-CN" sz="3300" dirty="0"/>
          </a:p>
          <a:p>
            <a:pPr marL="457200" lvl="1" indent="0">
              <a:lnSpc>
                <a:spcPct val="200000"/>
              </a:lnSpc>
              <a:buNone/>
            </a:pPr>
            <a:r>
              <a:rPr lang="zh-CN" altLang="en-US" sz="2800" dirty="0"/>
              <a:t> 　　</a:t>
            </a:r>
            <a:r>
              <a:rPr lang="zh-CN" altLang="en-US" dirty="0"/>
              <a:t>阿波罗登月计划工程涉及三百多万个部件、两万多个企业、</a:t>
            </a:r>
            <a:r>
              <a:rPr lang="en-US" altLang="zh-CN" dirty="0"/>
              <a:t>120</a:t>
            </a:r>
            <a:r>
              <a:rPr lang="zh-CN" altLang="en-US" dirty="0"/>
              <a:t>个大学和研究机构，耗资</a:t>
            </a:r>
            <a:r>
              <a:rPr lang="en-US" altLang="zh-CN" dirty="0"/>
              <a:t>244</a:t>
            </a:r>
            <a:r>
              <a:rPr lang="zh-CN" altLang="en-US" dirty="0"/>
              <a:t>亿美元，持续</a:t>
            </a:r>
            <a:r>
              <a:rPr lang="en-US" altLang="zh-CN" dirty="0"/>
              <a:t>11</a:t>
            </a:r>
            <a:r>
              <a:rPr lang="zh-CN" altLang="en-US" dirty="0"/>
              <a:t>年。整个工程在计划进度、质量检验、可靠性评价和管理过程等方面都采用了系统工程方法，创造了“计划评审技术</a:t>
            </a:r>
            <a:r>
              <a:rPr lang="en-US" altLang="zh-CN" dirty="0"/>
              <a:t>(Program/ Project Evaluation and Review Technique, </a:t>
            </a:r>
            <a:r>
              <a:rPr lang="en-US" altLang="zh-CN" dirty="0">
                <a:solidFill>
                  <a:srgbClr val="FF0000"/>
                </a:solidFill>
              </a:rPr>
              <a:t>PERT</a:t>
            </a:r>
            <a:r>
              <a:rPr lang="en-US" altLang="zh-CN" dirty="0"/>
              <a:t>)”</a:t>
            </a:r>
            <a:r>
              <a:rPr lang="zh-CN" altLang="en-US" dirty="0"/>
              <a:t>和“图解评审技术</a:t>
            </a:r>
            <a:r>
              <a:rPr lang="en-US" altLang="zh-CN" dirty="0"/>
              <a:t>(Graphic ERT, </a:t>
            </a:r>
            <a:r>
              <a:rPr lang="en-US" altLang="zh-CN" dirty="0">
                <a:solidFill>
                  <a:srgbClr val="FF0000"/>
                </a:solidFill>
              </a:rPr>
              <a:t>GERT</a:t>
            </a:r>
            <a:r>
              <a:rPr lang="en-US" altLang="zh-CN" dirty="0"/>
              <a:t>)”</a:t>
            </a:r>
            <a:r>
              <a:rPr lang="zh-CN" altLang="en-US" dirty="0"/>
              <a:t>，实现了时间进度、质量技术与经费管理三者的统一，如期完成总体目标。</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21</a:t>
            </a:fld>
            <a:endParaRPr lang="zh-CN" altLang="en-US" dirty="0"/>
          </a:p>
        </p:txBody>
      </p:sp>
      <p:cxnSp>
        <p:nvCxnSpPr>
          <p:cNvPr id="7" name="直接连接符 6"/>
          <p:cNvCxnSpPr/>
          <p:nvPr/>
        </p:nvCxnSpPr>
        <p:spPr>
          <a:xfrm>
            <a:off x="6076950" y="507951"/>
            <a:ext cx="226695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0963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t>历史回顾</a:t>
            </a:r>
            <a:r>
              <a:rPr lang="en-US" altLang="zh-CN" dirty="0"/>
              <a:t>——</a:t>
            </a:r>
            <a:r>
              <a:rPr lang="zh-CN" altLang="en-US" dirty="0"/>
              <a:t>突然崛起</a:t>
            </a:r>
          </a:p>
        </p:txBody>
      </p:sp>
      <p:sp>
        <p:nvSpPr>
          <p:cNvPr id="8" name="内容占位符 2"/>
          <p:cNvSpPr>
            <a:spLocks noGrp="1"/>
          </p:cNvSpPr>
          <p:nvPr>
            <p:ph idx="1"/>
          </p:nvPr>
        </p:nvSpPr>
        <p:spPr/>
        <p:txBody>
          <a:bodyPr>
            <a:normAutofit/>
          </a:bodyPr>
          <a:lstStyle/>
          <a:p>
            <a:r>
              <a:rPr lang="zh-CN" altLang="en-US" sz="3000" dirty="0"/>
              <a:t>知识链接：计划评审技术</a:t>
            </a:r>
            <a:r>
              <a:rPr lang="en-US" altLang="zh-CN" sz="3000" dirty="0"/>
              <a:t>PERT</a:t>
            </a:r>
          </a:p>
          <a:p>
            <a:pPr marL="457200" lvl="1" indent="0">
              <a:lnSpc>
                <a:spcPct val="200000"/>
              </a:lnSpc>
              <a:buNone/>
            </a:pPr>
            <a:r>
              <a:rPr lang="zh-CN" altLang="en-US" sz="2800" dirty="0"/>
              <a:t> 　　</a:t>
            </a:r>
            <a:r>
              <a:rPr lang="zh-CN" altLang="en-US" dirty="0"/>
              <a:t>计划评审技术就是将工程项目当作一种系统，用网络图或者表格或者矩阵来表示各项具体工作的先后顺序和相互关系，以时间为中心，找出从开工到完工所需要时间的最长路线，并围绕关键</a:t>
            </a:r>
            <a:r>
              <a:rPr lang="zh-CN" altLang="en-US"/>
              <a:t>路线对系统</a:t>
            </a:r>
            <a:r>
              <a:rPr lang="zh-CN" altLang="en-US" dirty="0"/>
              <a:t>进行统筹规划，合理安排以及对各项工作的完成进度进行严密的控制，以达到用最少的时间和资源消耗来完成系统预定目标的一种计划与控制方法。</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22</a:t>
            </a:fld>
            <a:endParaRPr lang="zh-CN" altLang="en-US" dirty="0"/>
          </a:p>
        </p:txBody>
      </p:sp>
      <p:cxnSp>
        <p:nvCxnSpPr>
          <p:cNvPr id="7" name="直接连接符 6"/>
          <p:cNvCxnSpPr/>
          <p:nvPr/>
        </p:nvCxnSpPr>
        <p:spPr>
          <a:xfrm>
            <a:off x="6076950" y="507951"/>
            <a:ext cx="226695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4950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t>历史回顾</a:t>
            </a:r>
            <a:r>
              <a:rPr lang="en-US" altLang="zh-CN" dirty="0"/>
              <a:t>——</a:t>
            </a:r>
            <a:r>
              <a:rPr lang="zh-CN" altLang="en-US" dirty="0"/>
              <a:t>突然崛起</a:t>
            </a:r>
          </a:p>
        </p:txBody>
      </p:sp>
      <p:sp>
        <p:nvSpPr>
          <p:cNvPr id="2" name="内容占位符 1"/>
          <p:cNvSpPr>
            <a:spLocks noGrp="1"/>
          </p:cNvSpPr>
          <p:nvPr>
            <p:ph idx="1"/>
          </p:nvPr>
        </p:nvSpPr>
        <p:spPr/>
        <p:txBody>
          <a:bodyPr/>
          <a:lstStyle/>
          <a:p>
            <a:pPr>
              <a:lnSpc>
                <a:spcPct val="100000"/>
              </a:lnSpc>
              <a:buFont typeface="Wingdings" panose="05000000000000000000" pitchFamily="2" charset="2"/>
              <a:buChar char="n"/>
            </a:pPr>
            <a:r>
              <a:rPr lang="zh-CN" altLang="en-US" dirty="0"/>
              <a:t> 知识链接：计划评审技术</a:t>
            </a:r>
            <a:r>
              <a:rPr lang="en-US" altLang="zh-CN" dirty="0"/>
              <a:t>PERT</a:t>
            </a:r>
          </a:p>
          <a:p>
            <a:pPr>
              <a:lnSpc>
                <a:spcPct val="100000"/>
              </a:lnSpc>
              <a:buFont typeface="Wingdings" panose="05000000000000000000" pitchFamily="2" charset="2"/>
              <a:buChar char="p"/>
            </a:pPr>
            <a:r>
              <a:rPr lang="en-US" altLang="zh-CN" sz="2400" dirty="0"/>
              <a:t> </a:t>
            </a:r>
            <a:r>
              <a:rPr lang="en-US" altLang="zh-CN" sz="2400" b="0" dirty="0"/>
              <a:t>PERT</a:t>
            </a:r>
            <a:r>
              <a:rPr lang="zh-CN" altLang="en-US" sz="2400" b="0" dirty="0"/>
              <a:t>的四个基本概念</a:t>
            </a:r>
            <a:endParaRPr lang="en-US" altLang="zh-CN" sz="2400" b="0" dirty="0"/>
          </a:p>
          <a:p>
            <a:pPr marL="914400" lvl="1" indent="-457200">
              <a:lnSpc>
                <a:spcPct val="150000"/>
              </a:lnSpc>
              <a:buFont typeface="+mj-lt"/>
              <a:buAutoNum type="arabicPeriod"/>
            </a:pPr>
            <a:r>
              <a:rPr lang="zh-CN" altLang="en-US" sz="2000" dirty="0"/>
              <a:t>事件（</a:t>
            </a:r>
            <a:r>
              <a:rPr lang="en-US" altLang="zh-CN" sz="2000" dirty="0"/>
              <a:t>Events</a:t>
            </a:r>
            <a:r>
              <a:rPr lang="zh-CN" altLang="en-US" sz="2000" dirty="0"/>
              <a:t>）表示主要活动结束的那一点；</a:t>
            </a:r>
          </a:p>
          <a:p>
            <a:pPr marL="914400" lvl="1" indent="-457200">
              <a:lnSpc>
                <a:spcPct val="150000"/>
              </a:lnSpc>
              <a:buFont typeface="+mj-lt"/>
              <a:buAutoNum type="arabicPeriod"/>
            </a:pPr>
            <a:r>
              <a:rPr lang="zh-CN" altLang="en-US" sz="2000" dirty="0"/>
              <a:t>活动（</a:t>
            </a:r>
            <a:r>
              <a:rPr lang="en-US" altLang="zh-CN" sz="2000" dirty="0"/>
              <a:t>Activities</a:t>
            </a:r>
            <a:r>
              <a:rPr lang="zh-CN" altLang="en-US" sz="2000" dirty="0"/>
              <a:t>）表示从一个事件到另一个事件之间的过程；</a:t>
            </a:r>
          </a:p>
          <a:p>
            <a:pPr marL="914400" lvl="1" indent="-457200">
              <a:lnSpc>
                <a:spcPct val="150000"/>
              </a:lnSpc>
              <a:buFont typeface="+mj-lt"/>
              <a:buAutoNum type="arabicPeriod"/>
            </a:pPr>
            <a:r>
              <a:rPr lang="zh-CN" altLang="en-US" sz="2000" dirty="0"/>
              <a:t>松弛时间（</a:t>
            </a:r>
            <a:r>
              <a:rPr lang="en-US" altLang="zh-CN" sz="2000" dirty="0"/>
              <a:t>slack time</a:t>
            </a:r>
            <a:r>
              <a:rPr lang="zh-CN" altLang="en-US" sz="2000" dirty="0"/>
              <a:t>）不影响完工前提下可能被推迟完成的最大时间；</a:t>
            </a:r>
          </a:p>
          <a:p>
            <a:pPr marL="914400" lvl="1" indent="-457200">
              <a:lnSpc>
                <a:spcPct val="150000"/>
              </a:lnSpc>
              <a:buFont typeface="+mj-lt"/>
              <a:buAutoNum type="arabicPeriod"/>
            </a:pPr>
            <a:r>
              <a:rPr lang="zh-CN" altLang="en-US" sz="2000" dirty="0"/>
              <a:t>关键路线（</a:t>
            </a:r>
            <a:r>
              <a:rPr lang="en-US" altLang="zh-CN" sz="2000" dirty="0"/>
              <a:t>Critical Path</a:t>
            </a:r>
            <a:r>
              <a:rPr lang="zh-CN" altLang="en-US" sz="2000" dirty="0"/>
              <a:t>）是</a:t>
            </a:r>
            <a:r>
              <a:rPr lang="en-US" altLang="zh-CN" sz="2000" dirty="0"/>
              <a:t>PERT</a:t>
            </a:r>
            <a:r>
              <a:rPr lang="zh-CN" altLang="en-US" sz="2000" dirty="0"/>
              <a:t>网络中花费时间最长的事件和活动的序列。</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23</a:t>
            </a:fld>
            <a:endParaRPr lang="zh-CN" altLang="en-US" dirty="0"/>
          </a:p>
        </p:txBody>
      </p:sp>
      <p:cxnSp>
        <p:nvCxnSpPr>
          <p:cNvPr id="7" name="直接连接符 6"/>
          <p:cNvCxnSpPr/>
          <p:nvPr/>
        </p:nvCxnSpPr>
        <p:spPr>
          <a:xfrm>
            <a:off x="6076950" y="507951"/>
            <a:ext cx="226695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601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t>历史回顾</a:t>
            </a:r>
            <a:r>
              <a:rPr lang="en-US" altLang="zh-CN" dirty="0"/>
              <a:t>——</a:t>
            </a:r>
            <a:r>
              <a:rPr lang="zh-CN" altLang="en-US" dirty="0"/>
              <a:t>突然崛起</a:t>
            </a:r>
          </a:p>
        </p:txBody>
      </p:sp>
      <p:sp>
        <p:nvSpPr>
          <p:cNvPr id="2" name="内容占位符 1"/>
          <p:cNvSpPr>
            <a:spLocks noGrp="1"/>
          </p:cNvSpPr>
          <p:nvPr>
            <p:ph idx="1"/>
          </p:nvPr>
        </p:nvSpPr>
        <p:spPr/>
        <p:txBody>
          <a:bodyPr/>
          <a:lstStyle/>
          <a:p>
            <a:pPr>
              <a:lnSpc>
                <a:spcPct val="100000"/>
              </a:lnSpc>
              <a:buFont typeface="Wingdings" panose="05000000000000000000" pitchFamily="2" charset="2"/>
              <a:buChar char="n"/>
            </a:pPr>
            <a:r>
              <a:rPr lang="zh-CN" altLang="en-US" dirty="0"/>
              <a:t> 知识链接：计划评审技术</a:t>
            </a:r>
            <a:r>
              <a:rPr lang="en-US" altLang="zh-CN" dirty="0"/>
              <a:t>PERT</a:t>
            </a:r>
          </a:p>
          <a:p>
            <a:pPr>
              <a:lnSpc>
                <a:spcPct val="100000"/>
              </a:lnSpc>
              <a:buFont typeface="Wingdings" panose="05000000000000000000" pitchFamily="2" charset="2"/>
              <a:buChar char="p"/>
            </a:pPr>
            <a:r>
              <a:rPr lang="zh-CN" altLang="en-US" sz="2400" b="0" dirty="0"/>
              <a:t>华罗庚：</a:t>
            </a:r>
            <a:r>
              <a:rPr lang="en-US" altLang="zh-CN" sz="2400" b="0" dirty="0"/>
              <a:t>《</a:t>
            </a:r>
            <a:r>
              <a:rPr lang="zh-CN" altLang="en-US" sz="2400" b="0" dirty="0"/>
              <a:t>统筹方法</a:t>
            </a:r>
            <a:r>
              <a:rPr lang="en-US" altLang="zh-CN" sz="2400" b="0" dirty="0"/>
              <a:t>》——</a:t>
            </a:r>
            <a:r>
              <a:rPr lang="zh-CN" altLang="en-US" sz="2400" b="0" dirty="0"/>
              <a:t>泡茶问题</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24</a:t>
            </a:fld>
            <a:endParaRPr lang="zh-CN" altLang="en-US" dirty="0"/>
          </a:p>
        </p:txBody>
      </p:sp>
      <p:cxnSp>
        <p:nvCxnSpPr>
          <p:cNvPr id="7" name="直接连接符 6"/>
          <p:cNvCxnSpPr/>
          <p:nvPr/>
        </p:nvCxnSpPr>
        <p:spPr>
          <a:xfrm>
            <a:off x="6076950" y="507951"/>
            <a:ext cx="226695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8" name="组合 10"/>
          <p:cNvGrpSpPr>
            <a:grpSpLocks/>
          </p:cNvGrpSpPr>
          <p:nvPr/>
        </p:nvGrpSpPr>
        <p:grpSpPr bwMode="auto">
          <a:xfrm>
            <a:off x="2681701" y="2507360"/>
            <a:ext cx="6790498" cy="1671637"/>
            <a:chOff x="525046" y="2833511"/>
            <a:chExt cx="8317868" cy="2047635"/>
          </a:xfrm>
        </p:grpSpPr>
        <p:sp>
          <p:nvSpPr>
            <p:cNvPr id="9" name="圆角矩形 8"/>
            <p:cNvSpPr/>
            <p:nvPr/>
          </p:nvSpPr>
          <p:spPr bwMode="auto">
            <a:xfrm>
              <a:off x="525046" y="2841978"/>
              <a:ext cx="2200691" cy="448733"/>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defRPr/>
              </a:pPr>
              <a:r>
                <a:rPr lang="zh-CN" altLang="en-US" b="1" dirty="0">
                  <a:solidFill>
                    <a:schemeClr val="tx1"/>
                  </a:solidFill>
                  <a:latin typeface="Times New Roman" pitchFamily="18" charset="0"/>
                  <a:ea typeface="宋体" pitchFamily="2" charset="-122"/>
                </a:rPr>
                <a:t>洗开水壶</a:t>
              </a:r>
              <a:r>
                <a:rPr lang="en-US" altLang="zh-CN" b="1" dirty="0">
                  <a:solidFill>
                    <a:schemeClr val="tx1"/>
                  </a:solidFill>
                  <a:latin typeface="Times New Roman" pitchFamily="18" charset="0"/>
                  <a:ea typeface="宋体" pitchFamily="2" charset="-122"/>
                </a:rPr>
                <a:t>1</a:t>
              </a:r>
              <a:r>
                <a:rPr lang="zh-CN" altLang="en-US" b="1" dirty="0">
                  <a:solidFill>
                    <a:schemeClr val="tx1"/>
                  </a:solidFill>
                  <a:latin typeface="Times New Roman" pitchFamily="18" charset="0"/>
                  <a:ea typeface="宋体" pitchFamily="2" charset="-122"/>
                </a:rPr>
                <a:t>分钟</a:t>
              </a:r>
            </a:p>
          </p:txBody>
        </p:sp>
        <p:sp>
          <p:nvSpPr>
            <p:cNvPr id="11" name="圆角矩形 10"/>
            <p:cNvSpPr/>
            <p:nvPr/>
          </p:nvSpPr>
          <p:spPr bwMode="auto">
            <a:xfrm>
              <a:off x="3171285" y="2833511"/>
              <a:ext cx="2031714" cy="4572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a:defRPr/>
              </a:pPr>
              <a:r>
                <a:rPr lang="zh-CN" altLang="en-US" b="1" dirty="0">
                  <a:solidFill>
                    <a:schemeClr val="tx1"/>
                  </a:solidFill>
                  <a:latin typeface="Times New Roman" pitchFamily="18" charset="0"/>
                  <a:ea typeface="宋体" pitchFamily="2" charset="-122"/>
                </a:rPr>
                <a:t>烧开水</a:t>
              </a:r>
              <a:r>
                <a:rPr lang="en-US" altLang="zh-CN" b="1" dirty="0">
                  <a:solidFill>
                    <a:schemeClr val="tx1"/>
                  </a:solidFill>
                  <a:latin typeface="Times New Roman" pitchFamily="18" charset="0"/>
                  <a:ea typeface="宋体" pitchFamily="2" charset="-122"/>
                </a:rPr>
                <a:t>15</a:t>
              </a:r>
              <a:r>
                <a:rPr lang="zh-CN" altLang="en-US" b="1" dirty="0">
                  <a:solidFill>
                    <a:schemeClr val="tx1"/>
                  </a:solidFill>
                  <a:latin typeface="Times New Roman" pitchFamily="18" charset="0"/>
                  <a:ea typeface="宋体" pitchFamily="2" charset="-122"/>
                </a:rPr>
                <a:t>分钟</a:t>
              </a:r>
            </a:p>
          </p:txBody>
        </p:sp>
        <p:sp>
          <p:nvSpPr>
            <p:cNvPr id="12" name="圆角矩形 11"/>
            <p:cNvSpPr/>
            <p:nvPr/>
          </p:nvSpPr>
          <p:spPr bwMode="auto">
            <a:xfrm>
              <a:off x="3171285" y="3451578"/>
              <a:ext cx="2010314" cy="479778"/>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a:defRPr/>
              </a:pPr>
              <a:r>
                <a:rPr lang="zh-CN" altLang="en-US" b="1" dirty="0">
                  <a:solidFill>
                    <a:schemeClr val="tx1"/>
                  </a:solidFill>
                  <a:latin typeface="Times New Roman" pitchFamily="18" charset="0"/>
                  <a:ea typeface="宋体" pitchFamily="2" charset="-122"/>
                </a:rPr>
                <a:t>洗茶壶</a:t>
              </a:r>
              <a:r>
                <a:rPr lang="en-US" altLang="zh-CN" b="1" dirty="0">
                  <a:solidFill>
                    <a:schemeClr val="tx1"/>
                  </a:solidFill>
                  <a:latin typeface="Times New Roman" pitchFamily="18" charset="0"/>
                  <a:ea typeface="宋体" pitchFamily="2" charset="-122"/>
                </a:rPr>
                <a:t>1</a:t>
              </a:r>
              <a:r>
                <a:rPr lang="zh-CN" altLang="en-US" b="1" dirty="0">
                  <a:solidFill>
                    <a:schemeClr val="tx1"/>
                  </a:solidFill>
                  <a:latin typeface="Times New Roman" pitchFamily="18" charset="0"/>
                  <a:ea typeface="宋体" pitchFamily="2" charset="-122"/>
                </a:rPr>
                <a:t>分钟</a:t>
              </a:r>
            </a:p>
          </p:txBody>
        </p:sp>
        <p:sp>
          <p:nvSpPr>
            <p:cNvPr id="13" name="圆角矩形 12"/>
            <p:cNvSpPr/>
            <p:nvPr/>
          </p:nvSpPr>
          <p:spPr bwMode="auto">
            <a:xfrm>
              <a:off x="4263347" y="4061178"/>
              <a:ext cx="1223347" cy="81996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a:defRPr/>
              </a:pPr>
              <a:r>
                <a:rPr lang="zh-CN" altLang="en-US" b="1" dirty="0">
                  <a:solidFill>
                    <a:schemeClr val="tx1"/>
                  </a:solidFill>
                  <a:latin typeface="Times New Roman" pitchFamily="18" charset="0"/>
                  <a:ea typeface="宋体" pitchFamily="2" charset="-122"/>
                </a:rPr>
                <a:t>洗茶叶</a:t>
              </a:r>
              <a:r>
                <a:rPr lang="en-US" altLang="zh-CN" b="1" dirty="0">
                  <a:solidFill>
                    <a:schemeClr val="tx1"/>
                  </a:solidFill>
                  <a:latin typeface="Times New Roman" pitchFamily="18" charset="0"/>
                  <a:ea typeface="宋体" pitchFamily="2" charset="-122"/>
                </a:rPr>
                <a:t>1</a:t>
              </a:r>
              <a:r>
                <a:rPr lang="zh-CN" altLang="en-US" b="1" dirty="0">
                  <a:solidFill>
                    <a:schemeClr val="tx1"/>
                  </a:solidFill>
                  <a:latin typeface="Times New Roman" pitchFamily="18" charset="0"/>
                  <a:ea typeface="宋体" pitchFamily="2" charset="-122"/>
                </a:rPr>
                <a:t>分钟</a:t>
              </a:r>
            </a:p>
          </p:txBody>
        </p:sp>
        <p:sp>
          <p:nvSpPr>
            <p:cNvPr id="14" name="圆角矩形 13"/>
            <p:cNvSpPr/>
            <p:nvPr/>
          </p:nvSpPr>
          <p:spPr bwMode="auto">
            <a:xfrm>
              <a:off x="2974911" y="4058725"/>
              <a:ext cx="1201531" cy="822421"/>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a:defRPr/>
              </a:pPr>
              <a:r>
                <a:rPr lang="zh-CN" altLang="en-US" b="1" dirty="0">
                  <a:solidFill>
                    <a:schemeClr val="tx1"/>
                  </a:solidFill>
                  <a:latin typeface="Times New Roman" pitchFamily="18" charset="0"/>
                  <a:ea typeface="宋体" pitchFamily="2" charset="-122"/>
                </a:rPr>
                <a:t>拿茶叶</a:t>
              </a:r>
              <a:r>
                <a:rPr lang="en-US" altLang="zh-CN" b="1" dirty="0">
                  <a:solidFill>
                    <a:schemeClr val="tx1"/>
                  </a:solidFill>
                  <a:latin typeface="Times New Roman" pitchFamily="18" charset="0"/>
                  <a:ea typeface="宋体" pitchFamily="2" charset="-122"/>
                </a:rPr>
                <a:t>1</a:t>
              </a:r>
              <a:r>
                <a:rPr lang="zh-CN" altLang="en-US" b="1" dirty="0">
                  <a:solidFill>
                    <a:schemeClr val="tx1"/>
                  </a:solidFill>
                  <a:latin typeface="Times New Roman" pitchFamily="18" charset="0"/>
                  <a:ea typeface="宋体" pitchFamily="2" charset="-122"/>
                </a:rPr>
                <a:t>分钟</a:t>
              </a:r>
            </a:p>
          </p:txBody>
        </p:sp>
        <p:sp>
          <p:nvSpPr>
            <p:cNvPr id="15" name="椭圆 14"/>
            <p:cNvSpPr/>
            <p:nvPr/>
          </p:nvSpPr>
          <p:spPr bwMode="auto">
            <a:xfrm>
              <a:off x="6538110" y="3633432"/>
              <a:ext cx="2304804" cy="5559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defRPr/>
              </a:pPr>
              <a:r>
                <a:rPr lang="zh-CN" altLang="en-US" b="1" dirty="0">
                  <a:solidFill>
                    <a:schemeClr val="tx1"/>
                  </a:solidFill>
                  <a:latin typeface="Times New Roman" pitchFamily="18" charset="0"/>
                  <a:ea typeface="宋体" pitchFamily="2" charset="-122"/>
                </a:rPr>
                <a:t>泡茶</a:t>
              </a:r>
              <a:r>
                <a:rPr lang="en-US" altLang="zh-CN" b="1" dirty="0">
                  <a:solidFill>
                    <a:schemeClr val="tx1"/>
                  </a:solidFill>
                  <a:latin typeface="Times New Roman" pitchFamily="18" charset="0"/>
                  <a:ea typeface="宋体" pitchFamily="2" charset="-122"/>
                </a:rPr>
                <a:t>3</a:t>
              </a:r>
              <a:r>
                <a:rPr lang="zh-CN" altLang="en-US" b="1" dirty="0">
                  <a:solidFill>
                    <a:schemeClr val="tx1"/>
                  </a:solidFill>
                  <a:latin typeface="Times New Roman" pitchFamily="18" charset="0"/>
                  <a:ea typeface="宋体" pitchFamily="2" charset="-122"/>
                </a:rPr>
                <a:t>分钟</a:t>
              </a:r>
            </a:p>
          </p:txBody>
        </p:sp>
        <p:sp>
          <p:nvSpPr>
            <p:cNvPr id="16" name="右箭头 3"/>
            <p:cNvSpPr>
              <a:spLocks noChangeArrowheads="1"/>
            </p:cNvSpPr>
            <p:nvPr/>
          </p:nvSpPr>
          <p:spPr bwMode="auto">
            <a:xfrm>
              <a:off x="2725738" y="3062111"/>
              <a:ext cx="533400" cy="84667"/>
            </a:xfrm>
            <a:prstGeom prst="rightArrow">
              <a:avLst>
                <a:gd name="adj1" fmla="val 50000"/>
                <a:gd name="adj2" fmla="val 4999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p>
          </p:txBody>
        </p:sp>
        <p:sp>
          <p:nvSpPr>
            <p:cNvPr id="17" name="右箭头 16"/>
            <p:cNvSpPr/>
            <p:nvPr/>
          </p:nvSpPr>
          <p:spPr bwMode="auto">
            <a:xfrm rot="1351696">
              <a:off x="5148262" y="3219450"/>
              <a:ext cx="1717675" cy="187325"/>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a:lstStyle/>
            <a:p>
              <a:pPr>
                <a:defRPr/>
              </a:pPr>
              <a:endParaRPr lang="zh-CN" altLang="en-US">
                <a:solidFill>
                  <a:schemeClr val="tx2"/>
                </a:solidFill>
                <a:latin typeface="Times New Roman" pitchFamily="18" charset="0"/>
                <a:ea typeface="宋体" pitchFamily="2" charset="-122"/>
              </a:endParaRPr>
            </a:p>
          </p:txBody>
        </p:sp>
        <p:sp>
          <p:nvSpPr>
            <p:cNvPr id="18" name="右箭头 17"/>
            <p:cNvSpPr/>
            <p:nvPr/>
          </p:nvSpPr>
          <p:spPr bwMode="auto">
            <a:xfrm>
              <a:off x="2725737" y="3003551"/>
              <a:ext cx="501300" cy="143228"/>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a:lstStyle/>
            <a:p>
              <a:pPr>
                <a:defRPr/>
              </a:pPr>
              <a:endParaRPr lang="zh-CN" altLang="en-US">
                <a:solidFill>
                  <a:schemeClr val="tx2"/>
                </a:solidFill>
                <a:latin typeface="Times New Roman" pitchFamily="18" charset="0"/>
                <a:ea typeface="宋体" pitchFamily="2" charset="-122"/>
              </a:endParaRPr>
            </a:p>
          </p:txBody>
        </p:sp>
        <p:sp>
          <p:nvSpPr>
            <p:cNvPr id="19" name="右箭头 18"/>
            <p:cNvSpPr/>
            <p:nvPr/>
          </p:nvSpPr>
          <p:spPr bwMode="auto">
            <a:xfrm rot="838641">
              <a:off x="5214666" y="3630483"/>
              <a:ext cx="1317508" cy="210658"/>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a:lstStyle/>
            <a:p>
              <a:pPr>
                <a:defRPr/>
              </a:pPr>
              <a:endParaRPr lang="zh-CN" altLang="en-US">
                <a:solidFill>
                  <a:schemeClr val="tx2"/>
                </a:solidFill>
                <a:latin typeface="Times New Roman" pitchFamily="18" charset="0"/>
                <a:ea typeface="宋体" pitchFamily="2" charset="-122"/>
              </a:endParaRPr>
            </a:p>
          </p:txBody>
        </p:sp>
        <p:sp>
          <p:nvSpPr>
            <p:cNvPr id="20" name="右箭头 19"/>
            <p:cNvSpPr/>
            <p:nvPr/>
          </p:nvSpPr>
          <p:spPr bwMode="auto">
            <a:xfrm rot="20555264">
              <a:off x="5519427" y="4222216"/>
              <a:ext cx="1171575" cy="155574"/>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a:lstStyle/>
            <a:p>
              <a:pPr>
                <a:defRPr/>
              </a:pPr>
              <a:endParaRPr lang="zh-CN" altLang="en-US">
                <a:solidFill>
                  <a:schemeClr val="tx2"/>
                </a:solidFill>
                <a:latin typeface="Times New Roman" pitchFamily="18" charset="0"/>
                <a:ea typeface="宋体" pitchFamily="2" charset="-122"/>
              </a:endParaRPr>
            </a:p>
          </p:txBody>
        </p:sp>
      </p:grpSp>
      <p:sp>
        <p:nvSpPr>
          <p:cNvPr id="3" name="矩形 2"/>
          <p:cNvSpPr/>
          <p:nvPr/>
        </p:nvSpPr>
        <p:spPr>
          <a:xfrm>
            <a:off x="2934321" y="4699548"/>
            <a:ext cx="6323359" cy="461665"/>
          </a:xfrm>
          <a:prstGeom prst="rect">
            <a:avLst/>
          </a:prstGeom>
        </p:spPr>
        <p:txBody>
          <a:bodyPr wrap="square">
            <a:spAutoFit/>
          </a:bodyPr>
          <a:lstStyle/>
          <a:p>
            <a:pPr lvl="1" algn="ctr"/>
            <a:r>
              <a:rPr lang="zh-CN" altLang="en-US" sz="2400" dirty="0"/>
              <a:t>事件、活动、松弛时间、关键路线？</a:t>
            </a:r>
          </a:p>
        </p:txBody>
      </p:sp>
    </p:spTree>
    <p:extLst>
      <p:ext uri="{BB962C8B-B14F-4D97-AF65-F5344CB8AC3E}">
        <p14:creationId xmlns:p14="http://schemas.microsoft.com/office/powerpoint/2010/main" val="948854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t>历史回顾</a:t>
            </a:r>
            <a:r>
              <a:rPr lang="en-US" altLang="zh-CN" dirty="0"/>
              <a:t>——</a:t>
            </a:r>
            <a:r>
              <a:rPr lang="zh-CN" altLang="en-US" dirty="0"/>
              <a:t>突然崛起</a:t>
            </a:r>
          </a:p>
        </p:txBody>
      </p:sp>
      <p:sp>
        <p:nvSpPr>
          <p:cNvPr id="4" name="内容占位符 3"/>
          <p:cNvSpPr>
            <a:spLocks noGrp="1"/>
          </p:cNvSpPr>
          <p:nvPr>
            <p:ph idx="1"/>
          </p:nvPr>
        </p:nvSpPr>
        <p:spPr/>
        <p:txBody>
          <a:bodyPr>
            <a:normAutofit/>
          </a:bodyPr>
          <a:lstStyle/>
          <a:p>
            <a:r>
              <a:rPr lang="zh-CN" altLang="en-US" sz="3200" dirty="0">
                <a:solidFill>
                  <a:prstClr val="black"/>
                </a:solidFill>
              </a:rPr>
              <a:t>阿波罗登月计划</a:t>
            </a:r>
            <a:endParaRPr lang="en-US" altLang="zh-CN" sz="3200" dirty="0">
              <a:solidFill>
                <a:prstClr val="black"/>
              </a:solidFill>
            </a:endParaRPr>
          </a:p>
        </p:txBody>
      </p:sp>
      <p:sp>
        <p:nvSpPr>
          <p:cNvPr id="6" name="灯片编号占位符 5"/>
          <p:cNvSpPr>
            <a:spLocks noGrp="1"/>
          </p:cNvSpPr>
          <p:nvPr>
            <p:ph type="sldNum" sz="quarter" idx="12"/>
          </p:nvPr>
        </p:nvSpPr>
        <p:spPr/>
        <p:txBody>
          <a:bodyPr/>
          <a:lstStyle/>
          <a:p>
            <a:fld id="{992410F8-5038-4D67-BFCB-CC041677B2F5}" type="slidenum">
              <a:rPr lang="zh-CN" altLang="en-US" smtClean="0"/>
              <a:t>25</a:t>
            </a:fld>
            <a:endParaRPr lang="zh-CN" altLang="en-US" dirty="0"/>
          </a:p>
        </p:txBody>
      </p:sp>
      <p:cxnSp>
        <p:nvCxnSpPr>
          <p:cNvPr id="7" name="直接连接符 6"/>
          <p:cNvCxnSpPr/>
          <p:nvPr/>
        </p:nvCxnSpPr>
        <p:spPr>
          <a:xfrm>
            <a:off x="6076950" y="507951"/>
            <a:ext cx="226695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pic>
        <p:nvPicPr>
          <p:cNvPr id="22" name="Picture 10" descr="阿波罗登月"/>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156388" y="1871614"/>
            <a:ext cx="3861262" cy="3861262"/>
          </a:xfrm>
          <a:prstGeom prst="rect">
            <a:avLst/>
          </a:prstGeom>
          <a:noFill/>
          <a:ln w="1905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23" name="Picture 7" descr="阿波罗登月-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91369" y="1871615"/>
            <a:ext cx="2679636" cy="2143709"/>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24" name="Picture 9" descr="阿波罗登月-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7756" y="4103985"/>
            <a:ext cx="1206500" cy="1600200"/>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25" name="Picture 8" descr="阿波罗登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5619" y="4103985"/>
            <a:ext cx="1600200" cy="1600200"/>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593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t>历史回顾</a:t>
            </a:r>
            <a:r>
              <a:rPr lang="en-US" altLang="zh-CN" dirty="0"/>
              <a:t>——</a:t>
            </a:r>
            <a:r>
              <a:rPr lang="zh-CN" altLang="en-US" dirty="0"/>
              <a:t>突然崛起</a:t>
            </a:r>
          </a:p>
        </p:txBody>
      </p:sp>
      <p:sp>
        <p:nvSpPr>
          <p:cNvPr id="4" name="内容占位符 3"/>
          <p:cNvSpPr>
            <a:spLocks noGrp="1"/>
          </p:cNvSpPr>
          <p:nvPr>
            <p:ph idx="1"/>
          </p:nvPr>
        </p:nvSpPr>
        <p:spPr/>
        <p:txBody>
          <a:bodyPr>
            <a:normAutofit/>
          </a:bodyPr>
          <a:lstStyle/>
          <a:p>
            <a:r>
              <a:rPr lang="zh-CN" altLang="en-US" sz="3200" dirty="0">
                <a:solidFill>
                  <a:prstClr val="black"/>
                </a:solidFill>
              </a:rPr>
              <a:t>阿波罗登月计划</a:t>
            </a:r>
            <a:endParaRPr lang="en-US" altLang="zh-CN" sz="3200" dirty="0">
              <a:solidFill>
                <a:prstClr val="black"/>
              </a:solidFill>
            </a:endParaRPr>
          </a:p>
        </p:txBody>
      </p:sp>
      <p:sp>
        <p:nvSpPr>
          <p:cNvPr id="6" name="灯片编号占位符 5"/>
          <p:cNvSpPr>
            <a:spLocks noGrp="1"/>
          </p:cNvSpPr>
          <p:nvPr>
            <p:ph type="sldNum" sz="quarter" idx="12"/>
          </p:nvPr>
        </p:nvSpPr>
        <p:spPr/>
        <p:txBody>
          <a:bodyPr/>
          <a:lstStyle/>
          <a:p>
            <a:fld id="{992410F8-5038-4D67-BFCB-CC041677B2F5}" type="slidenum">
              <a:rPr lang="zh-CN" altLang="en-US" smtClean="0"/>
              <a:t>26</a:t>
            </a:fld>
            <a:endParaRPr lang="zh-CN" altLang="en-US" dirty="0"/>
          </a:p>
        </p:txBody>
      </p:sp>
      <p:cxnSp>
        <p:nvCxnSpPr>
          <p:cNvPr id="7" name="直接连接符 6"/>
          <p:cNvCxnSpPr/>
          <p:nvPr/>
        </p:nvCxnSpPr>
        <p:spPr>
          <a:xfrm>
            <a:off x="6076950" y="507951"/>
            <a:ext cx="226695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pic>
        <p:nvPicPr>
          <p:cNvPr id="11" name="内容占位符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152650" y="2224548"/>
            <a:ext cx="3865418" cy="28969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内容占位符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348140" y="2224548"/>
            <a:ext cx="3886200" cy="29136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95170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t>历史回顾</a:t>
            </a:r>
            <a:r>
              <a:rPr lang="en-US" altLang="zh-CN" dirty="0"/>
              <a:t>——</a:t>
            </a:r>
            <a:r>
              <a:rPr lang="zh-CN" altLang="en-US" dirty="0"/>
              <a:t>突然崛起</a:t>
            </a:r>
          </a:p>
        </p:txBody>
      </p:sp>
      <p:sp>
        <p:nvSpPr>
          <p:cNvPr id="4" name="内容占位符 3"/>
          <p:cNvSpPr>
            <a:spLocks noGrp="1"/>
          </p:cNvSpPr>
          <p:nvPr>
            <p:ph idx="1"/>
          </p:nvPr>
        </p:nvSpPr>
        <p:spPr/>
        <p:txBody>
          <a:bodyPr>
            <a:normAutofit/>
          </a:bodyPr>
          <a:lstStyle/>
          <a:p>
            <a:r>
              <a:rPr lang="zh-CN" altLang="en-US" sz="3200" dirty="0">
                <a:solidFill>
                  <a:prstClr val="black"/>
                </a:solidFill>
              </a:rPr>
              <a:t>阿波罗登月计划</a:t>
            </a:r>
            <a:endParaRPr lang="en-US" altLang="zh-CN" sz="3200" dirty="0">
              <a:solidFill>
                <a:prstClr val="black"/>
              </a:solidFill>
            </a:endParaRPr>
          </a:p>
        </p:txBody>
      </p:sp>
      <p:sp>
        <p:nvSpPr>
          <p:cNvPr id="6" name="灯片编号占位符 5"/>
          <p:cNvSpPr>
            <a:spLocks noGrp="1"/>
          </p:cNvSpPr>
          <p:nvPr>
            <p:ph type="sldNum" sz="quarter" idx="12"/>
          </p:nvPr>
        </p:nvSpPr>
        <p:spPr/>
        <p:txBody>
          <a:bodyPr/>
          <a:lstStyle/>
          <a:p>
            <a:fld id="{992410F8-5038-4D67-BFCB-CC041677B2F5}" type="slidenum">
              <a:rPr lang="zh-CN" altLang="en-US" smtClean="0"/>
              <a:t>27</a:t>
            </a:fld>
            <a:endParaRPr lang="zh-CN" altLang="en-US" dirty="0"/>
          </a:p>
        </p:txBody>
      </p:sp>
      <p:cxnSp>
        <p:nvCxnSpPr>
          <p:cNvPr id="7" name="直接连接符 6"/>
          <p:cNvCxnSpPr/>
          <p:nvPr/>
        </p:nvCxnSpPr>
        <p:spPr>
          <a:xfrm>
            <a:off x="6076950" y="507951"/>
            <a:ext cx="226695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pic>
        <p:nvPicPr>
          <p:cNvPr id="8" name="内容占位符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425916" y="1773162"/>
            <a:ext cx="3060484" cy="40831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内容占位符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734176" y="1773163"/>
            <a:ext cx="3060939" cy="4081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21345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t>历史回顾</a:t>
            </a:r>
            <a:r>
              <a:rPr lang="en-US" altLang="zh-CN" dirty="0"/>
              <a:t>——</a:t>
            </a:r>
            <a:r>
              <a:rPr lang="zh-CN" altLang="en-US" dirty="0"/>
              <a:t>突然崛起</a:t>
            </a:r>
          </a:p>
        </p:txBody>
      </p:sp>
      <p:sp>
        <p:nvSpPr>
          <p:cNvPr id="11" name="内容占位符 2"/>
          <p:cNvSpPr>
            <a:spLocks noGrp="1"/>
          </p:cNvSpPr>
          <p:nvPr>
            <p:ph idx="1"/>
          </p:nvPr>
        </p:nvSpPr>
        <p:spPr/>
        <p:txBody>
          <a:bodyPr>
            <a:normAutofit/>
          </a:bodyPr>
          <a:lstStyle/>
          <a:p>
            <a:r>
              <a:rPr lang="zh-CN" altLang="en-US" sz="3200" dirty="0"/>
              <a:t>阿波罗登月计划</a:t>
            </a:r>
            <a:endParaRPr lang="en-US" altLang="zh-CN" sz="3200" dirty="0"/>
          </a:p>
          <a:p>
            <a:pPr marL="457200" lvl="1" indent="0">
              <a:lnSpc>
                <a:spcPct val="150000"/>
              </a:lnSpc>
              <a:buNone/>
            </a:pPr>
            <a:r>
              <a:rPr lang="zh-CN" altLang="en-US" sz="2800" dirty="0"/>
              <a:t> </a:t>
            </a:r>
            <a:r>
              <a:rPr lang="en-US" altLang="zh-CN" sz="2000" dirty="0"/>
              <a:t>Neil Armstrong</a:t>
            </a:r>
            <a:r>
              <a:rPr lang="zh-CN" altLang="en-US" sz="2000" dirty="0"/>
              <a:t>（</a:t>
            </a:r>
            <a:r>
              <a:rPr lang="en-US" altLang="zh-CN" sz="2000" dirty="0"/>
              <a:t>1930.8.5-2012.8.25 </a:t>
            </a:r>
            <a:r>
              <a:rPr lang="zh-CN" altLang="en-US" sz="2000" dirty="0"/>
              <a:t>）曾是</a:t>
            </a:r>
            <a:r>
              <a:rPr lang="en-US" altLang="zh-CN" sz="2000" dirty="0"/>
              <a:t>NASA</a:t>
            </a:r>
            <a:r>
              <a:rPr lang="zh-CN" altLang="en-US" sz="2000" dirty="0"/>
              <a:t>的宇航员、试飞员、海军飞行员，以在执行第一艘载人登月宇宙飞船阿波罗</a:t>
            </a:r>
            <a:r>
              <a:rPr lang="en-US" altLang="zh-CN" sz="2000" dirty="0"/>
              <a:t>11</a:t>
            </a:r>
            <a:r>
              <a:rPr lang="zh-CN" altLang="en-US" sz="2000" dirty="0"/>
              <a:t>号任务时成为第一名踏上月球的人类而闻名。尼尔</a:t>
            </a:r>
            <a:r>
              <a:rPr lang="en-US" altLang="zh-CN" sz="2000" dirty="0"/>
              <a:t>·</a:t>
            </a:r>
            <a:r>
              <a:rPr lang="zh-CN" altLang="en-US" sz="2000" dirty="0"/>
              <a:t>阿姆斯特朗的第一次太空任务是</a:t>
            </a:r>
            <a:r>
              <a:rPr lang="en-US" altLang="zh-CN" sz="2000" dirty="0"/>
              <a:t>1966</a:t>
            </a:r>
            <a:r>
              <a:rPr lang="zh-CN" altLang="en-US" sz="2000" dirty="0"/>
              <a:t>年执行的双子星</a:t>
            </a:r>
            <a:r>
              <a:rPr lang="en-US" altLang="zh-CN" sz="2000" dirty="0"/>
              <a:t>8</a:t>
            </a:r>
            <a:r>
              <a:rPr lang="zh-CN" altLang="en-US" sz="2000" dirty="0"/>
              <a:t>号的指令长。在这次任务中，他和大卫</a:t>
            </a:r>
            <a:r>
              <a:rPr lang="en-US" altLang="zh-CN" sz="2000" dirty="0"/>
              <a:t>·</a:t>
            </a:r>
            <a:r>
              <a:rPr lang="zh-CN" altLang="en-US" sz="2000" dirty="0"/>
              <a:t>斯科特一道完成了第一次航天器的对接。阿姆斯特朗的第二次，也是最后一次太空任务就是著名的</a:t>
            </a:r>
            <a:r>
              <a:rPr lang="en-US" altLang="zh-CN" sz="2000" dirty="0"/>
              <a:t>1969</a:t>
            </a:r>
            <a:r>
              <a:rPr lang="zh-CN" altLang="en-US" sz="2000" dirty="0"/>
              <a:t>年</a:t>
            </a:r>
            <a:r>
              <a:rPr lang="en-US" altLang="zh-CN" sz="2000" dirty="0"/>
              <a:t>7</a:t>
            </a:r>
            <a:r>
              <a:rPr lang="zh-CN" altLang="en-US" sz="2000" dirty="0"/>
              <a:t>月的阿波罗</a:t>
            </a:r>
            <a:r>
              <a:rPr lang="en-US" altLang="zh-CN" sz="2000" dirty="0"/>
              <a:t>11</a:t>
            </a:r>
            <a:r>
              <a:rPr lang="zh-CN" altLang="en-US" sz="2000" dirty="0"/>
              <a:t>号。在这次“人类的一大步”中，阿姆斯特朗和巴兹</a:t>
            </a:r>
            <a:r>
              <a:rPr lang="en-US" altLang="zh-CN" sz="2000" dirty="0"/>
              <a:t>·</a:t>
            </a:r>
            <a:r>
              <a:rPr lang="zh-CN" altLang="en-US" sz="2000" dirty="0"/>
              <a:t>奥尔德林在月球表面进行了两个半小时的月表行走（迈克尔</a:t>
            </a:r>
            <a:r>
              <a:rPr lang="en-US" altLang="zh-CN" sz="2000" dirty="0"/>
              <a:t>·</a:t>
            </a:r>
            <a:r>
              <a:rPr lang="zh-CN" altLang="en-US" sz="2000" dirty="0"/>
              <a:t>科林斯在指令舱中环绕月球）。</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28</a:t>
            </a:fld>
            <a:endParaRPr lang="zh-CN" altLang="en-US" dirty="0"/>
          </a:p>
        </p:txBody>
      </p:sp>
      <p:cxnSp>
        <p:nvCxnSpPr>
          <p:cNvPr id="7" name="直接连接符 6"/>
          <p:cNvCxnSpPr/>
          <p:nvPr/>
        </p:nvCxnSpPr>
        <p:spPr>
          <a:xfrm>
            <a:off x="6076950" y="507951"/>
            <a:ext cx="226695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846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t>历史回顾</a:t>
            </a:r>
            <a:r>
              <a:rPr lang="en-US" altLang="zh-CN" dirty="0"/>
              <a:t>——</a:t>
            </a:r>
            <a:r>
              <a:rPr lang="zh-CN" altLang="en-US" dirty="0"/>
              <a:t>突然崛起</a:t>
            </a:r>
          </a:p>
        </p:txBody>
      </p:sp>
      <p:sp>
        <p:nvSpPr>
          <p:cNvPr id="11" name="内容占位符 2"/>
          <p:cNvSpPr>
            <a:spLocks noGrp="1"/>
          </p:cNvSpPr>
          <p:nvPr>
            <p:ph idx="1"/>
          </p:nvPr>
        </p:nvSpPr>
        <p:spPr/>
        <p:txBody>
          <a:bodyPr>
            <a:normAutofit/>
          </a:bodyPr>
          <a:lstStyle/>
          <a:p>
            <a:r>
              <a:rPr lang="zh-CN" altLang="en-US" sz="3200" dirty="0"/>
              <a:t>阿波罗登月计划</a:t>
            </a:r>
            <a:endParaRPr lang="en-US" altLang="zh-CN" sz="3200" dirty="0"/>
          </a:p>
          <a:p>
            <a:pPr marL="457200" lvl="1" indent="0">
              <a:lnSpc>
                <a:spcPct val="150000"/>
              </a:lnSpc>
              <a:buNone/>
            </a:pPr>
            <a:r>
              <a:rPr lang="zh-CN" altLang="en-US" sz="2800" dirty="0"/>
              <a:t> </a:t>
            </a:r>
            <a:endParaRPr lang="zh-CN" altLang="en-US" sz="20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29</a:t>
            </a:fld>
            <a:endParaRPr lang="zh-CN" altLang="en-US" dirty="0"/>
          </a:p>
        </p:txBody>
      </p:sp>
      <p:cxnSp>
        <p:nvCxnSpPr>
          <p:cNvPr id="7" name="直接连接符 6"/>
          <p:cNvCxnSpPr/>
          <p:nvPr/>
        </p:nvCxnSpPr>
        <p:spPr>
          <a:xfrm>
            <a:off x="6076950" y="507951"/>
            <a:ext cx="226695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43083" y="1833515"/>
            <a:ext cx="4105835" cy="30796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矩形 2"/>
          <p:cNvSpPr/>
          <p:nvPr/>
        </p:nvSpPr>
        <p:spPr>
          <a:xfrm>
            <a:off x="2276475" y="5303918"/>
            <a:ext cx="7886700" cy="461665"/>
          </a:xfrm>
          <a:prstGeom prst="rect">
            <a:avLst/>
          </a:prstGeom>
        </p:spPr>
        <p:txBody>
          <a:bodyPr wrap="square">
            <a:spAutoFit/>
          </a:bodyPr>
          <a:lstStyle/>
          <a:p>
            <a:pPr lvl="0" algn="ctr"/>
            <a:r>
              <a:rPr lang="en-US" altLang="zh-CN" sz="2400" dirty="0">
                <a:solidFill>
                  <a:prstClr val="black"/>
                </a:solidFill>
              </a:rPr>
              <a:t>One Small Step for a Man, One Giant Leap for Mankind!</a:t>
            </a:r>
            <a:endParaRPr lang="zh-CN" altLang="en-US" sz="2400" dirty="0">
              <a:solidFill>
                <a:prstClr val="black"/>
              </a:solidFill>
            </a:endParaRPr>
          </a:p>
        </p:txBody>
      </p:sp>
    </p:spTree>
    <p:extLst>
      <p:ext uri="{BB962C8B-B14F-4D97-AF65-F5344CB8AC3E}">
        <p14:creationId xmlns:p14="http://schemas.microsoft.com/office/powerpoint/2010/main" val="1876562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t>老师及助教信息</a:t>
            </a:r>
          </a:p>
        </p:txBody>
      </p:sp>
      <p:sp>
        <p:nvSpPr>
          <p:cNvPr id="9" name="内容占位符 2"/>
          <p:cNvSpPr>
            <a:spLocks noGrp="1"/>
          </p:cNvSpPr>
          <p:nvPr>
            <p:ph idx="1"/>
          </p:nvPr>
        </p:nvSpPr>
        <p:spPr>
          <a:xfrm>
            <a:off x="2198388" y="995843"/>
            <a:ext cx="10515600" cy="4351339"/>
          </a:xfrm>
        </p:spPr>
        <p:txBody>
          <a:bodyPr>
            <a:normAutofit/>
          </a:bodyPr>
          <a:lstStyle/>
          <a:p>
            <a:r>
              <a:rPr lang="zh-CN" altLang="en-US" sz="2600" dirty="0"/>
              <a:t>胡坚明   副教授 自动化系系统工程研究所</a:t>
            </a:r>
          </a:p>
          <a:p>
            <a:pPr marL="457200" lvl="1" indent="0">
              <a:buNone/>
            </a:pPr>
            <a:r>
              <a:rPr lang="zh-CN" altLang="en-US" sz="2200" dirty="0"/>
              <a:t>办公地点：工字厅</a:t>
            </a:r>
            <a:r>
              <a:rPr lang="en-US" altLang="zh-CN" sz="2200" dirty="0"/>
              <a:t>108</a:t>
            </a:r>
            <a:r>
              <a:rPr lang="zh-CN" altLang="en-US" sz="2200" dirty="0"/>
              <a:t>室，中央主楼</a:t>
            </a:r>
            <a:r>
              <a:rPr lang="en-US" altLang="zh-CN" sz="2200" dirty="0"/>
              <a:t>808</a:t>
            </a:r>
            <a:r>
              <a:rPr lang="zh-CN" altLang="en-US" sz="2200" dirty="0"/>
              <a:t>室</a:t>
            </a:r>
            <a:endParaRPr lang="en-US" altLang="zh-CN" sz="2200" dirty="0"/>
          </a:p>
          <a:p>
            <a:pPr marL="457200" lvl="1" indent="0">
              <a:buNone/>
            </a:pPr>
            <a:r>
              <a:rPr lang="zh-CN" altLang="en-US" sz="2200" dirty="0"/>
              <a:t>电话</a:t>
            </a:r>
            <a:r>
              <a:rPr lang="en-US" altLang="zh-CN" sz="2200" dirty="0"/>
              <a:t>: 13683278978</a:t>
            </a:r>
          </a:p>
          <a:p>
            <a:pPr marL="457200" lvl="1" indent="0">
              <a:buNone/>
            </a:pPr>
            <a:r>
              <a:rPr lang="en-US" altLang="zh-CN" sz="2200" dirty="0"/>
              <a:t>E-Mail: hujm@mail.tsinghua.edu.cn</a:t>
            </a:r>
          </a:p>
          <a:p>
            <a:endParaRPr lang="en-US" altLang="zh-CN"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3</a:t>
            </a:fld>
            <a:endParaRPr lang="zh-CN" altLang="en-US" dirty="0"/>
          </a:p>
        </p:txBody>
      </p:sp>
      <p:cxnSp>
        <p:nvCxnSpPr>
          <p:cNvPr id="7" name="直接连接符 6"/>
          <p:cNvCxnSpPr>
            <a:cxnSpLocks/>
          </p:cNvCxnSpPr>
          <p:nvPr/>
        </p:nvCxnSpPr>
        <p:spPr>
          <a:xfrm>
            <a:off x="4376057" y="507948"/>
            <a:ext cx="4691743"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494008" y="2609850"/>
            <a:ext cx="4968652" cy="1732782"/>
          </a:xfrm>
          <a:prstGeom prst="rect">
            <a:avLst/>
          </a:prstGeom>
        </p:spPr>
        <p:txBody>
          <a:bodyPr wrap="square">
            <a:spAutoFit/>
          </a:bodyPr>
          <a:lstStyle/>
          <a:p>
            <a:pPr marL="228600" indent="-228600" defTabSz="914400">
              <a:lnSpc>
                <a:spcPct val="90000"/>
              </a:lnSpc>
              <a:spcBef>
                <a:spcPts val="1000"/>
              </a:spcBef>
              <a:buFont typeface="Arial" panose="020B0604020202020204" pitchFamily="34" charset="0"/>
              <a:buChar char="•"/>
            </a:pPr>
            <a:r>
              <a:rPr lang="zh-CN" altLang="en-US" sz="2400" b="1" dirty="0">
                <a:solidFill>
                  <a:prstClr val="black"/>
                </a:solidFill>
                <a:latin typeface="黑体"/>
                <a:ea typeface="黑体"/>
              </a:rPr>
              <a:t>余志佳    助教</a:t>
            </a:r>
          </a:p>
          <a:p>
            <a:pPr lvl="1" defTabSz="914400">
              <a:lnSpc>
                <a:spcPts val="2880"/>
              </a:lnSpc>
              <a:spcBef>
                <a:spcPts val="500"/>
              </a:spcBef>
            </a:pPr>
            <a:r>
              <a:rPr lang="zh-CN" altLang="en-US" sz="2000" dirty="0">
                <a:solidFill>
                  <a:prstClr val="black"/>
                </a:solidFill>
              </a:rPr>
              <a:t>实验室：中央主楼</a:t>
            </a:r>
            <a:r>
              <a:rPr lang="en-US" altLang="zh-CN" sz="2000" dirty="0">
                <a:solidFill>
                  <a:prstClr val="black"/>
                </a:solidFill>
              </a:rPr>
              <a:t>802</a:t>
            </a:r>
          </a:p>
          <a:p>
            <a:pPr lvl="1" defTabSz="914400">
              <a:lnSpc>
                <a:spcPts val="2880"/>
              </a:lnSpc>
              <a:spcBef>
                <a:spcPts val="500"/>
              </a:spcBef>
            </a:pPr>
            <a:r>
              <a:rPr lang="zh-CN" altLang="en-US" sz="2000" dirty="0">
                <a:solidFill>
                  <a:prstClr val="black"/>
                </a:solidFill>
              </a:rPr>
              <a:t>电话：</a:t>
            </a:r>
            <a:r>
              <a:rPr lang="en-US" altLang="zh-CN" sz="2000" dirty="0">
                <a:solidFill>
                  <a:prstClr val="black"/>
                </a:solidFill>
                <a:latin typeface="Arial" panose="020B0604020202020204" pitchFamily="34" charset="0"/>
                <a:cs typeface="Arial" panose="020B0604020202020204" pitchFamily="34" charset="0"/>
              </a:rPr>
              <a:t>15911031620</a:t>
            </a:r>
          </a:p>
          <a:p>
            <a:pPr lvl="1" defTabSz="914400">
              <a:lnSpc>
                <a:spcPts val="2880"/>
              </a:lnSpc>
              <a:spcBef>
                <a:spcPts val="500"/>
              </a:spcBef>
            </a:pPr>
            <a:r>
              <a:rPr lang="en-US" altLang="zh-CN" sz="2000" dirty="0">
                <a:solidFill>
                  <a:prstClr val="black"/>
                </a:solidFill>
              </a:rPr>
              <a:t>E-Mail: yuzj20@mails.tsinghua.edu.cn</a:t>
            </a:r>
          </a:p>
        </p:txBody>
      </p:sp>
      <p:sp>
        <p:nvSpPr>
          <p:cNvPr id="8" name="矩形 7"/>
          <p:cNvSpPr/>
          <p:nvPr/>
        </p:nvSpPr>
        <p:spPr>
          <a:xfrm>
            <a:off x="2151815" y="2609850"/>
            <a:ext cx="7076241" cy="1732782"/>
          </a:xfrm>
          <a:prstGeom prst="rect">
            <a:avLst/>
          </a:prstGeom>
        </p:spPr>
        <p:txBody>
          <a:bodyPr wrap="square">
            <a:spAutoFit/>
          </a:bodyPr>
          <a:lstStyle/>
          <a:p>
            <a:pPr marL="228600" indent="-228600" defTabSz="914400">
              <a:lnSpc>
                <a:spcPct val="90000"/>
              </a:lnSpc>
              <a:spcBef>
                <a:spcPts val="1000"/>
              </a:spcBef>
              <a:buFont typeface="Arial" panose="020B0604020202020204" pitchFamily="34" charset="0"/>
              <a:buChar char="•"/>
            </a:pPr>
            <a:r>
              <a:rPr lang="zh-CN" altLang="en-US" sz="2400" b="1" dirty="0">
                <a:solidFill>
                  <a:prstClr val="black"/>
                </a:solidFill>
                <a:latin typeface="黑体"/>
                <a:ea typeface="黑体"/>
              </a:rPr>
              <a:t>崔哲域    助教</a:t>
            </a:r>
          </a:p>
          <a:p>
            <a:pPr lvl="1" defTabSz="914400">
              <a:lnSpc>
                <a:spcPts val="2880"/>
              </a:lnSpc>
              <a:spcBef>
                <a:spcPts val="500"/>
              </a:spcBef>
            </a:pPr>
            <a:r>
              <a:rPr lang="zh-CN" altLang="en-US" sz="2000" dirty="0">
                <a:solidFill>
                  <a:prstClr val="black"/>
                </a:solidFill>
              </a:rPr>
              <a:t>实验室：中央主楼</a:t>
            </a:r>
            <a:r>
              <a:rPr lang="en-US" altLang="zh-CN" sz="2000" dirty="0">
                <a:solidFill>
                  <a:prstClr val="black"/>
                </a:solidFill>
              </a:rPr>
              <a:t>802</a:t>
            </a:r>
          </a:p>
          <a:p>
            <a:pPr lvl="1" defTabSz="914400">
              <a:lnSpc>
                <a:spcPts val="2880"/>
              </a:lnSpc>
              <a:spcBef>
                <a:spcPts val="500"/>
              </a:spcBef>
            </a:pPr>
            <a:r>
              <a:rPr lang="zh-CN" altLang="en-US" sz="2000" dirty="0">
                <a:solidFill>
                  <a:prstClr val="black"/>
                </a:solidFill>
              </a:rPr>
              <a:t>电话：</a:t>
            </a:r>
            <a:r>
              <a:rPr lang="en-US" altLang="zh-CN" sz="2000" dirty="0">
                <a:solidFill>
                  <a:prstClr val="black"/>
                </a:solidFill>
                <a:latin typeface="Arial" panose="020B0604020202020204" pitchFamily="34" charset="0"/>
                <a:cs typeface="Arial" panose="020B0604020202020204" pitchFamily="34" charset="0"/>
              </a:rPr>
              <a:t>15808188155 </a:t>
            </a:r>
          </a:p>
          <a:p>
            <a:pPr lvl="1" defTabSz="914400">
              <a:lnSpc>
                <a:spcPts val="2880"/>
              </a:lnSpc>
              <a:spcBef>
                <a:spcPts val="500"/>
              </a:spcBef>
            </a:pPr>
            <a:r>
              <a:rPr lang="en-US" altLang="zh-CN" sz="2000" dirty="0">
                <a:solidFill>
                  <a:prstClr val="black"/>
                </a:solidFill>
              </a:rPr>
              <a:t>E-Mail: 1045825400@qq.com</a:t>
            </a:r>
          </a:p>
        </p:txBody>
      </p:sp>
      <p:sp>
        <p:nvSpPr>
          <p:cNvPr id="12" name="矩形 11"/>
          <p:cNvSpPr/>
          <p:nvPr/>
        </p:nvSpPr>
        <p:spPr>
          <a:xfrm>
            <a:off x="2198388" y="4480791"/>
            <a:ext cx="4968652" cy="1732782"/>
          </a:xfrm>
          <a:prstGeom prst="rect">
            <a:avLst/>
          </a:prstGeom>
        </p:spPr>
        <p:txBody>
          <a:bodyPr wrap="square">
            <a:spAutoFit/>
          </a:bodyPr>
          <a:lstStyle/>
          <a:p>
            <a:pPr marL="228600" indent="-228600" defTabSz="914400">
              <a:lnSpc>
                <a:spcPct val="90000"/>
              </a:lnSpc>
              <a:spcBef>
                <a:spcPts val="1000"/>
              </a:spcBef>
              <a:buFont typeface="Arial" panose="020B0604020202020204" pitchFamily="34" charset="0"/>
              <a:buChar char="•"/>
            </a:pPr>
            <a:r>
              <a:rPr lang="zh-CN" altLang="en-US" sz="2400" b="1" dirty="0" smtClean="0">
                <a:solidFill>
                  <a:prstClr val="black"/>
                </a:solidFill>
                <a:latin typeface="黑体"/>
                <a:ea typeface="黑体"/>
              </a:rPr>
              <a:t>吴智楷    </a:t>
            </a:r>
            <a:r>
              <a:rPr lang="zh-CN" altLang="en-US" sz="2400" b="1" dirty="0">
                <a:solidFill>
                  <a:prstClr val="black"/>
                </a:solidFill>
                <a:latin typeface="黑体"/>
                <a:ea typeface="黑体"/>
              </a:rPr>
              <a:t>助教</a:t>
            </a:r>
          </a:p>
          <a:p>
            <a:pPr lvl="1" defTabSz="914400">
              <a:lnSpc>
                <a:spcPts val="2880"/>
              </a:lnSpc>
              <a:spcBef>
                <a:spcPts val="500"/>
              </a:spcBef>
            </a:pPr>
            <a:r>
              <a:rPr lang="zh-CN" altLang="en-US" sz="2000" dirty="0">
                <a:solidFill>
                  <a:prstClr val="black"/>
                </a:solidFill>
              </a:rPr>
              <a:t>实验室：中央主楼</a:t>
            </a:r>
            <a:r>
              <a:rPr lang="en-US" altLang="zh-CN" sz="2000" dirty="0">
                <a:solidFill>
                  <a:prstClr val="black"/>
                </a:solidFill>
              </a:rPr>
              <a:t>802</a:t>
            </a:r>
          </a:p>
          <a:p>
            <a:pPr lvl="1" defTabSz="914400">
              <a:lnSpc>
                <a:spcPts val="2880"/>
              </a:lnSpc>
              <a:spcBef>
                <a:spcPts val="500"/>
              </a:spcBef>
            </a:pPr>
            <a:r>
              <a:rPr lang="zh-CN" altLang="en-US" sz="2000" dirty="0">
                <a:solidFill>
                  <a:prstClr val="black"/>
                </a:solidFill>
              </a:rPr>
              <a:t>电话：</a:t>
            </a:r>
            <a:r>
              <a:rPr lang="en-US" altLang="zh-CN" sz="2000" dirty="0" smtClean="0">
                <a:solidFill>
                  <a:prstClr val="black"/>
                </a:solidFill>
                <a:latin typeface="Arial" panose="020B0604020202020204" pitchFamily="34" charset="0"/>
                <a:cs typeface="Arial" panose="020B0604020202020204" pitchFamily="34" charset="0"/>
              </a:rPr>
              <a:t>18960069292</a:t>
            </a:r>
            <a:endParaRPr lang="en-US" altLang="zh-CN" sz="2000" dirty="0">
              <a:solidFill>
                <a:prstClr val="black"/>
              </a:solidFill>
              <a:latin typeface="Arial" panose="020B0604020202020204" pitchFamily="34" charset="0"/>
              <a:cs typeface="Arial" panose="020B0604020202020204" pitchFamily="34" charset="0"/>
            </a:endParaRPr>
          </a:p>
          <a:p>
            <a:pPr lvl="1" defTabSz="914400">
              <a:lnSpc>
                <a:spcPts val="2880"/>
              </a:lnSpc>
              <a:spcBef>
                <a:spcPts val="500"/>
              </a:spcBef>
            </a:pPr>
            <a:r>
              <a:rPr lang="en-US" altLang="zh-CN" sz="2000" dirty="0">
                <a:solidFill>
                  <a:prstClr val="black"/>
                </a:solidFill>
              </a:rPr>
              <a:t>E-Mail: yuzj20@mails.tsinghua.edu.cn</a:t>
            </a:r>
          </a:p>
        </p:txBody>
      </p:sp>
    </p:spTree>
    <p:extLst>
      <p:ext uri="{BB962C8B-B14F-4D97-AF65-F5344CB8AC3E}">
        <p14:creationId xmlns:p14="http://schemas.microsoft.com/office/powerpoint/2010/main" val="2209446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t>历史回顾</a:t>
            </a:r>
            <a:r>
              <a:rPr lang="en-US" altLang="zh-CN" dirty="0"/>
              <a:t>——</a:t>
            </a:r>
            <a:r>
              <a:rPr lang="zh-CN" altLang="en-US" dirty="0"/>
              <a:t>迅速扩张</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30</a:t>
            </a:fld>
            <a:endParaRPr lang="zh-CN" altLang="en-US" dirty="0"/>
          </a:p>
        </p:txBody>
      </p:sp>
      <p:cxnSp>
        <p:nvCxnSpPr>
          <p:cNvPr id="7" name="直接连接符 6"/>
          <p:cNvCxnSpPr/>
          <p:nvPr/>
        </p:nvCxnSpPr>
        <p:spPr>
          <a:xfrm>
            <a:off x="6076950" y="507951"/>
            <a:ext cx="226695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103199" y="999061"/>
            <a:ext cx="3892412"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第三阶段：迅速扩张</a:t>
            </a:r>
            <a:endParaRPr lang="en-US" altLang="zh-CN" sz="2800" b="1" dirty="0">
              <a:solidFill>
                <a:prstClr val="black"/>
              </a:solidFill>
              <a:latin typeface="黑体"/>
              <a:ea typeface="黑体"/>
            </a:endParaRPr>
          </a:p>
        </p:txBody>
      </p:sp>
      <p:sp>
        <p:nvSpPr>
          <p:cNvPr id="12" name="矩形 11"/>
          <p:cNvSpPr/>
          <p:nvPr/>
        </p:nvSpPr>
        <p:spPr>
          <a:xfrm>
            <a:off x="2185611" y="1661843"/>
            <a:ext cx="7620000" cy="461665"/>
          </a:xfrm>
          <a:prstGeom prst="rect">
            <a:avLst/>
          </a:prstGeom>
        </p:spPr>
        <p:txBody>
          <a:bodyPr wrap="square">
            <a:spAutoFit/>
          </a:bodyPr>
          <a:lstStyle/>
          <a:p>
            <a:pPr lvl="1"/>
            <a:r>
              <a:rPr lang="zh-CN" altLang="en-US" sz="2400" dirty="0"/>
              <a:t>经典案例的特点：</a:t>
            </a:r>
            <a:r>
              <a:rPr lang="zh-CN" altLang="en-US" sz="2400" dirty="0">
                <a:solidFill>
                  <a:srgbClr val="7030A0"/>
                </a:solidFill>
              </a:rPr>
              <a:t>问题明确、规模巨大、递阶结构</a:t>
            </a:r>
          </a:p>
        </p:txBody>
      </p:sp>
      <p:grpSp>
        <p:nvGrpSpPr>
          <p:cNvPr id="9" name="组合 8"/>
          <p:cNvGrpSpPr/>
          <p:nvPr/>
        </p:nvGrpSpPr>
        <p:grpSpPr>
          <a:xfrm>
            <a:off x="2239963" y="2336009"/>
            <a:ext cx="7970805" cy="2891512"/>
            <a:chOff x="715962" y="2336009"/>
            <a:chExt cx="7970805" cy="2891512"/>
          </a:xfrm>
        </p:grpSpPr>
        <p:sp>
          <p:nvSpPr>
            <p:cNvPr id="30" name="Rectangle 5"/>
            <p:cNvSpPr>
              <a:spLocks noChangeArrowheads="1"/>
            </p:cNvSpPr>
            <p:nvPr/>
          </p:nvSpPr>
          <p:spPr bwMode="black">
            <a:xfrm>
              <a:off x="3916362" y="2336009"/>
              <a:ext cx="1112805" cy="461665"/>
            </a:xfrm>
            <a:prstGeom prst="rect">
              <a:avLst/>
            </a:prstGeom>
            <a:noFill/>
            <a:ln w="381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lnSpc>
                  <a:spcPct val="100000"/>
                </a:lnSpc>
                <a:spcBef>
                  <a:spcPct val="50000"/>
                </a:spcBef>
              </a:pPr>
              <a:r>
                <a:rPr kumimoji="1" lang="zh-CN" altLang="en-US" sz="2400" b="1" dirty="0">
                  <a:solidFill>
                    <a:schemeClr val="tx1"/>
                  </a:solidFill>
                  <a:latin typeface="+mj-lt"/>
                </a:rPr>
                <a:t>大系统</a:t>
              </a:r>
            </a:p>
          </p:txBody>
        </p:sp>
        <p:sp>
          <p:nvSpPr>
            <p:cNvPr id="31" name="Rectangle 6"/>
            <p:cNvSpPr>
              <a:spLocks noChangeArrowheads="1"/>
            </p:cNvSpPr>
            <p:nvPr/>
          </p:nvSpPr>
          <p:spPr bwMode="black">
            <a:xfrm>
              <a:off x="1782762" y="3532984"/>
              <a:ext cx="1112805" cy="461665"/>
            </a:xfrm>
            <a:prstGeom prst="rect">
              <a:avLst/>
            </a:prstGeom>
            <a:noFill/>
            <a:ln w="381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lnSpc>
                  <a:spcPct val="100000"/>
                </a:lnSpc>
                <a:spcBef>
                  <a:spcPct val="50000"/>
                </a:spcBef>
              </a:pPr>
              <a:r>
                <a:rPr kumimoji="1" lang="zh-CN" altLang="en-US" sz="2400" b="1" dirty="0">
                  <a:solidFill>
                    <a:schemeClr val="tx1"/>
                  </a:solidFill>
                  <a:latin typeface="+mj-lt"/>
                </a:rPr>
                <a:t>子系统</a:t>
              </a:r>
              <a:endParaRPr kumimoji="1" lang="en-US" altLang="zh-CN" sz="2400" b="1" dirty="0">
                <a:solidFill>
                  <a:schemeClr val="tx1"/>
                </a:solidFill>
                <a:latin typeface="+mj-lt"/>
              </a:endParaRPr>
            </a:p>
          </p:txBody>
        </p:sp>
        <p:sp>
          <p:nvSpPr>
            <p:cNvPr id="32" name="Line 7"/>
            <p:cNvSpPr>
              <a:spLocks noChangeShapeType="1"/>
            </p:cNvSpPr>
            <p:nvPr/>
          </p:nvSpPr>
          <p:spPr bwMode="black">
            <a:xfrm flipV="1">
              <a:off x="2620962" y="2945609"/>
              <a:ext cx="1447800" cy="533400"/>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latin typeface="+mj-lt"/>
              </a:endParaRPr>
            </a:p>
          </p:txBody>
        </p:sp>
        <p:sp>
          <p:nvSpPr>
            <p:cNvPr id="33" name="Rectangle 8"/>
            <p:cNvSpPr>
              <a:spLocks noChangeArrowheads="1"/>
            </p:cNvSpPr>
            <p:nvPr/>
          </p:nvSpPr>
          <p:spPr bwMode="auto">
            <a:xfrm>
              <a:off x="4221162" y="3590134"/>
              <a:ext cx="721351" cy="430887"/>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lnSpc>
                  <a:spcPct val="100000"/>
                </a:lnSpc>
              </a:pPr>
              <a:r>
                <a:rPr kumimoji="1" lang="en-US" altLang="zh-CN" sz="2800" b="1" dirty="0">
                  <a:solidFill>
                    <a:schemeClr val="tx1"/>
                  </a:solidFill>
                  <a:latin typeface="+mj-lt"/>
                </a:rPr>
                <a:t>……</a:t>
              </a:r>
            </a:p>
          </p:txBody>
        </p:sp>
        <p:sp>
          <p:nvSpPr>
            <p:cNvPr id="34" name="Line 9"/>
            <p:cNvSpPr>
              <a:spLocks noChangeShapeType="1"/>
            </p:cNvSpPr>
            <p:nvPr/>
          </p:nvSpPr>
          <p:spPr bwMode="black">
            <a:xfrm flipH="1" flipV="1">
              <a:off x="5059362" y="2945609"/>
              <a:ext cx="1676400" cy="609600"/>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latin typeface="+mj-lt"/>
              </a:endParaRPr>
            </a:p>
          </p:txBody>
        </p:sp>
        <p:sp>
          <p:nvSpPr>
            <p:cNvPr id="35" name="Rectangle 10"/>
            <p:cNvSpPr>
              <a:spLocks noChangeArrowheads="1"/>
            </p:cNvSpPr>
            <p:nvPr/>
          </p:nvSpPr>
          <p:spPr bwMode="black">
            <a:xfrm>
              <a:off x="715962" y="4698209"/>
              <a:ext cx="1112805" cy="461665"/>
            </a:xfrm>
            <a:prstGeom prst="rect">
              <a:avLst/>
            </a:prstGeom>
            <a:noFill/>
            <a:ln w="381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lnSpc>
                  <a:spcPct val="100000"/>
                </a:lnSpc>
                <a:spcBef>
                  <a:spcPct val="50000"/>
                </a:spcBef>
              </a:pPr>
              <a:r>
                <a:rPr kumimoji="1" lang="zh-CN" altLang="en-US" sz="2400" b="1">
                  <a:solidFill>
                    <a:schemeClr val="tx1"/>
                  </a:solidFill>
                  <a:latin typeface="+mj-lt"/>
                </a:rPr>
                <a:t>子系统</a:t>
              </a:r>
              <a:endParaRPr kumimoji="1" lang="en-US" altLang="zh-CN" sz="2400" b="1">
                <a:solidFill>
                  <a:schemeClr val="tx1"/>
                </a:solidFill>
                <a:latin typeface="+mj-lt"/>
              </a:endParaRPr>
            </a:p>
          </p:txBody>
        </p:sp>
        <p:sp>
          <p:nvSpPr>
            <p:cNvPr id="36" name="Line 11"/>
            <p:cNvSpPr>
              <a:spLocks noChangeShapeType="1"/>
            </p:cNvSpPr>
            <p:nvPr/>
          </p:nvSpPr>
          <p:spPr bwMode="black">
            <a:xfrm flipV="1">
              <a:off x="1325562" y="4164809"/>
              <a:ext cx="762000" cy="533400"/>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latin typeface="+mj-lt"/>
              </a:endParaRPr>
            </a:p>
          </p:txBody>
        </p:sp>
        <p:sp>
          <p:nvSpPr>
            <p:cNvPr id="37" name="Rectangle 12"/>
            <p:cNvSpPr>
              <a:spLocks noChangeArrowheads="1"/>
            </p:cNvSpPr>
            <p:nvPr/>
          </p:nvSpPr>
          <p:spPr bwMode="auto">
            <a:xfrm>
              <a:off x="2316162" y="4774409"/>
              <a:ext cx="360676" cy="430887"/>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lnSpc>
                  <a:spcPct val="100000"/>
                </a:lnSpc>
              </a:pPr>
              <a:r>
                <a:rPr kumimoji="1" lang="en-US" altLang="zh-CN" sz="2800" b="1">
                  <a:solidFill>
                    <a:schemeClr val="tx1"/>
                  </a:solidFill>
                  <a:latin typeface="+mj-lt"/>
                </a:rPr>
                <a:t>…</a:t>
              </a:r>
            </a:p>
          </p:txBody>
        </p:sp>
        <p:sp>
          <p:nvSpPr>
            <p:cNvPr id="38" name="Rectangle 13"/>
            <p:cNvSpPr>
              <a:spLocks noChangeArrowheads="1"/>
            </p:cNvSpPr>
            <p:nvPr/>
          </p:nvSpPr>
          <p:spPr bwMode="black">
            <a:xfrm>
              <a:off x="3001962" y="4698209"/>
              <a:ext cx="1112805" cy="461665"/>
            </a:xfrm>
            <a:prstGeom prst="rect">
              <a:avLst/>
            </a:prstGeom>
            <a:noFill/>
            <a:ln w="381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lnSpc>
                  <a:spcPct val="100000"/>
                </a:lnSpc>
                <a:spcBef>
                  <a:spcPct val="50000"/>
                </a:spcBef>
              </a:pPr>
              <a:r>
                <a:rPr kumimoji="1" lang="zh-CN" altLang="en-US" sz="2400" b="1">
                  <a:solidFill>
                    <a:schemeClr val="tx1"/>
                  </a:solidFill>
                  <a:latin typeface="+mj-lt"/>
                </a:rPr>
                <a:t>子系统</a:t>
              </a:r>
              <a:endParaRPr kumimoji="1" lang="en-US" altLang="zh-CN" sz="2400" b="1">
                <a:solidFill>
                  <a:schemeClr val="tx1"/>
                </a:solidFill>
                <a:latin typeface="+mj-lt"/>
              </a:endParaRPr>
            </a:p>
          </p:txBody>
        </p:sp>
        <p:sp>
          <p:nvSpPr>
            <p:cNvPr id="39" name="Line 14"/>
            <p:cNvSpPr>
              <a:spLocks noChangeShapeType="1"/>
            </p:cNvSpPr>
            <p:nvPr/>
          </p:nvSpPr>
          <p:spPr bwMode="black">
            <a:xfrm flipH="1" flipV="1">
              <a:off x="2773362" y="4164809"/>
              <a:ext cx="838200" cy="457200"/>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latin typeface="+mj-lt"/>
              </a:endParaRPr>
            </a:p>
          </p:txBody>
        </p:sp>
        <p:sp>
          <p:nvSpPr>
            <p:cNvPr id="40" name="Rectangle 15"/>
            <p:cNvSpPr>
              <a:spLocks noChangeArrowheads="1"/>
            </p:cNvSpPr>
            <p:nvPr/>
          </p:nvSpPr>
          <p:spPr bwMode="black">
            <a:xfrm>
              <a:off x="6354762" y="3555209"/>
              <a:ext cx="1112805" cy="461665"/>
            </a:xfrm>
            <a:prstGeom prst="rect">
              <a:avLst/>
            </a:prstGeom>
            <a:noFill/>
            <a:ln w="381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lnSpc>
                  <a:spcPct val="100000"/>
                </a:lnSpc>
                <a:spcBef>
                  <a:spcPct val="50000"/>
                </a:spcBef>
              </a:pPr>
              <a:r>
                <a:rPr kumimoji="1" lang="zh-CN" altLang="en-US" sz="2400" b="1">
                  <a:solidFill>
                    <a:schemeClr val="tx1"/>
                  </a:solidFill>
                  <a:latin typeface="+mj-lt"/>
                </a:rPr>
                <a:t>子系统</a:t>
              </a:r>
              <a:endParaRPr kumimoji="1" lang="en-US" altLang="zh-CN" sz="2400" b="1">
                <a:solidFill>
                  <a:schemeClr val="tx1"/>
                </a:solidFill>
                <a:latin typeface="+mj-lt"/>
              </a:endParaRPr>
            </a:p>
          </p:txBody>
        </p:sp>
        <p:sp>
          <p:nvSpPr>
            <p:cNvPr id="41" name="Rectangle 16"/>
            <p:cNvSpPr>
              <a:spLocks noChangeArrowheads="1"/>
            </p:cNvSpPr>
            <p:nvPr/>
          </p:nvSpPr>
          <p:spPr bwMode="black">
            <a:xfrm>
              <a:off x="5287962" y="4720434"/>
              <a:ext cx="1112805" cy="461665"/>
            </a:xfrm>
            <a:prstGeom prst="rect">
              <a:avLst/>
            </a:prstGeom>
            <a:noFill/>
            <a:ln w="381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lnSpc>
                  <a:spcPct val="100000"/>
                </a:lnSpc>
                <a:spcBef>
                  <a:spcPct val="50000"/>
                </a:spcBef>
              </a:pPr>
              <a:r>
                <a:rPr kumimoji="1" lang="zh-CN" altLang="en-US" sz="2400" b="1">
                  <a:solidFill>
                    <a:schemeClr val="tx1"/>
                  </a:solidFill>
                  <a:latin typeface="+mj-lt"/>
                </a:rPr>
                <a:t>子系统</a:t>
              </a:r>
              <a:endParaRPr kumimoji="1" lang="en-US" altLang="zh-CN" sz="2400" b="1">
                <a:solidFill>
                  <a:schemeClr val="tx1"/>
                </a:solidFill>
                <a:latin typeface="+mj-lt"/>
              </a:endParaRPr>
            </a:p>
          </p:txBody>
        </p:sp>
        <p:sp>
          <p:nvSpPr>
            <p:cNvPr id="42" name="Line 17"/>
            <p:cNvSpPr>
              <a:spLocks noChangeShapeType="1"/>
            </p:cNvSpPr>
            <p:nvPr/>
          </p:nvSpPr>
          <p:spPr bwMode="black">
            <a:xfrm flipV="1">
              <a:off x="5897562" y="4187034"/>
              <a:ext cx="762000" cy="533400"/>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latin typeface="+mj-lt"/>
              </a:endParaRPr>
            </a:p>
          </p:txBody>
        </p:sp>
        <p:sp>
          <p:nvSpPr>
            <p:cNvPr id="43" name="Rectangle 18"/>
            <p:cNvSpPr>
              <a:spLocks noChangeArrowheads="1"/>
            </p:cNvSpPr>
            <p:nvPr/>
          </p:nvSpPr>
          <p:spPr bwMode="auto">
            <a:xfrm>
              <a:off x="6888162" y="4796634"/>
              <a:ext cx="360676" cy="430887"/>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lnSpc>
                  <a:spcPct val="100000"/>
                </a:lnSpc>
              </a:pPr>
              <a:r>
                <a:rPr kumimoji="1" lang="en-US" altLang="zh-CN" sz="2800" b="1">
                  <a:solidFill>
                    <a:schemeClr val="tx1"/>
                  </a:solidFill>
                  <a:latin typeface="+mj-lt"/>
                </a:rPr>
                <a:t>…</a:t>
              </a:r>
            </a:p>
          </p:txBody>
        </p:sp>
        <p:sp>
          <p:nvSpPr>
            <p:cNvPr id="44" name="Rectangle 19"/>
            <p:cNvSpPr>
              <a:spLocks noChangeArrowheads="1"/>
            </p:cNvSpPr>
            <p:nvPr/>
          </p:nvSpPr>
          <p:spPr bwMode="black">
            <a:xfrm>
              <a:off x="7573962" y="4720434"/>
              <a:ext cx="1112805" cy="461665"/>
            </a:xfrm>
            <a:prstGeom prst="rect">
              <a:avLst/>
            </a:prstGeom>
            <a:noFill/>
            <a:ln w="381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lnSpc>
                  <a:spcPct val="100000"/>
                </a:lnSpc>
                <a:spcBef>
                  <a:spcPct val="50000"/>
                </a:spcBef>
              </a:pPr>
              <a:r>
                <a:rPr kumimoji="1" lang="zh-CN" altLang="en-US" sz="2400" b="1">
                  <a:solidFill>
                    <a:schemeClr val="tx1"/>
                  </a:solidFill>
                  <a:latin typeface="+mj-lt"/>
                </a:rPr>
                <a:t>子系统</a:t>
              </a:r>
              <a:endParaRPr kumimoji="1" lang="en-US" altLang="zh-CN" sz="2400" b="1">
                <a:solidFill>
                  <a:schemeClr val="tx1"/>
                </a:solidFill>
                <a:latin typeface="+mj-lt"/>
              </a:endParaRPr>
            </a:p>
          </p:txBody>
        </p:sp>
        <p:sp>
          <p:nvSpPr>
            <p:cNvPr id="45" name="Line 20"/>
            <p:cNvSpPr>
              <a:spLocks noChangeShapeType="1"/>
            </p:cNvSpPr>
            <p:nvPr/>
          </p:nvSpPr>
          <p:spPr bwMode="black">
            <a:xfrm flipH="1" flipV="1">
              <a:off x="7345362" y="4187034"/>
              <a:ext cx="838200" cy="457200"/>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latin typeface="+mj-lt"/>
              </a:endParaRPr>
            </a:p>
          </p:txBody>
        </p:sp>
        <p:sp>
          <p:nvSpPr>
            <p:cNvPr id="46" name="Rectangle 21"/>
            <p:cNvSpPr>
              <a:spLocks noChangeArrowheads="1"/>
            </p:cNvSpPr>
            <p:nvPr/>
          </p:nvSpPr>
          <p:spPr bwMode="auto">
            <a:xfrm>
              <a:off x="4602162" y="4774409"/>
              <a:ext cx="360676" cy="430887"/>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lnSpc>
                  <a:spcPct val="100000"/>
                </a:lnSpc>
              </a:pPr>
              <a:r>
                <a:rPr kumimoji="1" lang="en-US" altLang="zh-CN" sz="2800" b="1">
                  <a:solidFill>
                    <a:schemeClr val="tx1"/>
                  </a:solidFill>
                  <a:latin typeface="+mj-lt"/>
                </a:rPr>
                <a:t>…</a:t>
              </a:r>
            </a:p>
          </p:txBody>
        </p:sp>
      </p:grpSp>
      <p:sp>
        <p:nvSpPr>
          <p:cNvPr id="47" name="矩形 46"/>
          <p:cNvSpPr/>
          <p:nvPr/>
        </p:nvSpPr>
        <p:spPr>
          <a:xfrm>
            <a:off x="4074225" y="5509720"/>
            <a:ext cx="4045222" cy="461665"/>
          </a:xfrm>
          <a:prstGeom prst="rect">
            <a:avLst/>
          </a:prstGeom>
        </p:spPr>
        <p:txBody>
          <a:bodyPr wrap="square">
            <a:spAutoFit/>
          </a:bodyPr>
          <a:lstStyle/>
          <a:p>
            <a:pPr lvl="1"/>
            <a:r>
              <a:rPr lang="zh-CN" altLang="en-US" sz="2400" dirty="0">
                <a:solidFill>
                  <a:srgbClr val="7030A0"/>
                </a:solidFill>
              </a:rPr>
              <a:t>非常适合处理这类问题</a:t>
            </a:r>
          </a:p>
        </p:txBody>
      </p:sp>
    </p:spTree>
    <p:extLst>
      <p:ext uri="{BB962C8B-B14F-4D97-AF65-F5344CB8AC3E}">
        <p14:creationId xmlns:p14="http://schemas.microsoft.com/office/powerpoint/2010/main" val="22475868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t>历史回顾</a:t>
            </a:r>
            <a:r>
              <a:rPr lang="en-US" altLang="zh-CN" dirty="0"/>
              <a:t>——</a:t>
            </a:r>
            <a:r>
              <a:rPr lang="zh-CN" altLang="en-US" dirty="0"/>
              <a:t>迅速扩张</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31</a:t>
            </a:fld>
            <a:endParaRPr lang="zh-CN" altLang="en-US" dirty="0"/>
          </a:p>
        </p:txBody>
      </p:sp>
      <p:cxnSp>
        <p:nvCxnSpPr>
          <p:cNvPr id="7" name="直接连接符 6"/>
          <p:cNvCxnSpPr/>
          <p:nvPr/>
        </p:nvCxnSpPr>
        <p:spPr>
          <a:xfrm>
            <a:off x="6076950" y="507951"/>
            <a:ext cx="226695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103200" y="999061"/>
            <a:ext cx="6417141"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发展一般性的处理大系统问题的方法</a:t>
            </a:r>
          </a:p>
        </p:txBody>
      </p:sp>
      <p:sp>
        <p:nvSpPr>
          <p:cNvPr id="12" name="矩形 11"/>
          <p:cNvSpPr/>
          <p:nvPr/>
        </p:nvSpPr>
        <p:spPr>
          <a:xfrm>
            <a:off x="2286536" y="4241320"/>
            <a:ext cx="6813192" cy="803618"/>
          </a:xfrm>
          <a:prstGeom prst="rect">
            <a:avLst/>
          </a:prstGeom>
        </p:spPr>
        <p:txBody>
          <a:bodyPr wrap="square">
            <a:spAutoFit/>
          </a:bodyPr>
          <a:lstStyle/>
          <a:p>
            <a:pPr lvl="1">
              <a:lnSpc>
                <a:spcPts val="2880"/>
              </a:lnSpc>
            </a:pPr>
            <a:r>
              <a:rPr lang="en-US" altLang="zh-CN" sz="2000" dirty="0"/>
              <a:t>	</a:t>
            </a:r>
            <a:r>
              <a:rPr lang="zh-CN" altLang="en-US" sz="2000" dirty="0"/>
              <a:t>各子系统求解过程受协调变量影响，大系统调节协调变量实现自己目标。</a:t>
            </a:r>
            <a:endParaRPr lang="zh-CN" altLang="en-US" sz="2000" dirty="0">
              <a:solidFill>
                <a:srgbClr val="7030A0"/>
              </a:solidFill>
            </a:endParaRPr>
          </a:p>
        </p:txBody>
      </p:sp>
      <p:sp>
        <p:nvSpPr>
          <p:cNvPr id="26" name="矩形 25"/>
          <p:cNvSpPr/>
          <p:nvPr/>
        </p:nvSpPr>
        <p:spPr>
          <a:xfrm>
            <a:off x="2103200" y="1551810"/>
            <a:ext cx="4354077" cy="480131"/>
          </a:xfrm>
          <a:prstGeom prst="rect">
            <a:avLst/>
          </a:prstGeom>
        </p:spPr>
        <p:txBody>
          <a:bodyPr wrap="none">
            <a:spAutoFit/>
          </a:bodyPr>
          <a:lstStyle/>
          <a:p>
            <a:pPr marL="914400" lvl="1" indent="-457200" defTabSz="914400">
              <a:lnSpc>
                <a:spcPct val="90000"/>
              </a:lnSpc>
              <a:spcBef>
                <a:spcPts val="1000"/>
              </a:spcBef>
              <a:buFont typeface="Wingdings" panose="05000000000000000000" pitchFamily="2" charset="2"/>
              <a:buChar char="p"/>
            </a:pPr>
            <a:r>
              <a:rPr lang="zh-CN" altLang="en-US" sz="2800" b="1" dirty="0">
                <a:solidFill>
                  <a:prstClr val="black"/>
                </a:solidFill>
                <a:latin typeface="黑体"/>
                <a:ea typeface="黑体"/>
              </a:rPr>
              <a:t>基本方法：</a:t>
            </a:r>
            <a:r>
              <a:rPr lang="zh-CN" altLang="en-US" sz="2800" dirty="0">
                <a:solidFill>
                  <a:srgbClr val="C00000"/>
                </a:solidFill>
                <a:latin typeface="黑体"/>
                <a:ea typeface="黑体"/>
              </a:rPr>
              <a:t>分解协调</a:t>
            </a:r>
          </a:p>
        </p:txBody>
      </p:sp>
      <p:grpSp>
        <p:nvGrpSpPr>
          <p:cNvPr id="2" name="组合 1"/>
          <p:cNvGrpSpPr/>
          <p:nvPr/>
        </p:nvGrpSpPr>
        <p:grpSpPr>
          <a:xfrm>
            <a:off x="3003131" y="2324624"/>
            <a:ext cx="5684805" cy="1726287"/>
            <a:chOff x="1447800" y="2209800"/>
            <a:chExt cx="5684805" cy="1726287"/>
          </a:xfrm>
        </p:grpSpPr>
        <p:sp>
          <p:nvSpPr>
            <p:cNvPr id="27" name="Rectangle 5"/>
            <p:cNvSpPr>
              <a:spLocks noChangeArrowheads="1"/>
            </p:cNvSpPr>
            <p:nvPr/>
          </p:nvSpPr>
          <p:spPr bwMode="black">
            <a:xfrm>
              <a:off x="3581400" y="2209800"/>
              <a:ext cx="1112805" cy="461665"/>
            </a:xfrm>
            <a:prstGeom prst="rect">
              <a:avLst/>
            </a:prstGeom>
            <a:noFill/>
            <a:ln w="381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lnSpc>
                  <a:spcPct val="100000"/>
                </a:lnSpc>
                <a:spcBef>
                  <a:spcPct val="50000"/>
                </a:spcBef>
              </a:pPr>
              <a:r>
                <a:rPr kumimoji="1" lang="zh-CN" altLang="en-US" sz="2400" b="1">
                  <a:solidFill>
                    <a:schemeClr val="tx1"/>
                  </a:solidFill>
                </a:rPr>
                <a:t>大系统</a:t>
              </a:r>
            </a:p>
          </p:txBody>
        </p:sp>
        <p:sp>
          <p:nvSpPr>
            <p:cNvPr id="28" name="Rectangle 6"/>
            <p:cNvSpPr>
              <a:spLocks noChangeArrowheads="1"/>
            </p:cNvSpPr>
            <p:nvPr/>
          </p:nvSpPr>
          <p:spPr bwMode="black">
            <a:xfrm>
              <a:off x="1447800" y="3406775"/>
              <a:ext cx="1112805" cy="461665"/>
            </a:xfrm>
            <a:prstGeom prst="rect">
              <a:avLst/>
            </a:prstGeom>
            <a:noFill/>
            <a:ln w="381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lnSpc>
                  <a:spcPct val="100000"/>
                </a:lnSpc>
                <a:spcBef>
                  <a:spcPct val="50000"/>
                </a:spcBef>
              </a:pPr>
              <a:r>
                <a:rPr kumimoji="1" lang="zh-CN" altLang="en-US" sz="2400" b="1">
                  <a:solidFill>
                    <a:schemeClr val="tx1"/>
                  </a:solidFill>
                </a:rPr>
                <a:t>子系统</a:t>
              </a:r>
              <a:endParaRPr kumimoji="1" lang="en-US" altLang="zh-CN" sz="2400" b="1">
                <a:solidFill>
                  <a:schemeClr val="tx1"/>
                </a:solidFill>
              </a:endParaRPr>
            </a:p>
          </p:txBody>
        </p:sp>
        <p:sp>
          <p:nvSpPr>
            <p:cNvPr id="29" name="Line 7"/>
            <p:cNvSpPr>
              <a:spLocks noChangeShapeType="1"/>
            </p:cNvSpPr>
            <p:nvPr/>
          </p:nvSpPr>
          <p:spPr bwMode="black">
            <a:xfrm flipV="1">
              <a:off x="2286000" y="2819400"/>
              <a:ext cx="1447800" cy="533400"/>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48" name="Rectangle 8"/>
            <p:cNvSpPr>
              <a:spLocks noChangeArrowheads="1"/>
            </p:cNvSpPr>
            <p:nvPr/>
          </p:nvSpPr>
          <p:spPr bwMode="auto">
            <a:xfrm>
              <a:off x="3886200" y="3505200"/>
              <a:ext cx="721351" cy="430887"/>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lnSpc>
                  <a:spcPct val="100000"/>
                </a:lnSpc>
              </a:pPr>
              <a:r>
                <a:rPr kumimoji="1" lang="en-US" altLang="zh-CN" sz="2800" b="1" dirty="0">
                  <a:solidFill>
                    <a:schemeClr val="tx1"/>
                  </a:solidFill>
                  <a:latin typeface="宋体" panose="02010600030101010101" pitchFamily="2" charset="-122"/>
                </a:rPr>
                <a:t>……</a:t>
              </a:r>
              <a:endParaRPr kumimoji="1" lang="en-US" altLang="zh-CN" sz="2800" b="1" dirty="0">
                <a:solidFill>
                  <a:schemeClr val="tx1"/>
                </a:solidFill>
              </a:endParaRPr>
            </a:p>
          </p:txBody>
        </p:sp>
        <p:sp>
          <p:nvSpPr>
            <p:cNvPr id="49" name="Line 9"/>
            <p:cNvSpPr>
              <a:spLocks noChangeShapeType="1"/>
            </p:cNvSpPr>
            <p:nvPr/>
          </p:nvSpPr>
          <p:spPr bwMode="black">
            <a:xfrm flipH="1" flipV="1">
              <a:off x="4724400" y="2819400"/>
              <a:ext cx="1676400" cy="609600"/>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50" name="Rectangle 10"/>
            <p:cNvSpPr>
              <a:spLocks noChangeArrowheads="1"/>
            </p:cNvSpPr>
            <p:nvPr/>
          </p:nvSpPr>
          <p:spPr bwMode="black">
            <a:xfrm>
              <a:off x="6019800" y="3429000"/>
              <a:ext cx="1112805" cy="461665"/>
            </a:xfrm>
            <a:prstGeom prst="rect">
              <a:avLst/>
            </a:prstGeom>
            <a:noFill/>
            <a:ln w="38100">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lnSpc>
                  <a:spcPct val="100000"/>
                </a:lnSpc>
                <a:spcBef>
                  <a:spcPct val="50000"/>
                </a:spcBef>
              </a:pPr>
              <a:r>
                <a:rPr kumimoji="1" lang="zh-CN" altLang="en-US" sz="2400" b="1">
                  <a:solidFill>
                    <a:schemeClr val="tx1"/>
                  </a:solidFill>
                </a:rPr>
                <a:t>子系统</a:t>
              </a:r>
              <a:endParaRPr kumimoji="1" lang="en-US" altLang="zh-CN" sz="2400" b="1">
                <a:solidFill>
                  <a:schemeClr val="tx1"/>
                </a:solidFill>
              </a:endParaRPr>
            </a:p>
          </p:txBody>
        </p:sp>
        <p:sp>
          <p:nvSpPr>
            <p:cNvPr id="51" name="Line 11"/>
            <p:cNvSpPr>
              <a:spLocks noChangeShapeType="1"/>
            </p:cNvSpPr>
            <p:nvPr/>
          </p:nvSpPr>
          <p:spPr bwMode="black">
            <a:xfrm rot="10800000" flipV="1">
              <a:off x="1905000" y="2743200"/>
              <a:ext cx="1447800" cy="533400"/>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52" name="Line 12"/>
            <p:cNvSpPr>
              <a:spLocks noChangeShapeType="1"/>
            </p:cNvSpPr>
            <p:nvPr/>
          </p:nvSpPr>
          <p:spPr bwMode="black">
            <a:xfrm rot="10800000" flipH="1" flipV="1">
              <a:off x="4953000" y="2667000"/>
              <a:ext cx="1676400" cy="609600"/>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53" name="Rectangle 13"/>
            <p:cNvSpPr>
              <a:spLocks noChangeArrowheads="1"/>
            </p:cNvSpPr>
            <p:nvPr/>
          </p:nvSpPr>
          <p:spPr bwMode="auto">
            <a:xfrm>
              <a:off x="3352800" y="3124200"/>
              <a:ext cx="1627048" cy="276999"/>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lnSpc>
                  <a:spcPct val="100000"/>
                </a:lnSpc>
              </a:pPr>
              <a:r>
                <a:rPr kumimoji="1" lang="zh-CN" altLang="en-US" b="1" dirty="0">
                  <a:solidFill>
                    <a:schemeClr val="tx1"/>
                  </a:solidFill>
                </a:rPr>
                <a:t>子系统状态变量</a:t>
              </a:r>
            </a:p>
          </p:txBody>
        </p:sp>
        <p:sp>
          <p:nvSpPr>
            <p:cNvPr id="54" name="Rectangle 14"/>
            <p:cNvSpPr>
              <a:spLocks noChangeArrowheads="1"/>
            </p:cNvSpPr>
            <p:nvPr/>
          </p:nvSpPr>
          <p:spPr bwMode="auto">
            <a:xfrm>
              <a:off x="5334000" y="2511425"/>
              <a:ext cx="1627048" cy="276999"/>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lnSpc>
                  <a:spcPct val="100000"/>
                </a:lnSpc>
              </a:pPr>
              <a:r>
                <a:rPr kumimoji="1" lang="zh-CN" altLang="en-US" b="1" dirty="0">
                  <a:solidFill>
                    <a:schemeClr val="tx1"/>
                  </a:solidFill>
                </a:rPr>
                <a:t>大系统协调变量</a:t>
              </a:r>
            </a:p>
          </p:txBody>
        </p:sp>
      </p:grpSp>
      <p:sp>
        <p:nvSpPr>
          <p:cNvPr id="55" name="矩形 54"/>
          <p:cNvSpPr/>
          <p:nvPr/>
        </p:nvSpPr>
        <p:spPr>
          <a:xfrm>
            <a:off x="2751688" y="5199946"/>
            <a:ext cx="6187690" cy="803618"/>
          </a:xfrm>
          <a:prstGeom prst="rect">
            <a:avLst/>
          </a:prstGeom>
          <a:ln>
            <a:solidFill>
              <a:srgbClr val="FF0000"/>
            </a:solidFill>
          </a:ln>
        </p:spPr>
        <p:txBody>
          <a:bodyPr wrap="square">
            <a:spAutoFit/>
          </a:bodyPr>
          <a:lstStyle/>
          <a:p>
            <a:pPr lvl="1">
              <a:lnSpc>
                <a:spcPts val="2880"/>
              </a:lnSpc>
            </a:pPr>
            <a:r>
              <a:rPr lang="zh-CN" altLang="en-US" sz="2000" b="1" dirty="0">
                <a:solidFill>
                  <a:srgbClr val="7030A0"/>
                </a:solidFill>
              </a:rPr>
              <a:t>缺点</a:t>
            </a:r>
            <a:r>
              <a:rPr lang="zh-CN" altLang="en-US" sz="2000" dirty="0">
                <a:solidFill>
                  <a:srgbClr val="7030A0"/>
                </a:solidFill>
              </a:rPr>
              <a:t>：</a:t>
            </a:r>
            <a:endParaRPr lang="en-US" altLang="zh-CN" sz="2000" dirty="0">
              <a:solidFill>
                <a:srgbClr val="7030A0"/>
              </a:solidFill>
            </a:endParaRPr>
          </a:p>
          <a:p>
            <a:pPr lvl="1">
              <a:lnSpc>
                <a:spcPts val="2880"/>
              </a:lnSpc>
            </a:pPr>
            <a:r>
              <a:rPr lang="en-US" altLang="zh-CN" sz="2000" dirty="0"/>
              <a:t>	</a:t>
            </a:r>
            <a:r>
              <a:rPr lang="zh-CN" altLang="en-US" sz="2000" dirty="0"/>
              <a:t>针对特殊结构有效，很难成为一般性方法！</a:t>
            </a:r>
          </a:p>
        </p:txBody>
      </p:sp>
    </p:spTree>
    <p:extLst>
      <p:ext uri="{BB962C8B-B14F-4D97-AF65-F5344CB8AC3E}">
        <p14:creationId xmlns:p14="http://schemas.microsoft.com/office/powerpoint/2010/main" val="3103031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t>历史回顾</a:t>
            </a:r>
            <a:r>
              <a:rPr lang="en-US" altLang="zh-CN" dirty="0"/>
              <a:t>——</a:t>
            </a:r>
            <a:r>
              <a:rPr lang="zh-CN" altLang="en-US" dirty="0"/>
              <a:t>迅速扩张</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32</a:t>
            </a:fld>
            <a:endParaRPr lang="zh-CN" altLang="en-US" dirty="0"/>
          </a:p>
        </p:txBody>
      </p:sp>
      <p:cxnSp>
        <p:nvCxnSpPr>
          <p:cNvPr id="7" name="直接连接符 6"/>
          <p:cNvCxnSpPr/>
          <p:nvPr/>
        </p:nvCxnSpPr>
        <p:spPr>
          <a:xfrm>
            <a:off x="6076950" y="507951"/>
            <a:ext cx="226695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103199" y="999061"/>
            <a:ext cx="7859844"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用大系统方法处理社会经济问题时遇到</a:t>
            </a:r>
            <a:r>
              <a:rPr lang="zh-CN" altLang="en-US" sz="2800" b="1" dirty="0">
                <a:solidFill>
                  <a:srgbClr val="C00000"/>
                </a:solidFill>
                <a:latin typeface="黑体"/>
                <a:ea typeface="黑体"/>
              </a:rPr>
              <a:t>新问题</a:t>
            </a:r>
          </a:p>
        </p:txBody>
      </p:sp>
      <p:sp>
        <p:nvSpPr>
          <p:cNvPr id="20" name="矩形 19"/>
          <p:cNvSpPr/>
          <p:nvPr/>
        </p:nvSpPr>
        <p:spPr>
          <a:xfrm>
            <a:off x="2438937" y="1631169"/>
            <a:ext cx="6813192" cy="443839"/>
          </a:xfrm>
          <a:prstGeom prst="rect">
            <a:avLst/>
          </a:prstGeom>
        </p:spPr>
        <p:txBody>
          <a:bodyPr wrap="square">
            <a:spAutoFit/>
          </a:bodyPr>
          <a:lstStyle/>
          <a:p>
            <a:pPr lvl="1">
              <a:lnSpc>
                <a:spcPts val="2880"/>
              </a:lnSpc>
            </a:pPr>
            <a:r>
              <a:rPr lang="zh-CN" altLang="en-US" sz="2400" dirty="0">
                <a:solidFill>
                  <a:srgbClr val="C00000"/>
                </a:solidFill>
              </a:rPr>
              <a:t>系统中包括有主观意志的人</a:t>
            </a:r>
          </a:p>
        </p:txBody>
      </p:sp>
      <p:grpSp>
        <p:nvGrpSpPr>
          <p:cNvPr id="2" name="组合 1"/>
          <p:cNvGrpSpPr/>
          <p:nvPr/>
        </p:nvGrpSpPr>
        <p:grpSpPr>
          <a:xfrm>
            <a:off x="1618099" y="2299675"/>
            <a:ext cx="7885333" cy="2099139"/>
            <a:chOff x="94098" y="2299674"/>
            <a:chExt cx="7885333" cy="2099139"/>
          </a:xfrm>
        </p:grpSpPr>
        <p:sp>
          <p:nvSpPr>
            <p:cNvPr id="12" name="矩形 11"/>
            <p:cNvSpPr/>
            <p:nvPr/>
          </p:nvSpPr>
          <p:spPr>
            <a:xfrm>
              <a:off x="752474" y="2818893"/>
              <a:ext cx="7226957" cy="1579920"/>
            </a:xfrm>
            <a:prstGeom prst="rect">
              <a:avLst/>
            </a:prstGeom>
          </p:spPr>
          <p:txBody>
            <a:bodyPr wrap="square">
              <a:spAutoFit/>
            </a:bodyPr>
            <a:lstStyle/>
            <a:p>
              <a:pPr lvl="1">
                <a:lnSpc>
                  <a:spcPts val="2880"/>
                </a:lnSpc>
              </a:pPr>
              <a:r>
                <a:rPr lang="en-US" altLang="zh-CN" sz="2000" dirty="0"/>
                <a:t>	</a:t>
              </a:r>
              <a:r>
                <a:rPr lang="zh-CN" altLang="en-US" sz="2000" dirty="0"/>
                <a:t>在一些合理的假设下建立社会经济系统，包括人的行为方式在内的数学模型，一旦建立了这种模型，就可以直接应用处理工程系统的方法，甚至发展决策支持系统代替人做决策。</a:t>
              </a:r>
              <a:endParaRPr lang="zh-CN" altLang="en-US" sz="2000" dirty="0">
                <a:solidFill>
                  <a:srgbClr val="7030A0"/>
                </a:solidFill>
              </a:endParaRPr>
            </a:p>
          </p:txBody>
        </p:sp>
        <p:sp>
          <p:nvSpPr>
            <p:cNvPr id="21" name="矩形 20"/>
            <p:cNvSpPr/>
            <p:nvPr/>
          </p:nvSpPr>
          <p:spPr>
            <a:xfrm>
              <a:off x="94098" y="2299674"/>
              <a:ext cx="2345514" cy="424732"/>
            </a:xfrm>
            <a:prstGeom prst="rect">
              <a:avLst/>
            </a:prstGeom>
          </p:spPr>
          <p:txBody>
            <a:bodyPr wrap="none">
              <a:spAutoFit/>
            </a:bodyPr>
            <a:lstStyle/>
            <a:p>
              <a:pPr marL="914400" lvl="1" indent="-457200" defTabSz="914400">
                <a:lnSpc>
                  <a:spcPct val="90000"/>
                </a:lnSpc>
                <a:spcBef>
                  <a:spcPts val="1000"/>
                </a:spcBef>
                <a:buFont typeface="Wingdings" panose="05000000000000000000" pitchFamily="2" charset="2"/>
                <a:buChar char="p"/>
              </a:pPr>
              <a:r>
                <a:rPr lang="zh-CN" altLang="en-US" sz="2400" b="1" dirty="0">
                  <a:solidFill>
                    <a:prstClr val="black"/>
                  </a:solidFill>
                  <a:latin typeface="黑体"/>
                  <a:ea typeface="黑体"/>
                </a:rPr>
                <a:t>基本手段</a:t>
              </a:r>
              <a:endParaRPr lang="zh-CN" altLang="en-US" sz="2400" dirty="0">
                <a:solidFill>
                  <a:srgbClr val="C00000"/>
                </a:solidFill>
                <a:latin typeface="黑体"/>
                <a:ea typeface="黑体"/>
              </a:endParaRPr>
            </a:p>
          </p:txBody>
        </p:sp>
      </p:grpSp>
      <p:grpSp>
        <p:nvGrpSpPr>
          <p:cNvPr id="3" name="组合 2"/>
          <p:cNvGrpSpPr/>
          <p:nvPr/>
        </p:nvGrpSpPr>
        <p:grpSpPr>
          <a:xfrm>
            <a:off x="1618098" y="4520138"/>
            <a:ext cx="7885334" cy="985238"/>
            <a:chOff x="94098" y="4481830"/>
            <a:chExt cx="7885334" cy="985238"/>
          </a:xfrm>
        </p:grpSpPr>
        <p:sp>
          <p:nvSpPr>
            <p:cNvPr id="22" name="矩形 21"/>
            <p:cNvSpPr/>
            <p:nvPr/>
          </p:nvSpPr>
          <p:spPr>
            <a:xfrm>
              <a:off x="94098" y="4481830"/>
              <a:ext cx="2036135" cy="424732"/>
            </a:xfrm>
            <a:prstGeom prst="rect">
              <a:avLst/>
            </a:prstGeom>
          </p:spPr>
          <p:txBody>
            <a:bodyPr wrap="none">
              <a:spAutoFit/>
            </a:bodyPr>
            <a:lstStyle/>
            <a:p>
              <a:pPr marL="914400" lvl="1" indent="-457200" defTabSz="914400">
                <a:lnSpc>
                  <a:spcPct val="90000"/>
                </a:lnSpc>
                <a:spcBef>
                  <a:spcPts val="1000"/>
                </a:spcBef>
                <a:buFont typeface="Wingdings" panose="05000000000000000000" pitchFamily="2" charset="2"/>
                <a:buChar char="p"/>
              </a:pPr>
              <a:r>
                <a:rPr lang="zh-CN" altLang="en-US" sz="2400" b="1" dirty="0">
                  <a:solidFill>
                    <a:prstClr val="black"/>
                  </a:solidFill>
                  <a:latin typeface="黑体"/>
                  <a:ea typeface="黑体"/>
                </a:rPr>
                <a:t>局限性</a:t>
              </a:r>
              <a:endParaRPr lang="zh-CN" altLang="en-US" sz="2400" dirty="0">
                <a:solidFill>
                  <a:srgbClr val="C00000"/>
                </a:solidFill>
                <a:latin typeface="黑体"/>
                <a:ea typeface="黑体"/>
              </a:endParaRPr>
            </a:p>
          </p:txBody>
        </p:sp>
        <p:sp>
          <p:nvSpPr>
            <p:cNvPr id="23" name="矩形 22"/>
            <p:cNvSpPr/>
            <p:nvPr/>
          </p:nvSpPr>
          <p:spPr>
            <a:xfrm>
              <a:off x="1166240" y="5035347"/>
              <a:ext cx="6813192" cy="431721"/>
            </a:xfrm>
            <a:prstGeom prst="rect">
              <a:avLst/>
            </a:prstGeom>
          </p:spPr>
          <p:txBody>
            <a:bodyPr wrap="square">
              <a:spAutoFit/>
            </a:bodyPr>
            <a:lstStyle/>
            <a:p>
              <a:pPr lvl="1">
                <a:lnSpc>
                  <a:spcPts val="2880"/>
                </a:lnSpc>
              </a:pPr>
              <a:r>
                <a:rPr lang="zh-CN" altLang="en-US" sz="2000" dirty="0">
                  <a:solidFill>
                    <a:srgbClr val="C00000"/>
                  </a:solidFill>
                </a:rPr>
                <a:t>假设合理与模型实用存在严重矛盾！</a:t>
              </a:r>
            </a:p>
          </p:txBody>
        </p:sp>
      </p:grpSp>
    </p:spTree>
    <p:extLst>
      <p:ext uri="{BB962C8B-B14F-4D97-AF65-F5344CB8AC3E}">
        <p14:creationId xmlns:p14="http://schemas.microsoft.com/office/powerpoint/2010/main" val="27868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t>历史回顾</a:t>
            </a:r>
            <a:r>
              <a:rPr lang="en-US" altLang="zh-CN" dirty="0"/>
              <a:t>——</a:t>
            </a:r>
            <a:r>
              <a:rPr lang="zh-CN" altLang="en-US" dirty="0"/>
              <a:t>迅速扩张</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33</a:t>
            </a:fld>
            <a:endParaRPr lang="zh-CN" altLang="en-US" dirty="0"/>
          </a:p>
        </p:txBody>
      </p:sp>
      <p:cxnSp>
        <p:nvCxnSpPr>
          <p:cNvPr id="7" name="直接连接符 6"/>
          <p:cNvCxnSpPr/>
          <p:nvPr/>
        </p:nvCxnSpPr>
        <p:spPr>
          <a:xfrm>
            <a:off x="6076950" y="507951"/>
            <a:ext cx="226695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103199" y="999061"/>
            <a:ext cx="2449710"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中国的发展</a:t>
            </a:r>
            <a:endParaRPr lang="zh-CN" altLang="en-US" sz="2800" b="1" dirty="0">
              <a:solidFill>
                <a:srgbClr val="C00000"/>
              </a:solidFill>
              <a:latin typeface="黑体"/>
              <a:ea typeface="黑体"/>
            </a:endParaRPr>
          </a:p>
        </p:txBody>
      </p:sp>
      <p:sp>
        <p:nvSpPr>
          <p:cNvPr id="20" name="矩形 19"/>
          <p:cNvSpPr/>
          <p:nvPr/>
        </p:nvSpPr>
        <p:spPr>
          <a:xfrm>
            <a:off x="2276475" y="1381715"/>
            <a:ext cx="6813192" cy="3673570"/>
          </a:xfrm>
          <a:prstGeom prst="rect">
            <a:avLst/>
          </a:prstGeom>
        </p:spPr>
        <p:txBody>
          <a:bodyPr wrap="square">
            <a:spAutoFit/>
          </a:bodyPr>
          <a:lstStyle/>
          <a:p>
            <a:pPr marL="800100" lvl="1" indent="-342900">
              <a:lnSpc>
                <a:spcPct val="200000"/>
              </a:lnSpc>
              <a:buFont typeface="Arial" panose="020B0604020202020204" pitchFamily="34" charset="0"/>
              <a:buChar char="•"/>
            </a:pPr>
            <a:r>
              <a:rPr lang="zh-CN" altLang="en-US" sz="2400" dirty="0"/>
              <a:t>上世纪</a:t>
            </a:r>
            <a:r>
              <a:rPr lang="en-US" altLang="zh-CN" sz="2400" dirty="0"/>
              <a:t>50</a:t>
            </a:r>
            <a:r>
              <a:rPr lang="zh-CN" altLang="en-US" sz="2400" dirty="0"/>
              <a:t>、</a:t>
            </a:r>
            <a:r>
              <a:rPr lang="en-US" altLang="zh-CN" sz="2400" dirty="0"/>
              <a:t>60</a:t>
            </a:r>
            <a:r>
              <a:rPr lang="zh-CN" altLang="en-US" sz="2400" dirty="0"/>
              <a:t>年代开始</a:t>
            </a:r>
            <a:endParaRPr lang="en-US" altLang="zh-CN" sz="2400" dirty="0"/>
          </a:p>
          <a:p>
            <a:pPr marL="800100" lvl="1" indent="-342900">
              <a:lnSpc>
                <a:spcPct val="200000"/>
              </a:lnSpc>
              <a:buFont typeface="Arial" panose="020B0604020202020204" pitchFamily="34" charset="0"/>
              <a:buChar char="•"/>
            </a:pPr>
            <a:r>
              <a:rPr lang="zh-CN" altLang="en-US" sz="2400" dirty="0"/>
              <a:t>运筹学理论方法和应用研究</a:t>
            </a:r>
          </a:p>
          <a:p>
            <a:pPr marL="800100" lvl="1" indent="-342900">
              <a:lnSpc>
                <a:spcPct val="200000"/>
              </a:lnSpc>
              <a:buFont typeface="Arial" panose="020B0604020202020204" pitchFamily="34" charset="0"/>
              <a:buChar char="•"/>
            </a:pPr>
            <a:r>
              <a:rPr lang="zh-CN" altLang="en-US" sz="2400" dirty="0"/>
              <a:t>国防科研机构和大规模项目广泛应用</a:t>
            </a:r>
          </a:p>
          <a:p>
            <a:pPr marL="800100" lvl="1" indent="-342900">
              <a:lnSpc>
                <a:spcPct val="200000"/>
              </a:lnSpc>
              <a:buFont typeface="Arial" panose="020B0604020202020204" pitchFamily="34" charset="0"/>
              <a:buChar char="•"/>
            </a:pPr>
            <a:r>
              <a:rPr lang="en-US" altLang="zh-CN" sz="2400" dirty="0"/>
              <a:t>80</a:t>
            </a:r>
            <a:r>
              <a:rPr lang="zh-CN" altLang="en-US" sz="2400" dirty="0"/>
              <a:t>年代掀起高潮</a:t>
            </a:r>
          </a:p>
          <a:p>
            <a:pPr marL="800100" lvl="1" indent="-342900">
              <a:lnSpc>
                <a:spcPct val="200000"/>
              </a:lnSpc>
              <a:buFont typeface="Arial" panose="020B0604020202020204" pitchFamily="34" charset="0"/>
              <a:buChar char="•"/>
            </a:pPr>
            <a:r>
              <a:rPr lang="zh-CN" altLang="en-US" sz="2400" dirty="0"/>
              <a:t>广泛用于制定社会经济发展规划</a:t>
            </a:r>
          </a:p>
        </p:txBody>
      </p:sp>
      <p:sp>
        <p:nvSpPr>
          <p:cNvPr id="23" name="矩形 22"/>
          <p:cNvSpPr/>
          <p:nvPr/>
        </p:nvSpPr>
        <p:spPr>
          <a:xfrm>
            <a:off x="2785490" y="5362609"/>
            <a:ext cx="6813192" cy="443839"/>
          </a:xfrm>
          <a:prstGeom prst="rect">
            <a:avLst/>
          </a:prstGeom>
        </p:spPr>
        <p:txBody>
          <a:bodyPr wrap="square">
            <a:spAutoFit/>
          </a:bodyPr>
          <a:lstStyle/>
          <a:p>
            <a:pPr lvl="1">
              <a:lnSpc>
                <a:spcPts val="2880"/>
              </a:lnSpc>
            </a:pPr>
            <a:r>
              <a:rPr lang="zh-CN" altLang="en-US" sz="2400" dirty="0">
                <a:solidFill>
                  <a:srgbClr val="C00000"/>
                </a:solidFill>
              </a:rPr>
              <a:t>本质上是用集中控制方法处理社会经济问题！</a:t>
            </a:r>
          </a:p>
        </p:txBody>
      </p:sp>
    </p:spTree>
    <p:extLst>
      <p:ext uri="{BB962C8B-B14F-4D97-AF65-F5344CB8AC3E}">
        <p14:creationId xmlns:p14="http://schemas.microsoft.com/office/powerpoint/2010/main" val="16181599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t>历史回顾</a:t>
            </a:r>
            <a:r>
              <a:rPr lang="en-US" altLang="zh-CN" dirty="0"/>
              <a:t>——</a:t>
            </a:r>
            <a:r>
              <a:rPr lang="zh-CN" altLang="en-US" dirty="0"/>
              <a:t>迅速扩张</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34</a:t>
            </a:fld>
            <a:endParaRPr lang="zh-CN" altLang="en-US" dirty="0"/>
          </a:p>
        </p:txBody>
      </p:sp>
      <p:cxnSp>
        <p:nvCxnSpPr>
          <p:cNvPr id="7" name="直接连接符 6"/>
          <p:cNvCxnSpPr/>
          <p:nvPr/>
        </p:nvCxnSpPr>
        <p:spPr>
          <a:xfrm>
            <a:off x="6076950" y="507951"/>
            <a:ext cx="226695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103199" y="999061"/>
            <a:ext cx="6056466"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中国的成功范例</a:t>
            </a:r>
            <a:r>
              <a:rPr lang="en-US" altLang="zh-CN" sz="2800" b="1" dirty="0">
                <a:solidFill>
                  <a:prstClr val="black"/>
                </a:solidFill>
                <a:latin typeface="黑体"/>
                <a:ea typeface="黑体"/>
              </a:rPr>
              <a:t>——</a:t>
            </a:r>
            <a:r>
              <a:rPr lang="zh-CN" altLang="en-US" sz="2800" b="1" dirty="0">
                <a:solidFill>
                  <a:prstClr val="black"/>
                </a:solidFill>
                <a:latin typeface="黑体"/>
                <a:ea typeface="黑体"/>
              </a:rPr>
              <a:t>载人航天工程</a:t>
            </a:r>
          </a:p>
        </p:txBody>
      </p:sp>
      <p:sp>
        <p:nvSpPr>
          <p:cNvPr id="13" name="矩形 12"/>
          <p:cNvSpPr/>
          <p:nvPr/>
        </p:nvSpPr>
        <p:spPr>
          <a:xfrm>
            <a:off x="1886982" y="1510583"/>
            <a:ext cx="7999968" cy="4247317"/>
          </a:xfrm>
          <a:prstGeom prst="rect">
            <a:avLst/>
          </a:prstGeom>
        </p:spPr>
        <p:txBody>
          <a:bodyPr wrap="square">
            <a:spAutoFit/>
          </a:bodyPr>
          <a:lstStyle/>
          <a:p>
            <a:pPr lvl="1">
              <a:lnSpc>
                <a:spcPct val="150000"/>
              </a:lnSpc>
            </a:pPr>
            <a:r>
              <a:rPr lang="zh-CN" altLang="en-US" sz="2000" dirty="0"/>
              <a:t>      中国载人航天工程，是我国空间科学实验的重大战略工程之一，于</a:t>
            </a:r>
            <a:r>
              <a:rPr lang="en-US" altLang="zh-CN" sz="2000" dirty="0"/>
              <a:t>20</a:t>
            </a:r>
            <a:r>
              <a:rPr lang="zh-CN" altLang="en-US" sz="2000" dirty="0"/>
              <a:t>世纪</a:t>
            </a:r>
            <a:r>
              <a:rPr lang="en-US" altLang="zh-CN" sz="2000" dirty="0"/>
              <a:t>90</a:t>
            </a:r>
            <a:r>
              <a:rPr lang="zh-CN" altLang="en-US" sz="2000" dirty="0"/>
              <a:t>年代初期开始筹划，并确定了</a:t>
            </a:r>
            <a:r>
              <a:rPr lang="zh-CN" altLang="en-US" sz="2000" dirty="0">
                <a:solidFill>
                  <a:srgbClr val="FF0000"/>
                </a:solidFill>
              </a:rPr>
              <a:t>三步走</a:t>
            </a:r>
            <a:r>
              <a:rPr lang="zh-CN" altLang="en-US" sz="2000" dirty="0"/>
              <a:t>的发展战略。 </a:t>
            </a:r>
          </a:p>
          <a:p>
            <a:pPr lvl="1">
              <a:lnSpc>
                <a:spcPct val="150000"/>
              </a:lnSpc>
            </a:pPr>
            <a:r>
              <a:rPr lang="zh-CN" altLang="en-US" sz="2000" dirty="0"/>
              <a:t>      </a:t>
            </a:r>
            <a:r>
              <a:rPr lang="zh-CN" altLang="en-US" sz="2000" dirty="0">
                <a:solidFill>
                  <a:srgbClr val="FF0000"/>
                </a:solidFill>
              </a:rPr>
              <a:t>第一步，发射载人飞船</a:t>
            </a:r>
            <a:r>
              <a:rPr lang="zh-CN" altLang="en-US" sz="2000" dirty="0"/>
              <a:t>，建成初步配套的试验性载人飞船工程，开展空间应用实验。</a:t>
            </a:r>
          </a:p>
          <a:p>
            <a:pPr lvl="1">
              <a:lnSpc>
                <a:spcPct val="150000"/>
              </a:lnSpc>
            </a:pPr>
            <a:r>
              <a:rPr lang="en-US" altLang="zh-CN" sz="2000" dirty="0"/>
              <a:t>	</a:t>
            </a:r>
            <a:r>
              <a:rPr lang="zh-CN" altLang="en-US" sz="2000" dirty="0">
                <a:solidFill>
                  <a:srgbClr val="FF0000"/>
                </a:solidFill>
              </a:rPr>
              <a:t>第二步</a:t>
            </a:r>
            <a:r>
              <a:rPr lang="zh-CN" altLang="en-US" sz="2000" dirty="0"/>
              <a:t>，在第一艘载人飞船发射成功后，</a:t>
            </a:r>
            <a:r>
              <a:rPr lang="zh-CN" altLang="en-US" sz="2000" dirty="0">
                <a:solidFill>
                  <a:srgbClr val="FF0000"/>
                </a:solidFill>
              </a:rPr>
              <a:t>突破载人飞船和空间飞行器的交会对接技术</a:t>
            </a:r>
            <a:r>
              <a:rPr lang="zh-CN" altLang="en-US" sz="2000" dirty="0"/>
              <a:t>，并利用载人飞船技术改装、发射一个空间实验室，解决有一定规模的、短期有人照料的空间应用问题。</a:t>
            </a:r>
          </a:p>
          <a:p>
            <a:pPr lvl="1">
              <a:lnSpc>
                <a:spcPct val="150000"/>
              </a:lnSpc>
            </a:pPr>
            <a:r>
              <a:rPr lang="en-US" altLang="zh-CN" sz="2000" dirty="0"/>
              <a:t>	</a:t>
            </a:r>
            <a:r>
              <a:rPr lang="zh-CN" altLang="en-US" sz="2000" dirty="0">
                <a:solidFill>
                  <a:srgbClr val="FF0000"/>
                </a:solidFill>
              </a:rPr>
              <a:t>第三步，建造载人空间站</a:t>
            </a:r>
            <a:r>
              <a:rPr lang="zh-CN" altLang="en-US" sz="2000" dirty="0"/>
              <a:t>，解决有较大规模的、长期有人照料的空间应用问题。</a:t>
            </a:r>
            <a:endParaRPr lang="zh-CN" altLang="en-US" sz="2000" dirty="0">
              <a:solidFill>
                <a:srgbClr val="7030A0"/>
              </a:solidFill>
            </a:endParaRPr>
          </a:p>
        </p:txBody>
      </p:sp>
    </p:spTree>
    <p:extLst>
      <p:ext uri="{BB962C8B-B14F-4D97-AF65-F5344CB8AC3E}">
        <p14:creationId xmlns:p14="http://schemas.microsoft.com/office/powerpoint/2010/main" val="4894626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t>历史回顾</a:t>
            </a:r>
            <a:r>
              <a:rPr lang="en-US" altLang="zh-CN" dirty="0"/>
              <a:t>——</a:t>
            </a:r>
            <a:r>
              <a:rPr lang="zh-CN" altLang="en-US" dirty="0"/>
              <a:t>迅速扩张</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35</a:t>
            </a:fld>
            <a:endParaRPr lang="zh-CN" altLang="en-US" dirty="0"/>
          </a:p>
        </p:txBody>
      </p:sp>
      <p:cxnSp>
        <p:nvCxnSpPr>
          <p:cNvPr id="7" name="直接连接符 6"/>
          <p:cNvCxnSpPr/>
          <p:nvPr/>
        </p:nvCxnSpPr>
        <p:spPr>
          <a:xfrm>
            <a:off x="6076950" y="507951"/>
            <a:ext cx="226695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103199" y="999061"/>
            <a:ext cx="6056466"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中国的成功范例</a:t>
            </a:r>
            <a:r>
              <a:rPr lang="en-US" altLang="zh-CN" sz="2800" b="1" dirty="0">
                <a:solidFill>
                  <a:prstClr val="black"/>
                </a:solidFill>
                <a:latin typeface="黑体"/>
                <a:ea typeface="黑体"/>
              </a:rPr>
              <a:t>——</a:t>
            </a:r>
            <a:r>
              <a:rPr lang="zh-CN" altLang="en-US" sz="2800" b="1" dirty="0">
                <a:solidFill>
                  <a:prstClr val="black"/>
                </a:solidFill>
                <a:latin typeface="黑体"/>
                <a:ea typeface="黑体"/>
              </a:rPr>
              <a:t>载人航天工程</a:t>
            </a:r>
          </a:p>
        </p:txBody>
      </p:sp>
      <p:sp>
        <p:nvSpPr>
          <p:cNvPr id="13" name="矩形 12"/>
          <p:cNvSpPr/>
          <p:nvPr/>
        </p:nvSpPr>
        <p:spPr>
          <a:xfrm>
            <a:off x="1886982" y="1510582"/>
            <a:ext cx="7999968" cy="960776"/>
          </a:xfrm>
          <a:prstGeom prst="rect">
            <a:avLst/>
          </a:prstGeom>
        </p:spPr>
        <p:txBody>
          <a:bodyPr wrap="square">
            <a:spAutoFit/>
          </a:bodyPr>
          <a:lstStyle/>
          <a:p>
            <a:pPr lvl="1">
              <a:lnSpc>
                <a:spcPct val="150000"/>
              </a:lnSpc>
            </a:pPr>
            <a:r>
              <a:rPr lang="en-US" altLang="zh-CN" sz="2000" dirty="0"/>
              <a:t>	</a:t>
            </a:r>
            <a:r>
              <a:rPr lang="zh-CN" altLang="en-US" sz="2000" dirty="0"/>
              <a:t>我国于</a:t>
            </a:r>
            <a:r>
              <a:rPr lang="en-US" altLang="zh-CN" sz="2000" dirty="0"/>
              <a:t>2013</a:t>
            </a:r>
            <a:r>
              <a:rPr lang="zh-CN" altLang="en-US" sz="2000" dirty="0"/>
              <a:t>年成功实施天宫一号与神舟十号载人飞行任务，开展载人天地往返运输系统首次应用性飞行。</a:t>
            </a:r>
            <a:endParaRPr lang="zh-CN" altLang="en-US" sz="2000" dirty="0">
              <a:solidFill>
                <a:srgbClr val="7030A0"/>
              </a:solidFill>
            </a:endParaRPr>
          </a:p>
        </p:txBody>
      </p:sp>
      <p:pic>
        <p:nvPicPr>
          <p:cNvPr id="8" name="图片 7"/>
          <p:cNvPicPr>
            <a:picLocks noChangeAspect="1"/>
          </p:cNvPicPr>
          <p:nvPr/>
        </p:nvPicPr>
        <p:blipFill>
          <a:blip r:embed="rId2"/>
          <a:stretch>
            <a:fillRect/>
          </a:stretch>
        </p:blipFill>
        <p:spPr>
          <a:xfrm>
            <a:off x="1887539" y="2633081"/>
            <a:ext cx="4846637" cy="3276600"/>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3"/>
          <a:stretch>
            <a:fillRect/>
          </a:stretch>
        </p:blipFill>
        <p:spPr>
          <a:xfrm>
            <a:off x="7018338" y="3080756"/>
            <a:ext cx="3181350" cy="2381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0307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t>历史回顾</a:t>
            </a:r>
            <a:r>
              <a:rPr lang="en-US" altLang="zh-CN" dirty="0"/>
              <a:t>——</a:t>
            </a:r>
            <a:r>
              <a:rPr lang="zh-CN" altLang="en-US" dirty="0"/>
              <a:t>迅速扩张</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36</a:t>
            </a:fld>
            <a:endParaRPr lang="zh-CN" altLang="en-US" dirty="0"/>
          </a:p>
        </p:txBody>
      </p:sp>
      <p:cxnSp>
        <p:nvCxnSpPr>
          <p:cNvPr id="7" name="直接连接符 6"/>
          <p:cNvCxnSpPr/>
          <p:nvPr/>
        </p:nvCxnSpPr>
        <p:spPr>
          <a:xfrm>
            <a:off x="6076950" y="507951"/>
            <a:ext cx="226695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103199" y="999061"/>
            <a:ext cx="6056466"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中国的成功范例</a:t>
            </a:r>
            <a:r>
              <a:rPr lang="en-US" altLang="zh-CN" sz="2800" b="1" dirty="0">
                <a:solidFill>
                  <a:prstClr val="black"/>
                </a:solidFill>
                <a:latin typeface="黑体"/>
                <a:ea typeface="黑体"/>
              </a:rPr>
              <a:t>——</a:t>
            </a:r>
            <a:r>
              <a:rPr lang="zh-CN" altLang="en-US" sz="2800" b="1" dirty="0">
                <a:solidFill>
                  <a:prstClr val="black"/>
                </a:solidFill>
                <a:latin typeface="黑体"/>
                <a:ea typeface="黑体"/>
              </a:rPr>
              <a:t>载人航天工程</a:t>
            </a:r>
          </a:p>
        </p:txBody>
      </p:sp>
      <p:sp>
        <p:nvSpPr>
          <p:cNvPr id="13" name="矩形 12"/>
          <p:cNvSpPr/>
          <p:nvPr/>
        </p:nvSpPr>
        <p:spPr>
          <a:xfrm>
            <a:off x="1845549" y="1508817"/>
            <a:ext cx="7999968" cy="1951816"/>
          </a:xfrm>
          <a:prstGeom prst="rect">
            <a:avLst/>
          </a:prstGeom>
        </p:spPr>
        <p:txBody>
          <a:bodyPr wrap="square">
            <a:spAutoFit/>
          </a:bodyPr>
          <a:lstStyle/>
          <a:p>
            <a:pPr lvl="1">
              <a:lnSpc>
                <a:spcPts val="2880"/>
              </a:lnSpc>
            </a:pPr>
            <a:r>
              <a:rPr lang="zh-CN" altLang="en-US" sz="2000" dirty="0"/>
              <a:t>       载人航天是一项庞大的系统工程，包括：载人飞船、运载火箭、航天员、测控通信网、发射场、着陆场以及有效载荷等</a:t>
            </a:r>
            <a:r>
              <a:rPr lang="en-US" altLang="zh-CN" sz="2000" dirty="0"/>
              <a:t>7</a:t>
            </a:r>
            <a:r>
              <a:rPr lang="zh-CN" altLang="en-US" sz="2000" dirty="0"/>
              <a:t>个分系统。</a:t>
            </a:r>
          </a:p>
          <a:p>
            <a:pPr lvl="1">
              <a:lnSpc>
                <a:spcPts val="2880"/>
              </a:lnSpc>
            </a:pPr>
            <a:r>
              <a:rPr lang="en-US" altLang="zh-CN" sz="2000" dirty="0"/>
              <a:t>	</a:t>
            </a:r>
            <a:r>
              <a:rPr lang="zh-CN" altLang="en-US" sz="2000" dirty="0"/>
              <a:t>其中火箭又包含：箭体结构、动力装置、控制、推进剂利用、故障检测处理、逃逸救生、遥测、外测安全、地面设备和附加系统共</a:t>
            </a:r>
            <a:r>
              <a:rPr lang="en-US" altLang="zh-CN" sz="2000" dirty="0"/>
              <a:t>10</a:t>
            </a:r>
            <a:r>
              <a:rPr lang="zh-CN" altLang="en-US" sz="2000" dirty="0"/>
              <a:t>个分系统。</a:t>
            </a:r>
          </a:p>
        </p:txBody>
      </p:sp>
      <p:grpSp>
        <p:nvGrpSpPr>
          <p:cNvPr id="11" name="Group 14"/>
          <p:cNvGrpSpPr>
            <a:grpSpLocks/>
          </p:cNvGrpSpPr>
          <p:nvPr/>
        </p:nvGrpSpPr>
        <p:grpSpPr bwMode="auto">
          <a:xfrm>
            <a:off x="2276475" y="4093893"/>
            <a:ext cx="7696200" cy="1849438"/>
            <a:chOff x="432" y="2832"/>
            <a:chExt cx="4848" cy="1165"/>
          </a:xfrm>
        </p:grpSpPr>
        <p:pic>
          <p:nvPicPr>
            <p:cNvPr id="12" name="Picture 11" descr="1_1-1-23-166_20031015126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 y="2845"/>
              <a:ext cx="1584" cy="1152"/>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12" descr="1_1-1-21-166_200310151255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2" y="2832"/>
              <a:ext cx="1536" cy="1156"/>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15" name="Picture 13" descr="szhb2004-1029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4" y="2832"/>
              <a:ext cx="1536" cy="1154"/>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grpSp>
      <p:sp>
        <p:nvSpPr>
          <p:cNvPr id="2" name="矩形 1"/>
          <p:cNvSpPr/>
          <p:nvPr/>
        </p:nvSpPr>
        <p:spPr>
          <a:xfrm>
            <a:off x="2807058" y="3460634"/>
            <a:ext cx="6076950" cy="431721"/>
          </a:xfrm>
          <a:prstGeom prst="rect">
            <a:avLst/>
          </a:prstGeom>
        </p:spPr>
        <p:txBody>
          <a:bodyPr wrap="square">
            <a:spAutoFit/>
          </a:bodyPr>
          <a:lstStyle/>
          <a:p>
            <a:pPr lvl="1">
              <a:lnSpc>
                <a:spcPts val="2880"/>
              </a:lnSpc>
            </a:pPr>
            <a:r>
              <a:rPr lang="en-US" altLang="zh-CN" sz="2000" dirty="0">
                <a:solidFill>
                  <a:prstClr val="black"/>
                </a:solidFill>
              </a:rPr>
              <a:t>	</a:t>
            </a:r>
            <a:r>
              <a:rPr lang="zh-CN" altLang="en-US" sz="2000" dirty="0">
                <a:solidFill>
                  <a:srgbClr val="C00000"/>
                </a:solidFill>
              </a:rPr>
              <a:t>载人航天是中国航天史上的第</a:t>
            </a:r>
            <a:r>
              <a:rPr lang="en-US" altLang="zh-CN" sz="2000" dirty="0">
                <a:solidFill>
                  <a:srgbClr val="C00000"/>
                </a:solidFill>
              </a:rPr>
              <a:t>2</a:t>
            </a:r>
            <a:r>
              <a:rPr lang="zh-CN" altLang="en-US" sz="2000" dirty="0">
                <a:solidFill>
                  <a:srgbClr val="C00000"/>
                </a:solidFill>
              </a:rPr>
              <a:t>个里程碑。</a:t>
            </a:r>
          </a:p>
        </p:txBody>
      </p:sp>
    </p:spTree>
    <p:extLst>
      <p:ext uri="{BB962C8B-B14F-4D97-AF65-F5344CB8AC3E}">
        <p14:creationId xmlns:p14="http://schemas.microsoft.com/office/powerpoint/2010/main" val="9435146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t>历史回顾</a:t>
            </a:r>
            <a:r>
              <a:rPr lang="en-US" altLang="zh-CN" dirty="0"/>
              <a:t>——</a:t>
            </a:r>
            <a:r>
              <a:rPr lang="zh-CN" altLang="en-US" dirty="0"/>
              <a:t>返璞归真</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37</a:t>
            </a:fld>
            <a:endParaRPr lang="zh-CN" altLang="en-US" dirty="0"/>
          </a:p>
        </p:txBody>
      </p:sp>
      <p:cxnSp>
        <p:nvCxnSpPr>
          <p:cNvPr id="7" name="直接连接符 6"/>
          <p:cNvCxnSpPr/>
          <p:nvPr/>
        </p:nvCxnSpPr>
        <p:spPr>
          <a:xfrm>
            <a:off x="6076950" y="507951"/>
            <a:ext cx="226695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103199" y="999061"/>
            <a:ext cx="3892412"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第四阶段：返璞归真</a:t>
            </a:r>
          </a:p>
        </p:txBody>
      </p:sp>
      <p:grpSp>
        <p:nvGrpSpPr>
          <p:cNvPr id="16" name="组合 15"/>
          <p:cNvGrpSpPr/>
          <p:nvPr/>
        </p:nvGrpSpPr>
        <p:grpSpPr>
          <a:xfrm>
            <a:off x="1656199" y="1678879"/>
            <a:ext cx="7952891" cy="1434591"/>
            <a:chOff x="94098" y="2316710"/>
            <a:chExt cx="7952891" cy="1434591"/>
          </a:xfrm>
        </p:grpSpPr>
        <p:sp>
          <p:nvSpPr>
            <p:cNvPr id="17" name="矩形 16"/>
            <p:cNvSpPr/>
            <p:nvPr/>
          </p:nvSpPr>
          <p:spPr>
            <a:xfrm>
              <a:off x="820032" y="2790525"/>
              <a:ext cx="7226957" cy="960776"/>
            </a:xfrm>
            <a:prstGeom prst="rect">
              <a:avLst/>
            </a:prstGeom>
          </p:spPr>
          <p:txBody>
            <a:bodyPr wrap="square">
              <a:spAutoFit/>
            </a:bodyPr>
            <a:lstStyle/>
            <a:p>
              <a:pPr lvl="1">
                <a:lnSpc>
                  <a:spcPct val="150000"/>
                </a:lnSpc>
              </a:pPr>
              <a:r>
                <a:rPr lang="zh-CN" altLang="en-US" sz="2000" dirty="0"/>
                <a:t>系统工程的名称提的越来越少</a:t>
              </a:r>
            </a:p>
            <a:p>
              <a:pPr lvl="1">
                <a:lnSpc>
                  <a:spcPct val="150000"/>
                </a:lnSpc>
              </a:pPr>
              <a:r>
                <a:rPr lang="zh-CN" altLang="en-US" sz="2000" dirty="0"/>
                <a:t>系统工程的方法用的越来越多</a:t>
              </a:r>
            </a:p>
          </p:txBody>
        </p:sp>
        <p:sp>
          <p:nvSpPr>
            <p:cNvPr id="18" name="矩形 17"/>
            <p:cNvSpPr/>
            <p:nvPr/>
          </p:nvSpPr>
          <p:spPr>
            <a:xfrm>
              <a:off x="94098" y="2316710"/>
              <a:ext cx="3894015" cy="424732"/>
            </a:xfrm>
            <a:prstGeom prst="rect">
              <a:avLst/>
            </a:prstGeom>
          </p:spPr>
          <p:txBody>
            <a:bodyPr wrap="none">
              <a:spAutoFit/>
            </a:bodyPr>
            <a:lstStyle/>
            <a:p>
              <a:pPr marL="914400" lvl="1" indent="-457200" defTabSz="914400">
                <a:lnSpc>
                  <a:spcPct val="90000"/>
                </a:lnSpc>
                <a:spcBef>
                  <a:spcPts val="1000"/>
                </a:spcBef>
                <a:buFont typeface="Wingdings" panose="05000000000000000000" pitchFamily="2" charset="2"/>
                <a:buChar char="p"/>
              </a:pPr>
              <a:r>
                <a:rPr lang="zh-CN" altLang="en-US" sz="2400" b="1" dirty="0">
                  <a:solidFill>
                    <a:prstClr val="black"/>
                  </a:solidFill>
                  <a:latin typeface="黑体"/>
                  <a:ea typeface="黑体"/>
                </a:rPr>
                <a:t>上世纪</a:t>
              </a:r>
              <a:r>
                <a:rPr lang="en-US" altLang="zh-CN" sz="2400" b="1" dirty="0">
                  <a:solidFill>
                    <a:prstClr val="black"/>
                  </a:solidFill>
                  <a:latin typeface="黑体"/>
                  <a:ea typeface="黑体"/>
                </a:rPr>
                <a:t>90</a:t>
              </a:r>
              <a:r>
                <a:rPr lang="zh-CN" altLang="en-US" sz="2400" b="1" dirty="0">
                  <a:solidFill>
                    <a:prstClr val="black"/>
                  </a:solidFill>
                  <a:latin typeface="黑体"/>
                  <a:ea typeface="黑体"/>
                </a:rPr>
                <a:t>年代以来：</a:t>
              </a:r>
            </a:p>
          </p:txBody>
        </p:sp>
      </p:grpSp>
      <p:grpSp>
        <p:nvGrpSpPr>
          <p:cNvPr id="19" name="组合 18"/>
          <p:cNvGrpSpPr/>
          <p:nvPr/>
        </p:nvGrpSpPr>
        <p:grpSpPr>
          <a:xfrm>
            <a:off x="1656199" y="3799666"/>
            <a:ext cx="7952891" cy="1658791"/>
            <a:chOff x="94098" y="2251797"/>
            <a:chExt cx="7952891" cy="1658791"/>
          </a:xfrm>
        </p:grpSpPr>
        <p:sp>
          <p:nvSpPr>
            <p:cNvPr id="20" name="矩形 19"/>
            <p:cNvSpPr/>
            <p:nvPr/>
          </p:nvSpPr>
          <p:spPr>
            <a:xfrm>
              <a:off x="820032" y="2680508"/>
              <a:ext cx="7226957" cy="1230080"/>
            </a:xfrm>
            <a:prstGeom prst="rect">
              <a:avLst/>
            </a:prstGeom>
          </p:spPr>
          <p:txBody>
            <a:bodyPr wrap="square">
              <a:spAutoFit/>
            </a:bodyPr>
            <a:lstStyle/>
            <a:p>
              <a:pPr lvl="1">
                <a:lnSpc>
                  <a:spcPct val="200000"/>
                </a:lnSpc>
              </a:pPr>
              <a:r>
                <a:rPr lang="zh-CN" altLang="en-US" sz="2000" dirty="0"/>
                <a:t>信息处理能力和计算能力迅速发展</a:t>
              </a:r>
            </a:p>
            <a:p>
              <a:pPr lvl="1">
                <a:lnSpc>
                  <a:spcPct val="200000"/>
                </a:lnSpc>
              </a:pPr>
              <a:r>
                <a:rPr lang="zh-CN" altLang="en-US" sz="2000" dirty="0"/>
                <a:t>导致定量处理问题的能力不断增强</a:t>
              </a:r>
            </a:p>
          </p:txBody>
        </p:sp>
        <p:sp>
          <p:nvSpPr>
            <p:cNvPr id="21" name="矩形 20"/>
            <p:cNvSpPr/>
            <p:nvPr/>
          </p:nvSpPr>
          <p:spPr>
            <a:xfrm>
              <a:off x="94098" y="2251797"/>
              <a:ext cx="2345514" cy="424732"/>
            </a:xfrm>
            <a:prstGeom prst="rect">
              <a:avLst/>
            </a:prstGeom>
          </p:spPr>
          <p:txBody>
            <a:bodyPr wrap="none">
              <a:spAutoFit/>
            </a:bodyPr>
            <a:lstStyle/>
            <a:p>
              <a:pPr marL="914400" lvl="1" indent="-457200" defTabSz="914400">
                <a:lnSpc>
                  <a:spcPct val="90000"/>
                </a:lnSpc>
                <a:spcBef>
                  <a:spcPts val="1000"/>
                </a:spcBef>
                <a:buFont typeface="Wingdings" panose="05000000000000000000" pitchFamily="2" charset="2"/>
                <a:buChar char="p"/>
              </a:pPr>
              <a:r>
                <a:rPr lang="zh-CN" altLang="en-US" sz="2400" b="1" dirty="0">
                  <a:solidFill>
                    <a:prstClr val="black"/>
                  </a:solidFill>
                  <a:latin typeface="黑体"/>
                  <a:ea typeface="黑体"/>
                </a:rPr>
                <a:t>根本原因</a:t>
              </a:r>
            </a:p>
          </p:txBody>
        </p:sp>
      </p:grpSp>
      <p:sp>
        <p:nvSpPr>
          <p:cNvPr id="22" name="矩形 21"/>
          <p:cNvSpPr/>
          <p:nvPr/>
        </p:nvSpPr>
        <p:spPr>
          <a:xfrm>
            <a:off x="2382133" y="3094152"/>
            <a:ext cx="7226957" cy="499111"/>
          </a:xfrm>
          <a:prstGeom prst="rect">
            <a:avLst/>
          </a:prstGeom>
        </p:spPr>
        <p:txBody>
          <a:bodyPr wrap="square">
            <a:spAutoFit/>
          </a:bodyPr>
          <a:lstStyle/>
          <a:p>
            <a:pPr lvl="1">
              <a:lnSpc>
                <a:spcPct val="150000"/>
              </a:lnSpc>
            </a:pPr>
            <a:r>
              <a:rPr lang="zh-CN" altLang="en-US" sz="2000" dirty="0"/>
              <a:t>交通、地理、制造、金融、服务、</a:t>
            </a:r>
            <a:r>
              <a:rPr lang="en-US" altLang="zh-CN" sz="2000" dirty="0"/>
              <a:t>…</a:t>
            </a:r>
          </a:p>
        </p:txBody>
      </p:sp>
    </p:spTree>
    <p:extLst>
      <p:ext uri="{BB962C8B-B14F-4D97-AF65-F5344CB8AC3E}">
        <p14:creationId xmlns:p14="http://schemas.microsoft.com/office/powerpoint/2010/main" val="224935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38</a:t>
            </a:fld>
            <a:endParaRPr lang="zh-CN" altLang="en-US" dirty="0"/>
          </a:p>
        </p:txBody>
      </p:sp>
      <p:cxnSp>
        <p:nvCxnSpPr>
          <p:cNvPr id="7" name="直接连接符 6"/>
          <p:cNvCxnSpPr>
            <a:stCxn id="10" idx="3"/>
          </p:cNvCxnSpPr>
          <p:nvPr/>
        </p:nvCxnSpPr>
        <p:spPr>
          <a:xfrm>
            <a:off x="4639354" y="5074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103200" y="999061"/>
            <a:ext cx="4257897"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en-US" altLang="zh-CN" sz="2800" b="1" dirty="0">
                <a:solidFill>
                  <a:prstClr val="black"/>
                </a:solidFill>
                <a:latin typeface="黑体"/>
                <a:ea typeface="黑体"/>
              </a:rPr>
              <a:t>1.2.1 </a:t>
            </a:r>
            <a:r>
              <a:rPr lang="zh-CN" altLang="en-US" sz="2800" b="1" dirty="0">
                <a:solidFill>
                  <a:prstClr val="black"/>
                </a:solidFill>
                <a:latin typeface="黑体"/>
                <a:ea typeface="黑体"/>
              </a:rPr>
              <a:t>系统思想的演变</a:t>
            </a:r>
          </a:p>
        </p:txBody>
      </p:sp>
      <p:sp>
        <p:nvSpPr>
          <p:cNvPr id="17" name="矩形 16"/>
          <p:cNvSpPr/>
          <p:nvPr/>
        </p:nvSpPr>
        <p:spPr>
          <a:xfrm>
            <a:off x="1848733" y="1515701"/>
            <a:ext cx="5933193" cy="1477328"/>
          </a:xfrm>
          <a:prstGeom prst="rect">
            <a:avLst/>
          </a:prstGeom>
        </p:spPr>
        <p:txBody>
          <a:bodyPr wrap="square">
            <a:spAutoFit/>
          </a:bodyPr>
          <a:lstStyle/>
          <a:p>
            <a:pPr marL="800100" lvl="1" indent="-342900">
              <a:lnSpc>
                <a:spcPct val="150000"/>
              </a:lnSpc>
              <a:buFont typeface="Wingdings" panose="05000000000000000000" pitchFamily="2" charset="2"/>
              <a:buChar char="Ø"/>
            </a:pPr>
            <a:r>
              <a:rPr lang="zh-CN" altLang="en-US" sz="2000" dirty="0"/>
              <a:t>古希腊哲学家赫拉克利特（约公元前</a:t>
            </a:r>
            <a:r>
              <a:rPr lang="en-US" altLang="zh-CN" sz="2000" dirty="0"/>
              <a:t>530</a:t>
            </a:r>
            <a:r>
              <a:rPr lang="zh-CN" altLang="en-US" sz="2000" dirty="0"/>
              <a:t>年</a:t>
            </a:r>
            <a:r>
              <a:rPr lang="en-US" altLang="zh-CN" sz="2000" dirty="0"/>
              <a:t>—</a:t>
            </a:r>
            <a:r>
              <a:rPr lang="zh-CN" altLang="en-US" sz="2000" dirty="0"/>
              <a:t>前</a:t>
            </a:r>
            <a:r>
              <a:rPr lang="en-US" altLang="zh-CN" sz="2000" dirty="0"/>
              <a:t>470</a:t>
            </a:r>
            <a:r>
              <a:rPr lang="zh-CN" altLang="en-US" sz="2000" dirty="0"/>
              <a:t>年）：世界是包括一切的整体。</a:t>
            </a:r>
          </a:p>
          <a:p>
            <a:pPr lvl="1">
              <a:lnSpc>
                <a:spcPct val="150000"/>
              </a:lnSpc>
            </a:pPr>
            <a:r>
              <a:rPr lang="zh-CN" altLang="en-US" sz="2000" dirty="0"/>
              <a:t>                  </a:t>
            </a:r>
            <a:r>
              <a:rPr lang="en-US" altLang="zh-CN" sz="2000" dirty="0"/>
              <a:t>					——《</a:t>
            </a:r>
            <a:r>
              <a:rPr lang="zh-CN" altLang="en-US" sz="2000" dirty="0"/>
              <a:t>论自然</a:t>
            </a:r>
            <a:r>
              <a:rPr lang="en-US" altLang="zh-CN" sz="2000" dirty="0"/>
              <a:t>》</a:t>
            </a:r>
          </a:p>
        </p:txBody>
      </p:sp>
      <p:pic>
        <p:nvPicPr>
          <p:cNvPr id="15" name="Picture 5" descr="赫拉克利特"/>
          <p:cNvPicPr>
            <a:picLocks noChangeAspect="1" noChangeArrowheads="1"/>
          </p:cNvPicPr>
          <p:nvPr/>
        </p:nvPicPr>
        <p:blipFill>
          <a:blip r:embed="rId2"/>
          <a:srcRect/>
          <a:stretch>
            <a:fillRect/>
          </a:stretch>
        </p:blipFill>
        <p:spPr bwMode="auto">
          <a:xfrm>
            <a:off x="8158037" y="1403351"/>
            <a:ext cx="1613027" cy="23098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3"/>
          <p:cNvSpPr txBox="1"/>
          <p:nvPr/>
        </p:nvSpPr>
        <p:spPr>
          <a:xfrm>
            <a:off x="2690743" y="3179324"/>
            <a:ext cx="4565649" cy="400110"/>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zh-CN" altLang="en-US" sz="2000" dirty="0"/>
              <a:t>“人不能两次走进同一条河流”</a:t>
            </a:r>
          </a:p>
        </p:txBody>
      </p:sp>
      <p:sp>
        <p:nvSpPr>
          <p:cNvPr id="24" name="TextBox 11"/>
          <p:cNvSpPr txBox="1"/>
          <p:nvPr/>
        </p:nvSpPr>
        <p:spPr>
          <a:xfrm>
            <a:off x="2690743" y="3904811"/>
            <a:ext cx="4565649" cy="400110"/>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zh-CN" altLang="en-US" sz="2000" dirty="0"/>
              <a:t>“太阳每天都是新的”</a:t>
            </a:r>
          </a:p>
        </p:txBody>
      </p:sp>
      <p:sp>
        <p:nvSpPr>
          <p:cNvPr id="25" name="TextBox 12"/>
          <p:cNvSpPr txBox="1"/>
          <p:nvPr/>
        </p:nvSpPr>
        <p:spPr>
          <a:xfrm>
            <a:off x="2690742" y="4567456"/>
            <a:ext cx="4565649" cy="400110"/>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zh-CN" altLang="en-US" sz="2000" dirty="0"/>
              <a:t>“一切皆流，无物常驻。”</a:t>
            </a:r>
          </a:p>
        </p:txBody>
      </p:sp>
      <p:sp>
        <p:nvSpPr>
          <p:cNvPr id="26" name="矩形 25"/>
          <p:cNvSpPr/>
          <p:nvPr/>
        </p:nvSpPr>
        <p:spPr>
          <a:xfrm>
            <a:off x="1848732" y="5292944"/>
            <a:ext cx="8117126" cy="499047"/>
          </a:xfrm>
          <a:prstGeom prst="rect">
            <a:avLst/>
          </a:prstGeom>
        </p:spPr>
        <p:txBody>
          <a:bodyPr wrap="square">
            <a:spAutoFit/>
          </a:bodyPr>
          <a:lstStyle/>
          <a:p>
            <a:pPr lvl="1">
              <a:lnSpc>
                <a:spcPct val="150000"/>
              </a:lnSpc>
            </a:pPr>
            <a:r>
              <a:rPr lang="zh-CN" altLang="en-US" sz="2000" dirty="0"/>
              <a:t> 宇宙万物没有什么是绝对静止的和不变化的，一切都在运动和变化。</a:t>
            </a:r>
          </a:p>
        </p:txBody>
      </p:sp>
    </p:spTree>
    <p:extLst>
      <p:ext uri="{BB962C8B-B14F-4D97-AF65-F5344CB8AC3E}">
        <p14:creationId xmlns:p14="http://schemas.microsoft.com/office/powerpoint/2010/main" val="1305550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39</a:t>
            </a:fld>
            <a:endParaRPr lang="zh-CN" altLang="en-US" dirty="0"/>
          </a:p>
        </p:txBody>
      </p:sp>
      <p:cxnSp>
        <p:nvCxnSpPr>
          <p:cNvPr id="7" name="直接连接符 6"/>
          <p:cNvCxnSpPr>
            <a:stCxn id="10" idx="3"/>
          </p:cNvCxnSpPr>
          <p:nvPr/>
        </p:nvCxnSpPr>
        <p:spPr>
          <a:xfrm>
            <a:off x="4639354" y="5074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103200" y="999061"/>
            <a:ext cx="4257897"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en-US" altLang="zh-CN" sz="2800" b="1" dirty="0">
                <a:solidFill>
                  <a:prstClr val="black"/>
                </a:solidFill>
                <a:latin typeface="黑体"/>
                <a:ea typeface="黑体"/>
              </a:rPr>
              <a:t>1.2.1 </a:t>
            </a:r>
            <a:r>
              <a:rPr lang="zh-CN" altLang="en-US" sz="2800" b="1" dirty="0">
                <a:solidFill>
                  <a:prstClr val="black"/>
                </a:solidFill>
                <a:latin typeface="黑体"/>
                <a:ea typeface="黑体"/>
              </a:rPr>
              <a:t>系统思想的演变</a:t>
            </a:r>
          </a:p>
        </p:txBody>
      </p:sp>
      <p:sp>
        <p:nvSpPr>
          <p:cNvPr id="17" name="矩形 16"/>
          <p:cNvSpPr/>
          <p:nvPr/>
        </p:nvSpPr>
        <p:spPr>
          <a:xfrm>
            <a:off x="1666876" y="1661840"/>
            <a:ext cx="6257925" cy="3416320"/>
          </a:xfrm>
          <a:prstGeom prst="rect">
            <a:avLst/>
          </a:prstGeom>
        </p:spPr>
        <p:txBody>
          <a:bodyPr wrap="square">
            <a:spAutoFit/>
          </a:bodyPr>
          <a:lstStyle/>
          <a:p>
            <a:pPr marL="800100" lvl="1" indent="-342900">
              <a:lnSpc>
                <a:spcPct val="150000"/>
              </a:lnSpc>
              <a:buFont typeface="Wingdings" panose="05000000000000000000" pitchFamily="2" charset="2"/>
              <a:buChar char="Ø"/>
            </a:pPr>
            <a:r>
              <a:rPr lang="zh-CN" altLang="en-US" sz="2400" dirty="0"/>
              <a:t>古希腊哲学家德谟克里特（前</a:t>
            </a:r>
            <a:r>
              <a:rPr lang="en-US" altLang="zh-CN" sz="2400" dirty="0"/>
              <a:t>460</a:t>
            </a:r>
            <a:r>
              <a:rPr lang="zh-CN" altLang="en-US" sz="2400" dirty="0"/>
              <a:t>年</a:t>
            </a:r>
            <a:r>
              <a:rPr lang="en-US" altLang="zh-CN" sz="2400" dirty="0"/>
              <a:t>-</a:t>
            </a:r>
            <a:r>
              <a:rPr lang="zh-CN" altLang="en-US" sz="2400" dirty="0"/>
              <a:t>前</a:t>
            </a:r>
            <a:r>
              <a:rPr lang="en-US" altLang="zh-CN" sz="2400" dirty="0"/>
              <a:t>370</a:t>
            </a:r>
            <a:r>
              <a:rPr lang="zh-CN" altLang="en-US" sz="2400" dirty="0"/>
              <a:t>年或前</a:t>
            </a:r>
            <a:r>
              <a:rPr lang="en-US" altLang="zh-CN" sz="2400" dirty="0"/>
              <a:t>356</a:t>
            </a:r>
            <a:r>
              <a:rPr lang="zh-CN" altLang="en-US" sz="2400" dirty="0"/>
              <a:t>年）：提出宇宙大系统的理念，认为原子组成万物，形成不同</a:t>
            </a:r>
            <a:r>
              <a:rPr lang="zh-CN" altLang="en-US" sz="2400" dirty="0">
                <a:solidFill>
                  <a:srgbClr val="C00000"/>
                </a:solidFill>
              </a:rPr>
              <a:t>系统</a:t>
            </a:r>
            <a:r>
              <a:rPr lang="zh-CN" altLang="en-US" sz="2400" dirty="0"/>
              <a:t>层次的世界。这是“系统”一次的最早出处。</a:t>
            </a:r>
          </a:p>
          <a:p>
            <a:pPr lvl="1">
              <a:lnSpc>
                <a:spcPct val="150000"/>
              </a:lnSpc>
            </a:pPr>
            <a:r>
              <a:rPr lang="en-US" altLang="zh-CN" sz="2400" dirty="0"/>
              <a:t>						——《</a:t>
            </a:r>
            <a:r>
              <a:rPr lang="zh-CN" altLang="en-US" sz="2400" dirty="0"/>
              <a:t>宇宙大系统</a:t>
            </a:r>
            <a:r>
              <a:rPr lang="en-US" altLang="zh-CN" sz="2400" dirty="0"/>
              <a:t>》</a:t>
            </a:r>
          </a:p>
        </p:txBody>
      </p:sp>
      <p:pic>
        <p:nvPicPr>
          <p:cNvPr id="12" name="Picture 9" descr="德谟克利特"/>
          <p:cNvPicPr>
            <a:picLocks noChangeAspect="1" noChangeArrowheads="1"/>
          </p:cNvPicPr>
          <p:nvPr/>
        </p:nvPicPr>
        <p:blipFill>
          <a:blip r:embed="rId2"/>
          <a:srcRect/>
          <a:stretch>
            <a:fillRect/>
          </a:stretch>
        </p:blipFill>
        <p:spPr bwMode="auto">
          <a:xfrm>
            <a:off x="8248650" y="1892300"/>
            <a:ext cx="1905000" cy="2565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993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t>课程时间安排</a:t>
            </a:r>
          </a:p>
        </p:txBody>
      </p:sp>
      <p:sp>
        <p:nvSpPr>
          <p:cNvPr id="8" name="内容占位符 2"/>
          <p:cNvSpPr>
            <a:spLocks noGrp="1"/>
          </p:cNvSpPr>
          <p:nvPr>
            <p:ph idx="1"/>
          </p:nvPr>
        </p:nvSpPr>
        <p:spPr>
          <a:xfrm>
            <a:off x="2286000" y="1182680"/>
            <a:ext cx="10515600" cy="4351339"/>
          </a:xfrm>
        </p:spPr>
        <p:txBody>
          <a:bodyPr>
            <a:normAutofit lnSpcReduction="10000"/>
          </a:bodyPr>
          <a:lstStyle/>
          <a:p>
            <a:pPr>
              <a:lnSpc>
                <a:spcPct val="100000"/>
              </a:lnSpc>
            </a:pPr>
            <a:r>
              <a:rPr lang="zh-CN" altLang="en-US" sz="2400" b="0" dirty="0"/>
              <a:t>绪论</a:t>
            </a:r>
            <a:endParaRPr lang="en-US" altLang="zh-CN" sz="2400" b="0" dirty="0"/>
          </a:p>
          <a:p>
            <a:pPr>
              <a:lnSpc>
                <a:spcPct val="100000"/>
              </a:lnSpc>
            </a:pPr>
            <a:r>
              <a:rPr lang="zh-CN" altLang="en-US" sz="2400" b="0" dirty="0"/>
              <a:t>系统定性建模方法</a:t>
            </a:r>
            <a:endParaRPr lang="en-US" altLang="zh-CN" sz="2400" b="0" dirty="0"/>
          </a:p>
          <a:p>
            <a:pPr>
              <a:lnSpc>
                <a:spcPct val="100000"/>
              </a:lnSpc>
            </a:pPr>
            <a:r>
              <a:rPr lang="zh-CN" altLang="en-US" sz="2400" b="0" dirty="0"/>
              <a:t>系统定量建模方法</a:t>
            </a:r>
            <a:endParaRPr lang="en-US" altLang="zh-CN" sz="2400" b="0" dirty="0"/>
          </a:p>
          <a:p>
            <a:pPr>
              <a:lnSpc>
                <a:spcPct val="100000"/>
              </a:lnSpc>
            </a:pPr>
            <a:r>
              <a:rPr lang="zh-CN" altLang="en-US" sz="2400" b="0" dirty="0"/>
              <a:t>回归分析</a:t>
            </a:r>
            <a:endParaRPr lang="en-US" altLang="zh-CN" sz="2400" b="0" dirty="0"/>
          </a:p>
          <a:p>
            <a:pPr>
              <a:lnSpc>
                <a:spcPct val="100000"/>
              </a:lnSpc>
            </a:pPr>
            <a:r>
              <a:rPr lang="zh-CN" altLang="en-US" sz="2400" b="0" dirty="0"/>
              <a:t>病态回归分析</a:t>
            </a:r>
            <a:endParaRPr lang="en-US" altLang="zh-CN" sz="2400" b="0" dirty="0"/>
          </a:p>
          <a:p>
            <a:pPr>
              <a:lnSpc>
                <a:spcPct val="100000"/>
              </a:lnSpc>
            </a:pPr>
            <a:r>
              <a:rPr lang="zh-CN" altLang="en-US" sz="2400" b="0" dirty="0"/>
              <a:t>主成分分析方法</a:t>
            </a:r>
            <a:endParaRPr lang="en-US" altLang="zh-CN" sz="2400" b="0" dirty="0"/>
          </a:p>
          <a:p>
            <a:pPr>
              <a:lnSpc>
                <a:spcPct val="100000"/>
              </a:lnSpc>
            </a:pPr>
            <a:r>
              <a:rPr lang="zh-CN" altLang="en-US" sz="2400" b="0" dirty="0"/>
              <a:t>因子分析方法</a:t>
            </a:r>
            <a:endParaRPr lang="en-US" altLang="zh-CN" sz="2400" b="0" dirty="0"/>
          </a:p>
          <a:p>
            <a:pPr>
              <a:lnSpc>
                <a:spcPct val="100000"/>
              </a:lnSpc>
            </a:pPr>
            <a:r>
              <a:rPr lang="zh-CN" altLang="en-US" sz="2400" b="0" dirty="0"/>
              <a:t>聚类分析方法</a:t>
            </a:r>
            <a:endParaRPr lang="en-US" altLang="zh-CN" sz="2400" b="0" dirty="0"/>
          </a:p>
          <a:p>
            <a:pPr>
              <a:lnSpc>
                <a:spcPct val="100000"/>
              </a:lnSpc>
            </a:pPr>
            <a:r>
              <a:rPr lang="zh-CN" altLang="en-US" sz="2400" b="0" dirty="0"/>
              <a:t>系统分析方法最新进展</a:t>
            </a:r>
            <a:endParaRPr lang="en-US" altLang="zh-CN" sz="2400" b="0" dirty="0"/>
          </a:p>
          <a:p>
            <a:pPr marL="0" indent="0">
              <a:lnSpc>
                <a:spcPct val="100000"/>
              </a:lnSpc>
              <a:buNone/>
            </a:pPr>
            <a:endParaRPr lang="zh-CN" altLang="en-US" sz="2400" b="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4</a:t>
            </a:fld>
            <a:endParaRPr lang="zh-CN" altLang="en-US" dirty="0"/>
          </a:p>
        </p:txBody>
      </p:sp>
      <p:cxnSp>
        <p:nvCxnSpPr>
          <p:cNvPr id="7" name="直接连接符 6"/>
          <p:cNvCxnSpPr>
            <a:cxnSpLocks/>
          </p:cNvCxnSpPr>
          <p:nvPr/>
        </p:nvCxnSpPr>
        <p:spPr>
          <a:xfrm>
            <a:off x="3875314" y="507452"/>
            <a:ext cx="5236029"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2" name="内容占位符 3"/>
          <p:cNvSpPr txBox="1">
            <a:spLocks/>
          </p:cNvSpPr>
          <p:nvPr/>
        </p:nvSpPr>
        <p:spPr>
          <a:xfrm>
            <a:off x="6773636" y="1323981"/>
            <a:ext cx="3886200" cy="524699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400" b="0" dirty="0"/>
              <a:t>系统决策方法</a:t>
            </a:r>
            <a:endParaRPr lang="en-US" altLang="zh-CN" sz="2400" b="0" dirty="0"/>
          </a:p>
          <a:p>
            <a:pPr>
              <a:lnSpc>
                <a:spcPct val="100000"/>
              </a:lnSpc>
            </a:pPr>
            <a:r>
              <a:rPr lang="zh-CN" altLang="en-US" sz="2400" b="0" dirty="0"/>
              <a:t>不确定性决策分析方法</a:t>
            </a:r>
            <a:r>
              <a:rPr lang="en-US" altLang="zh-CN" sz="2400" b="0" dirty="0"/>
              <a:t>1</a:t>
            </a:r>
          </a:p>
          <a:p>
            <a:pPr>
              <a:lnSpc>
                <a:spcPct val="100000"/>
              </a:lnSpc>
            </a:pPr>
            <a:r>
              <a:rPr lang="zh-CN" altLang="en-US" sz="2400" b="0" dirty="0"/>
              <a:t>不确定性决策分析方法</a:t>
            </a:r>
            <a:r>
              <a:rPr lang="en-US" altLang="zh-CN" sz="2400" b="0" dirty="0"/>
              <a:t>2</a:t>
            </a:r>
          </a:p>
          <a:p>
            <a:pPr>
              <a:lnSpc>
                <a:spcPct val="100000"/>
              </a:lnSpc>
            </a:pPr>
            <a:r>
              <a:rPr lang="zh-CN" altLang="en-US" sz="2400" b="0" dirty="0"/>
              <a:t>多目标决策及群决策方法</a:t>
            </a:r>
            <a:endParaRPr lang="en-US" altLang="zh-CN" sz="2400" b="0" dirty="0"/>
          </a:p>
          <a:p>
            <a:pPr>
              <a:lnSpc>
                <a:spcPct val="100000"/>
              </a:lnSpc>
            </a:pPr>
            <a:r>
              <a:rPr lang="zh-CN" altLang="en-US" sz="2400" b="0" dirty="0"/>
              <a:t>系统评价方法</a:t>
            </a:r>
            <a:endParaRPr lang="en-US" altLang="zh-CN" sz="2400" b="0" dirty="0"/>
          </a:p>
          <a:p>
            <a:pPr>
              <a:lnSpc>
                <a:spcPct val="100000"/>
              </a:lnSpc>
            </a:pPr>
            <a:r>
              <a:rPr lang="zh-CN" altLang="en-US" sz="2400" b="0" dirty="0"/>
              <a:t>现代系统优化方法（自学）</a:t>
            </a:r>
            <a:endParaRPr lang="en-US" altLang="zh-CN" sz="2400" b="0" dirty="0"/>
          </a:p>
          <a:p>
            <a:pPr>
              <a:lnSpc>
                <a:spcPct val="100000"/>
              </a:lnSpc>
            </a:pPr>
            <a:r>
              <a:rPr lang="zh-CN" altLang="en-US" sz="2400" b="0" dirty="0"/>
              <a:t>课程设计答辩及开卷考试</a:t>
            </a:r>
            <a:endParaRPr lang="en-US" altLang="zh-CN" sz="2400" b="0" dirty="0"/>
          </a:p>
        </p:txBody>
      </p:sp>
      <p:sp>
        <p:nvSpPr>
          <p:cNvPr id="2" name="圆角矩形 1"/>
          <p:cNvSpPr/>
          <p:nvPr/>
        </p:nvSpPr>
        <p:spPr>
          <a:xfrm>
            <a:off x="1700461" y="1588656"/>
            <a:ext cx="438439" cy="1052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400" dirty="0">
                <a:solidFill>
                  <a:prstClr val="black"/>
                </a:solidFill>
              </a:rPr>
              <a:t>模块一</a:t>
            </a:r>
            <a:endParaRPr lang="en-US" altLang="zh-CN" sz="2400" dirty="0">
              <a:solidFill>
                <a:prstClr val="black"/>
              </a:solidFill>
            </a:endParaRPr>
          </a:p>
        </p:txBody>
      </p:sp>
      <p:sp>
        <p:nvSpPr>
          <p:cNvPr id="9" name="圆角矩形 8"/>
          <p:cNvSpPr/>
          <p:nvPr/>
        </p:nvSpPr>
        <p:spPr>
          <a:xfrm>
            <a:off x="1700461" y="2770909"/>
            <a:ext cx="438439" cy="2586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400" dirty="0">
                <a:solidFill>
                  <a:prstClr val="black"/>
                </a:solidFill>
              </a:rPr>
              <a:t>模块二</a:t>
            </a:r>
            <a:endParaRPr lang="en-US" altLang="zh-CN" sz="2400" dirty="0">
              <a:solidFill>
                <a:prstClr val="black"/>
              </a:solidFill>
            </a:endParaRPr>
          </a:p>
        </p:txBody>
      </p:sp>
      <p:sp>
        <p:nvSpPr>
          <p:cNvPr id="11" name="圆角矩形 10"/>
          <p:cNvSpPr/>
          <p:nvPr/>
        </p:nvSpPr>
        <p:spPr>
          <a:xfrm>
            <a:off x="6240382" y="1422391"/>
            <a:ext cx="438439" cy="17017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400" dirty="0">
                <a:solidFill>
                  <a:prstClr val="black"/>
                </a:solidFill>
              </a:rPr>
              <a:t>模块三</a:t>
            </a:r>
            <a:endParaRPr lang="en-US" altLang="zh-CN" sz="2400" dirty="0">
              <a:solidFill>
                <a:prstClr val="black"/>
              </a:solidFill>
            </a:endParaRPr>
          </a:p>
        </p:txBody>
      </p:sp>
      <p:sp>
        <p:nvSpPr>
          <p:cNvPr id="13" name="圆角矩形 12"/>
          <p:cNvSpPr/>
          <p:nvPr/>
        </p:nvSpPr>
        <p:spPr>
          <a:xfrm>
            <a:off x="6240381" y="3363327"/>
            <a:ext cx="438439" cy="1052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400" dirty="0">
                <a:solidFill>
                  <a:prstClr val="black"/>
                </a:solidFill>
              </a:rPr>
              <a:t>模块四</a:t>
            </a:r>
            <a:endParaRPr lang="en-US" altLang="zh-CN" sz="2400" dirty="0">
              <a:solidFill>
                <a:prstClr val="black"/>
              </a:solidFill>
            </a:endParaRPr>
          </a:p>
        </p:txBody>
      </p:sp>
    </p:spTree>
    <p:extLst>
      <p:ext uri="{BB962C8B-B14F-4D97-AF65-F5344CB8AC3E}">
        <p14:creationId xmlns:p14="http://schemas.microsoft.com/office/powerpoint/2010/main" val="40058058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40</a:t>
            </a:fld>
            <a:endParaRPr lang="zh-CN" altLang="en-US" dirty="0"/>
          </a:p>
        </p:txBody>
      </p:sp>
      <p:cxnSp>
        <p:nvCxnSpPr>
          <p:cNvPr id="7" name="直接连接符 6"/>
          <p:cNvCxnSpPr>
            <a:stCxn id="10" idx="3"/>
          </p:cNvCxnSpPr>
          <p:nvPr/>
        </p:nvCxnSpPr>
        <p:spPr>
          <a:xfrm>
            <a:off x="4639354" y="5074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831187" y="950953"/>
            <a:ext cx="7552443" cy="1208023"/>
          </a:xfrm>
          <a:prstGeom prst="rect">
            <a:avLst/>
          </a:prstGeom>
        </p:spPr>
        <p:txBody>
          <a:bodyPr wrap="square">
            <a:spAutoFit/>
          </a:bodyPr>
          <a:lstStyle/>
          <a:p>
            <a:pPr marL="800100" lvl="1" indent="-342900">
              <a:lnSpc>
                <a:spcPts val="2880"/>
              </a:lnSpc>
              <a:buFont typeface="Wingdings" panose="05000000000000000000" pitchFamily="2" charset="2"/>
              <a:buChar char="Ø"/>
            </a:pPr>
            <a:r>
              <a:rPr lang="zh-CN" altLang="en-US" sz="2000" dirty="0"/>
              <a:t>中国西周时期：用阴阳二气的矛盾来解释自然现象，产生了“五行观念”，认为金、木、水、火、土是构成世界大系统的五种基本物质要素。</a:t>
            </a:r>
          </a:p>
        </p:txBody>
      </p:sp>
      <p:pic>
        <p:nvPicPr>
          <p:cNvPr id="9" name="图片 8"/>
          <p:cNvPicPr>
            <a:picLocks noChangeAspect="1"/>
          </p:cNvPicPr>
          <p:nvPr/>
        </p:nvPicPr>
        <p:blipFill>
          <a:blip r:embed="rId2"/>
          <a:stretch>
            <a:fillRect/>
          </a:stretch>
        </p:blipFill>
        <p:spPr>
          <a:xfrm>
            <a:off x="2276476" y="2427289"/>
            <a:ext cx="3803650" cy="3324225"/>
          </a:xfrm>
          <a:prstGeom prst="rect">
            <a:avLst/>
          </a:prstGeom>
          <a:ln>
            <a:noFill/>
          </a:ln>
          <a:effectLst>
            <a:outerShdw blurRad="292100" dist="139700" dir="2700000" algn="tl" rotWithShape="0">
              <a:srgbClr val="333333">
                <a:alpha val="65000"/>
              </a:srgbClr>
            </a:outerShdw>
          </a:effectLst>
        </p:spPr>
      </p:pic>
      <p:sp>
        <p:nvSpPr>
          <p:cNvPr id="11" name="矩形 10"/>
          <p:cNvSpPr/>
          <p:nvPr/>
        </p:nvSpPr>
        <p:spPr>
          <a:xfrm>
            <a:off x="6458118" y="2221730"/>
            <a:ext cx="1680722" cy="1951816"/>
          </a:xfrm>
          <a:prstGeom prst="rect">
            <a:avLst/>
          </a:prstGeom>
        </p:spPr>
        <p:txBody>
          <a:bodyPr wrap="square">
            <a:spAutoFit/>
          </a:bodyPr>
          <a:lstStyle/>
          <a:p>
            <a:pPr>
              <a:lnSpc>
                <a:spcPts val="2880"/>
              </a:lnSpc>
            </a:pPr>
            <a:r>
              <a:rPr lang="zh-CN" altLang="en-US" sz="2000" dirty="0"/>
              <a:t>    金生水</a:t>
            </a:r>
          </a:p>
          <a:p>
            <a:pPr>
              <a:lnSpc>
                <a:spcPts val="2880"/>
              </a:lnSpc>
            </a:pPr>
            <a:r>
              <a:rPr lang="zh-CN" altLang="en-US" sz="2000" dirty="0"/>
              <a:t>    水生木</a:t>
            </a:r>
          </a:p>
          <a:p>
            <a:pPr>
              <a:lnSpc>
                <a:spcPts val="2880"/>
              </a:lnSpc>
            </a:pPr>
            <a:r>
              <a:rPr lang="zh-CN" altLang="en-US" sz="2000" dirty="0"/>
              <a:t>    木生火</a:t>
            </a:r>
          </a:p>
          <a:p>
            <a:pPr>
              <a:lnSpc>
                <a:spcPts val="2880"/>
              </a:lnSpc>
            </a:pPr>
            <a:r>
              <a:rPr lang="zh-CN" altLang="en-US" sz="2000" dirty="0"/>
              <a:t>    火生土</a:t>
            </a:r>
          </a:p>
          <a:p>
            <a:pPr>
              <a:lnSpc>
                <a:spcPts val="2880"/>
              </a:lnSpc>
            </a:pPr>
            <a:r>
              <a:rPr lang="zh-CN" altLang="en-US" sz="2000" dirty="0"/>
              <a:t>    土生金</a:t>
            </a:r>
          </a:p>
        </p:txBody>
      </p:sp>
      <p:sp>
        <p:nvSpPr>
          <p:cNvPr id="13" name="矩形 12"/>
          <p:cNvSpPr/>
          <p:nvPr/>
        </p:nvSpPr>
        <p:spPr>
          <a:xfrm>
            <a:off x="8138840" y="2221730"/>
            <a:ext cx="1680722" cy="1951816"/>
          </a:xfrm>
          <a:prstGeom prst="rect">
            <a:avLst/>
          </a:prstGeom>
        </p:spPr>
        <p:txBody>
          <a:bodyPr wrap="square">
            <a:spAutoFit/>
          </a:bodyPr>
          <a:lstStyle/>
          <a:p>
            <a:pPr>
              <a:lnSpc>
                <a:spcPts val="2880"/>
              </a:lnSpc>
            </a:pPr>
            <a:r>
              <a:rPr lang="zh-CN" altLang="en-US" sz="2000" dirty="0"/>
              <a:t> </a:t>
            </a:r>
            <a:r>
              <a:rPr lang="en-US" altLang="zh-CN" sz="2000" dirty="0"/>
              <a:t>   </a:t>
            </a:r>
            <a:r>
              <a:rPr lang="zh-CN" altLang="en-US" sz="2000" dirty="0"/>
              <a:t>金克木</a:t>
            </a:r>
          </a:p>
          <a:p>
            <a:pPr>
              <a:lnSpc>
                <a:spcPts val="2880"/>
              </a:lnSpc>
            </a:pPr>
            <a:r>
              <a:rPr lang="zh-CN" altLang="en-US" sz="2000" dirty="0"/>
              <a:t>    水克火</a:t>
            </a:r>
          </a:p>
          <a:p>
            <a:pPr>
              <a:lnSpc>
                <a:spcPts val="2880"/>
              </a:lnSpc>
            </a:pPr>
            <a:r>
              <a:rPr lang="zh-CN" altLang="en-US" sz="2000" dirty="0"/>
              <a:t>    木克土</a:t>
            </a:r>
          </a:p>
          <a:p>
            <a:pPr>
              <a:lnSpc>
                <a:spcPts val="2880"/>
              </a:lnSpc>
            </a:pPr>
            <a:r>
              <a:rPr lang="zh-CN" altLang="en-US" sz="2000" dirty="0"/>
              <a:t>    火克金</a:t>
            </a:r>
          </a:p>
          <a:p>
            <a:pPr>
              <a:lnSpc>
                <a:spcPts val="2880"/>
              </a:lnSpc>
            </a:pPr>
            <a:r>
              <a:rPr lang="zh-CN" altLang="en-US" sz="2000" dirty="0"/>
              <a:t>    土克水</a:t>
            </a:r>
          </a:p>
        </p:txBody>
      </p:sp>
      <p:sp>
        <p:nvSpPr>
          <p:cNvPr id="14" name="矩形 13"/>
          <p:cNvSpPr/>
          <p:nvPr/>
        </p:nvSpPr>
        <p:spPr>
          <a:xfrm>
            <a:off x="6629400" y="4173546"/>
            <a:ext cx="3429000" cy="1916550"/>
          </a:xfrm>
          <a:prstGeom prst="rect">
            <a:avLst/>
          </a:prstGeom>
          <a:solidFill>
            <a:schemeClr val="accent6">
              <a:lumMod val="60000"/>
              <a:lumOff val="40000"/>
            </a:schemeClr>
          </a:solidFill>
        </p:spPr>
        <p:style>
          <a:lnRef idx="3">
            <a:schemeClr val="lt1"/>
          </a:lnRef>
          <a:fillRef idx="1">
            <a:schemeClr val="accent6"/>
          </a:fillRef>
          <a:effectRef idx="1">
            <a:schemeClr val="accent6"/>
          </a:effectRef>
          <a:fontRef idx="minor">
            <a:schemeClr val="lt1"/>
          </a:fontRef>
        </p:style>
        <p:txBody>
          <a:bodyPr>
            <a:spAutoFit/>
          </a:bodyPr>
          <a:lstStyle/>
          <a:p>
            <a:pPr>
              <a:lnSpc>
                <a:spcPts val="2880"/>
              </a:lnSpc>
              <a:defRPr/>
            </a:pPr>
            <a:r>
              <a:rPr kumimoji="1" lang="zh-CN" altLang="en-US" sz="2000" dirty="0">
                <a:solidFill>
                  <a:schemeClr val="tx1">
                    <a:lumMod val="10000"/>
                  </a:schemeClr>
                </a:solidFill>
                <a:latin typeface="黑体" pitchFamily="49" charset="-122"/>
              </a:rPr>
              <a:t>木生火（心、小肠）</a:t>
            </a:r>
          </a:p>
          <a:p>
            <a:pPr>
              <a:lnSpc>
                <a:spcPts val="2880"/>
              </a:lnSpc>
              <a:defRPr/>
            </a:pPr>
            <a:r>
              <a:rPr kumimoji="1" lang="zh-CN" altLang="en-US" sz="2000" dirty="0">
                <a:solidFill>
                  <a:schemeClr val="tx1">
                    <a:lumMod val="10000"/>
                  </a:schemeClr>
                </a:solidFill>
                <a:latin typeface="黑体" pitchFamily="49" charset="-122"/>
              </a:rPr>
              <a:t>火生土（脾、胃）</a:t>
            </a:r>
          </a:p>
          <a:p>
            <a:pPr>
              <a:lnSpc>
                <a:spcPts val="2880"/>
              </a:lnSpc>
              <a:defRPr/>
            </a:pPr>
            <a:r>
              <a:rPr kumimoji="1" lang="zh-CN" altLang="en-US" sz="2000" dirty="0">
                <a:solidFill>
                  <a:schemeClr val="tx1">
                    <a:lumMod val="10000"/>
                  </a:schemeClr>
                </a:solidFill>
                <a:latin typeface="黑体" pitchFamily="49" charset="-122"/>
              </a:rPr>
              <a:t>土生金（肺、大肠）</a:t>
            </a:r>
          </a:p>
          <a:p>
            <a:pPr>
              <a:lnSpc>
                <a:spcPts val="2880"/>
              </a:lnSpc>
              <a:defRPr/>
            </a:pPr>
            <a:r>
              <a:rPr kumimoji="1" lang="zh-CN" altLang="en-US" sz="2000" dirty="0">
                <a:solidFill>
                  <a:schemeClr val="tx1">
                    <a:lumMod val="10000"/>
                  </a:schemeClr>
                </a:solidFill>
                <a:latin typeface="黑体" pitchFamily="49" charset="-122"/>
              </a:rPr>
              <a:t>金生水（肾、膀胱）</a:t>
            </a:r>
          </a:p>
          <a:p>
            <a:pPr>
              <a:lnSpc>
                <a:spcPts val="2880"/>
              </a:lnSpc>
              <a:defRPr/>
            </a:pPr>
            <a:r>
              <a:rPr kumimoji="1" lang="zh-CN" altLang="en-US" sz="2000" dirty="0">
                <a:solidFill>
                  <a:schemeClr val="tx1">
                    <a:lumMod val="10000"/>
                  </a:schemeClr>
                </a:solidFill>
                <a:latin typeface="黑体" pitchFamily="49" charset="-122"/>
              </a:rPr>
              <a:t>水生木（肝、胆）</a:t>
            </a:r>
          </a:p>
        </p:txBody>
      </p:sp>
    </p:spTree>
    <p:extLst>
      <p:ext uri="{BB962C8B-B14F-4D97-AF65-F5344CB8AC3E}">
        <p14:creationId xmlns:p14="http://schemas.microsoft.com/office/powerpoint/2010/main" val="29427776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41</a:t>
            </a:fld>
            <a:endParaRPr lang="zh-CN" altLang="en-US" dirty="0"/>
          </a:p>
        </p:txBody>
      </p:sp>
      <p:cxnSp>
        <p:nvCxnSpPr>
          <p:cNvPr id="7" name="直接连接符 6"/>
          <p:cNvCxnSpPr>
            <a:stCxn id="10" idx="3"/>
          </p:cNvCxnSpPr>
          <p:nvPr/>
        </p:nvCxnSpPr>
        <p:spPr>
          <a:xfrm>
            <a:off x="4639354" y="5074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2116938" y="1169891"/>
            <a:ext cx="3512338" cy="1754326"/>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400" dirty="0"/>
              <a:t>中国春秋时期老子：“道生一、一生二、二生三、三生万物”</a:t>
            </a:r>
          </a:p>
        </p:txBody>
      </p:sp>
      <p:pic>
        <p:nvPicPr>
          <p:cNvPr id="12" name="图片 11" descr="老子像-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53962" y="1170734"/>
            <a:ext cx="3986091" cy="4677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9431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42</a:t>
            </a:fld>
            <a:endParaRPr lang="zh-CN" altLang="en-US" dirty="0"/>
          </a:p>
        </p:txBody>
      </p:sp>
      <p:cxnSp>
        <p:nvCxnSpPr>
          <p:cNvPr id="7" name="直接连接符 6"/>
          <p:cNvCxnSpPr>
            <a:stCxn id="10" idx="3"/>
          </p:cNvCxnSpPr>
          <p:nvPr/>
        </p:nvCxnSpPr>
        <p:spPr>
          <a:xfrm>
            <a:off x="4639354" y="5074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2276476" y="771350"/>
            <a:ext cx="6226962" cy="580415"/>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400" dirty="0"/>
              <a:t>“道生一、一生二、二生三、三生万物”</a:t>
            </a:r>
          </a:p>
        </p:txBody>
      </p:sp>
      <p:sp>
        <p:nvSpPr>
          <p:cNvPr id="8" name="Rectangle 4"/>
          <p:cNvSpPr>
            <a:spLocks noChangeArrowheads="1"/>
          </p:cNvSpPr>
          <p:nvPr/>
        </p:nvSpPr>
        <p:spPr bwMode="auto">
          <a:xfrm>
            <a:off x="2077704" y="1529532"/>
            <a:ext cx="8038264" cy="4524315"/>
          </a:xfrm>
          <a:prstGeom prst="rect">
            <a:avLst/>
          </a:prstGeom>
          <a:solidFill>
            <a:schemeClr val="accent1">
              <a:lumMod val="40000"/>
              <a:lumOff val="60000"/>
            </a:schemeClr>
          </a:solidFill>
          <a:ln>
            <a:solidFill>
              <a:schemeClr val="accent1">
                <a:lumMod val="40000"/>
                <a:lumOff val="60000"/>
              </a:schemeClr>
            </a:solidFill>
          </a:ln>
        </p:spPr>
        <p:style>
          <a:lnRef idx="1">
            <a:schemeClr val="accent2"/>
          </a:lnRef>
          <a:fillRef idx="2">
            <a:schemeClr val="accent2"/>
          </a:fillRef>
          <a:effectRef idx="1">
            <a:schemeClr val="accent2"/>
          </a:effectRef>
          <a:fontRef idx="minor">
            <a:schemeClr val="dk1"/>
          </a:fontRef>
        </p:style>
        <p:txBody>
          <a:bodyPr wrap="square">
            <a:spAutoFit/>
          </a:bodyPr>
          <a:lstStyle/>
          <a:p>
            <a:pPr algn="l">
              <a:lnSpc>
                <a:spcPct val="100000"/>
              </a:lnSpc>
              <a:buClr>
                <a:srgbClr val="FFFF00"/>
              </a:buClr>
              <a:buSzPct val="75000"/>
              <a:defRPr/>
            </a:pPr>
            <a:r>
              <a:rPr lang="en-US" altLang="zh-CN" sz="2400" dirty="0">
                <a:solidFill>
                  <a:srgbClr val="FF0000"/>
                </a:solidFill>
                <a:ea typeface="黑体" panose="02010609060101010101" pitchFamily="49" charset="-122"/>
              </a:rPr>
              <a:t>      </a:t>
            </a:r>
            <a:r>
              <a:rPr lang="zh-CN" altLang="en-US" sz="2400" dirty="0">
                <a:solidFill>
                  <a:srgbClr val="FF0000"/>
                </a:solidFill>
                <a:ea typeface="黑体" panose="02010609060101010101" pitchFamily="49" charset="-122"/>
              </a:rPr>
              <a:t>道生一</a:t>
            </a:r>
            <a:r>
              <a:rPr lang="zh-CN" altLang="en-US" sz="2400" dirty="0">
                <a:ea typeface="黑体" panose="02010609060101010101" pitchFamily="49" charset="-122"/>
              </a:rPr>
              <a:t>：“道”既是规律、法则、秩序，一既是“易”，生生不息的变化，“道生一”的意思是由“规律”而产生有方向性的变化；</a:t>
            </a:r>
            <a:endParaRPr lang="en-US" altLang="zh-CN" sz="2400" dirty="0">
              <a:ea typeface="黑体" panose="02010609060101010101" pitchFamily="49" charset="-122"/>
            </a:endParaRPr>
          </a:p>
          <a:p>
            <a:pPr algn="l">
              <a:lnSpc>
                <a:spcPct val="100000"/>
              </a:lnSpc>
              <a:buClr>
                <a:srgbClr val="FFFF00"/>
              </a:buClr>
              <a:buSzPct val="75000"/>
              <a:defRPr/>
            </a:pPr>
            <a:r>
              <a:rPr lang="en-US" altLang="zh-CN" sz="2400" dirty="0">
                <a:solidFill>
                  <a:srgbClr val="FF0000"/>
                </a:solidFill>
                <a:ea typeface="黑体" panose="02010609060101010101" pitchFamily="49" charset="-122"/>
              </a:rPr>
              <a:t>	</a:t>
            </a:r>
            <a:r>
              <a:rPr lang="zh-CN" altLang="en-US" sz="2400" dirty="0">
                <a:solidFill>
                  <a:srgbClr val="FF0000"/>
                </a:solidFill>
                <a:ea typeface="黑体" panose="02010609060101010101" pitchFamily="49" charset="-122"/>
              </a:rPr>
              <a:t>一生二</a:t>
            </a:r>
            <a:r>
              <a:rPr lang="zh-CN" altLang="en-US" sz="2400" dirty="0">
                <a:ea typeface="黑体" panose="02010609060101010101" pitchFamily="49" charset="-122"/>
              </a:rPr>
              <a:t>：有了方向性的变化，就产生了对立：作用力与反作用力、阳与阴、善与恶、天堂和地狱、支持和反对等等。</a:t>
            </a:r>
            <a:endParaRPr lang="en-US" altLang="zh-CN" sz="2400" dirty="0">
              <a:ea typeface="黑体" panose="02010609060101010101" pitchFamily="49" charset="-122"/>
            </a:endParaRPr>
          </a:p>
          <a:p>
            <a:pPr algn="l">
              <a:lnSpc>
                <a:spcPct val="100000"/>
              </a:lnSpc>
              <a:buClr>
                <a:srgbClr val="FFFF00"/>
              </a:buClr>
              <a:buSzPct val="75000"/>
              <a:defRPr/>
            </a:pPr>
            <a:r>
              <a:rPr lang="en-US" altLang="zh-CN" sz="2400" dirty="0">
                <a:solidFill>
                  <a:srgbClr val="FF0000"/>
                </a:solidFill>
                <a:ea typeface="黑体" panose="02010609060101010101" pitchFamily="49" charset="-122"/>
              </a:rPr>
              <a:t>	</a:t>
            </a:r>
            <a:r>
              <a:rPr lang="zh-CN" altLang="en-US" sz="2400" dirty="0">
                <a:solidFill>
                  <a:srgbClr val="FF0000"/>
                </a:solidFill>
                <a:ea typeface="黑体" panose="02010609060101010101" pitchFamily="49" charset="-122"/>
              </a:rPr>
              <a:t>二生三</a:t>
            </a:r>
            <a:r>
              <a:rPr lang="zh-CN" altLang="en-US" sz="2400" dirty="0">
                <a:ea typeface="黑体" panose="02010609060101010101" pitchFamily="49" charset="-122"/>
              </a:rPr>
              <a:t>：对立的两面都是极端的趋向，无法相互依存，二生三就产生了调和两者的中轴，比如天地的中轴是人、五行的中轴是中土、天堂与地狱的中轴是人间等等；</a:t>
            </a:r>
            <a:endParaRPr lang="en-US" altLang="zh-CN" sz="2400" dirty="0">
              <a:ea typeface="黑体" panose="02010609060101010101" pitchFamily="49" charset="-122"/>
            </a:endParaRPr>
          </a:p>
          <a:p>
            <a:pPr algn="l">
              <a:lnSpc>
                <a:spcPct val="100000"/>
              </a:lnSpc>
              <a:buClr>
                <a:srgbClr val="FFFF00"/>
              </a:buClr>
              <a:buSzPct val="75000"/>
              <a:defRPr/>
            </a:pPr>
            <a:r>
              <a:rPr lang="en-US" altLang="zh-CN" sz="2400" dirty="0">
                <a:solidFill>
                  <a:srgbClr val="FF0000"/>
                </a:solidFill>
                <a:ea typeface="黑体" panose="02010609060101010101" pitchFamily="49" charset="-122"/>
              </a:rPr>
              <a:t>     </a:t>
            </a:r>
            <a:r>
              <a:rPr lang="zh-CN" altLang="en-US" sz="2400" dirty="0">
                <a:solidFill>
                  <a:srgbClr val="FF0000"/>
                </a:solidFill>
                <a:ea typeface="黑体" panose="02010609060101010101" pitchFamily="49" charset="-122"/>
              </a:rPr>
              <a:t>三生万物</a:t>
            </a:r>
            <a:r>
              <a:rPr lang="zh-CN" altLang="en-US" sz="2400" dirty="0">
                <a:ea typeface="黑体" panose="02010609060101010101" pitchFamily="49" charset="-122"/>
              </a:rPr>
              <a:t>：由“道”这种规则产生的方向、对立和中道，可以映射到万事万物上，大到宇宙的产生，国家的统治，身体的健康运行等等。</a:t>
            </a:r>
            <a:endParaRPr kumimoji="1" lang="zh-CN" altLang="en-US" sz="2400" b="1" dirty="0">
              <a:ea typeface="黑体" panose="02010609060101010101" pitchFamily="49" charset="-122"/>
            </a:endParaRPr>
          </a:p>
        </p:txBody>
      </p:sp>
    </p:spTree>
    <p:extLst>
      <p:ext uri="{BB962C8B-B14F-4D97-AF65-F5344CB8AC3E}">
        <p14:creationId xmlns:p14="http://schemas.microsoft.com/office/powerpoint/2010/main" val="28992202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43</a:t>
            </a:fld>
            <a:endParaRPr lang="zh-CN" altLang="en-US" dirty="0"/>
          </a:p>
        </p:txBody>
      </p:sp>
      <p:cxnSp>
        <p:nvCxnSpPr>
          <p:cNvPr id="7" name="直接连接符 6"/>
          <p:cNvCxnSpPr>
            <a:stCxn id="10" idx="3"/>
          </p:cNvCxnSpPr>
          <p:nvPr/>
        </p:nvCxnSpPr>
        <p:spPr>
          <a:xfrm>
            <a:off x="4639354" y="5074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188966" y="810635"/>
            <a:ext cx="2449710"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系统运动图</a:t>
            </a:r>
          </a:p>
        </p:txBody>
      </p:sp>
      <p:pic>
        <p:nvPicPr>
          <p:cNvPr id="2" name="图片 1"/>
          <p:cNvPicPr>
            <a:picLocks noChangeAspect="1"/>
          </p:cNvPicPr>
          <p:nvPr/>
        </p:nvPicPr>
        <p:blipFill>
          <a:blip r:embed="rId2"/>
          <a:stretch>
            <a:fillRect/>
          </a:stretch>
        </p:blipFill>
        <p:spPr>
          <a:xfrm>
            <a:off x="2872288" y="1410798"/>
            <a:ext cx="6818989" cy="4704252"/>
          </a:xfrm>
          <a:prstGeom prst="rect">
            <a:avLst/>
          </a:prstGeom>
        </p:spPr>
      </p:pic>
    </p:spTree>
    <p:extLst>
      <p:ext uri="{BB962C8B-B14F-4D97-AF65-F5344CB8AC3E}">
        <p14:creationId xmlns:p14="http://schemas.microsoft.com/office/powerpoint/2010/main" val="2936160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44</a:t>
            </a:fld>
            <a:endParaRPr lang="zh-CN" altLang="en-US" dirty="0"/>
          </a:p>
        </p:txBody>
      </p:sp>
      <p:cxnSp>
        <p:nvCxnSpPr>
          <p:cNvPr id="7" name="直接连接符 6"/>
          <p:cNvCxnSpPr>
            <a:stCxn id="10" idx="3"/>
          </p:cNvCxnSpPr>
          <p:nvPr/>
        </p:nvCxnSpPr>
        <p:spPr>
          <a:xfrm>
            <a:off x="4639354" y="5074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128603" y="1007821"/>
            <a:ext cx="7148111" cy="424732"/>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en-US" altLang="zh-CN" sz="2400" b="1" dirty="0">
                <a:solidFill>
                  <a:prstClr val="black"/>
                </a:solidFill>
                <a:latin typeface="黑体"/>
                <a:ea typeface="黑体"/>
              </a:rPr>
              <a:t>20</a:t>
            </a:r>
            <a:r>
              <a:rPr lang="zh-CN" altLang="en-US" sz="2400" b="1" dirty="0">
                <a:solidFill>
                  <a:prstClr val="black"/>
                </a:solidFill>
                <a:latin typeface="黑体"/>
                <a:ea typeface="黑体"/>
              </a:rPr>
              <a:t>世纪</a:t>
            </a:r>
            <a:r>
              <a:rPr lang="en-US" altLang="zh-CN" sz="2400" b="1" dirty="0">
                <a:solidFill>
                  <a:prstClr val="black"/>
                </a:solidFill>
                <a:latin typeface="黑体"/>
                <a:ea typeface="黑体"/>
              </a:rPr>
              <a:t>40</a:t>
            </a:r>
            <a:r>
              <a:rPr lang="zh-CN" altLang="en-US" sz="2400" b="1" dirty="0">
                <a:solidFill>
                  <a:prstClr val="black"/>
                </a:solidFill>
                <a:latin typeface="黑体"/>
                <a:ea typeface="黑体"/>
              </a:rPr>
              <a:t>～</a:t>
            </a:r>
            <a:r>
              <a:rPr lang="en-US" altLang="zh-CN" sz="2400" b="1" dirty="0">
                <a:solidFill>
                  <a:prstClr val="black"/>
                </a:solidFill>
                <a:latin typeface="黑体"/>
                <a:ea typeface="黑体"/>
              </a:rPr>
              <a:t>70</a:t>
            </a:r>
            <a:r>
              <a:rPr lang="zh-CN" altLang="en-US" sz="2400" b="1" dirty="0">
                <a:solidFill>
                  <a:prstClr val="black"/>
                </a:solidFill>
                <a:latin typeface="黑体"/>
                <a:ea typeface="黑体"/>
              </a:rPr>
              <a:t>年代出现的部分系统工程学科分支</a:t>
            </a:r>
          </a:p>
        </p:txBody>
      </p:sp>
      <p:graphicFrame>
        <p:nvGraphicFramePr>
          <p:cNvPr id="8" name="Group 431"/>
          <p:cNvGraphicFramePr>
            <a:graphicFrameLocks noGrp="1"/>
          </p:cNvGraphicFramePr>
          <p:nvPr>
            <p:extLst>
              <p:ext uri="{D42A27DB-BD31-4B8C-83A1-F6EECF244321}">
                <p14:modId xmlns:p14="http://schemas.microsoft.com/office/powerpoint/2010/main" val="2333648783"/>
              </p:ext>
            </p:extLst>
          </p:nvPr>
        </p:nvGraphicFramePr>
        <p:xfrm>
          <a:off x="2204803" y="1833516"/>
          <a:ext cx="7958409" cy="3813557"/>
        </p:xfrm>
        <a:graphic>
          <a:graphicData uri="http://schemas.openxmlformats.org/drawingml/2006/table">
            <a:tbl>
              <a:tblPr/>
              <a:tblGrid>
                <a:gridCol w="1606285">
                  <a:extLst>
                    <a:ext uri="{9D8B030D-6E8A-4147-A177-3AD203B41FA5}">
                      <a16:colId xmlns:a16="http://schemas.microsoft.com/office/drawing/2014/main" val="20000"/>
                    </a:ext>
                  </a:extLst>
                </a:gridCol>
                <a:gridCol w="2117375">
                  <a:extLst>
                    <a:ext uri="{9D8B030D-6E8A-4147-A177-3AD203B41FA5}">
                      <a16:colId xmlns:a16="http://schemas.microsoft.com/office/drawing/2014/main" val="20001"/>
                    </a:ext>
                  </a:extLst>
                </a:gridCol>
                <a:gridCol w="584103">
                  <a:extLst>
                    <a:ext uri="{9D8B030D-6E8A-4147-A177-3AD203B41FA5}">
                      <a16:colId xmlns:a16="http://schemas.microsoft.com/office/drawing/2014/main" val="20002"/>
                    </a:ext>
                  </a:extLst>
                </a:gridCol>
                <a:gridCol w="1397894">
                  <a:extLst>
                    <a:ext uri="{9D8B030D-6E8A-4147-A177-3AD203B41FA5}">
                      <a16:colId xmlns:a16="http://schemas.microsoft.com/office/drawing/2014/main" val="20003"/>
                    </a:ext>
                  </a:extLst>
                </a:gridCol>
                <a:gridCol w="1668649">
                  <a:extLst>
                    <a:ext uri="{9D8B030D-6E8A-4147-A177-3AD203B41FA5}">
                      <a16:colId xmlns:a16="http://schemas.microsoft.com/office/drawing/2014/main" val="20004"/>
                    </a:ext>
                  </a:extLst>
                </a:gridCol>
                <a:gridCol w="584103">
                  <a:extLst>
                    <a:ext uri="{9D8B030D-6E8A-4147-A177-3AD203B41FA5}">
                      <a16:colId xmlns:a16="http://schemas.microsoft.com/office/drawing/2014/main" val="20005"/>
                    </a:ext>
                  </a:extLst>
                </a:gridCol>
              </a:tblGrid>
              <a:tr h="37696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accent5">
                              <a:lumMod val="75000"/>
                            </a:schemeClr>
                          </a:solidFill>
                          <a:effectLst/>
                          <a:latin typeface="Times New Roman" pitchFamily="18" charset="0"/>
                          <a:ea typeface="黑体" pitchFamily="49" charset="-122"/>
                          <a:cs typeface="Times New Roman" pitchFamily="18" charset="0"/>
                        </a:rPr>
                        <a:t>创始人</a:t>
                      </a:r>
                    </a:p>
                  </a:txBody>
                  <a:tcPr marL="0" marR="0" marT="0" marB="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accent5">
                              <a:lumMod val="75000"/>
                            </a:schemeClr>
                          </a:solidFill>
                          <a:effectLst/>
                          <a:latin typeface="Times New Roman" pitchFamily="18" charset="0"/>
                          <a:ea typeface="黑体" pitchFamily="49" charset="-122"/>
                          <a:cs typeface="Times New Roman" pitchFamily="18" charset="0"/>
                        </a:rPr>
                        <a:t>分支学科名称</a:t>
                      </a: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accent5">
                              <a:lumMod val="75000"/>
                            </a:schemeClr>
                          </a:solidFill>
                          <a:effectLst/>
                          <a:latin typeface="Times New Roman" pitchFamily="18" charset="0"/>
                          <a:ea typeface="黑体" pitchFamily="49" charset="-122"/>
                          <a:cs typeface="Times New Roman" pitchFamily="18" charset="0"/>
                        </a:rPr>
                        <a:t>时间</a:t>
                      </a:r>
                    </a:p>
                  </a:txBody>
                  <a:tcPr marL="0" marR="0" marT="0" marB="0" anchor="ctr" anchorCtr="1"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accent5">
                              <a:lumMod val="75000"/>
                            </a:schemeClr>
                          </a:solidFill>
                          <a:effectLst/>
                          <a:latin typeface="Times New Roman" pitchFamily="18" charset="0"/>
                          <a:ea typeface="黑体" pitchFamily="49" charset="-122"/>
                          <a:cs typeface="Times New Roman" pitchFamily="18" charset="0"/>
                        </a:rPr>
                        <a:t>创始人</a:t>
                      </a:r>
                    </a:p>
                  </a:txBody>
                  <a:tcPr marL="0" marR="0" marT="0" marB="0" anchor="ctr" anchorCtr="1"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accent5">
                              <a:lumMod val="75000"/>
                            </a:schemeClr>
                          </a:solidFill>
                          <a:effectLst/>
                          <a:latin typeface="Times New Roman" pitchFamily="18" charset="0"/>
                          <a:ea typeface="黑体" pitchFamily="49" charset="-122"/>
                          <a:cs typeface="Times New Roman" pitchFamily="18" charset="0"/>
                        </a:rPr>
                        <a:t>分支学科名称</a:t>
                      </a: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accent5">
                              <a:lumMod val="75000"/>
                            </a:schemeClr>
                          </a:solidFill>
                          <a:effectLst/>
                          <a:latin typeface="Times New Roman" pitchFamily="18" charset="0"/>
                          <a:ea typeface="黑体" pitchFamily="49" charset="-122"/>
                          <a:cs typeface="Times New Roman" pitchFamily="18" charset="0"/>
                        </a:rPr>
                        <a:t>时间</a:t>
                      </a:r>
                    </a:p>
                  </a:txBody>
                  <a:tcPr marL="0" marR="0" marT="0" marB="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0"/>
                  </a:ext>
                </a:extLst>
              </a:tr>
              <a:tr h="37527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2"/>
                          </a:solidFill>
                          <a:effectLst/>
                          <a:latin typeface="Times New Roman" pitchFamily="18" charset="0"/>
                          <a:ea typeface="黑体" pitchFamily="49" charset="-122"/>
                          <a:cs typeface="Times New Roman" pitchFamily="18" charset="0"/>
                        </a:rPr>
                        <a:t>冯</a:t>
                      </a:r>
                      <a:r>
                        <a:rPr kumimoji="0" lang="en-US" altLang="zh-CN" sz="1600" b="0" i="0" u="none" strike="noStrike" cap="none" normalizeH="0" baseline="0" dirty="0">
                          <a:ln>
                            <a:noFill/>
                          </a:ln>
                          <a:solidFill>
                            <a:schemeClr val="tx2"/>
                          </a:solidFill>
                          <a:effectLst/>
                          <a:latin typeface="Times New Roman" pitchFamily="18" charset="0"/>
                          <a:ea typeface="黑体" pitchFamily="49" charset="-122"/>
                          <a:cs typeface="Times New Roman" pitchFamily="18" charset="0"/>
                        </a:rPr>
                        <a:t>.</a:t>
                      </a:r>
                      <a:r>
                        <a:rPr kumimoji="0" lang="zh-CN" altLang="en-US" sz="1600" b="0" i="0" u="none" strike="noStrike" cap="none" normalizeH="0" baseline="0" dirty="0">
                          <a:ln>
                            <a:noFill/>
                          </a:ln>
                          <a:solidFill>
                            <a:schemeClr val="tx2"/>
                          </a:solidFill>
                          <a:effectLst/>
                          <a:latin typeface="Times New Roman" pitchFamily="18" charset="0"/>
                          <a:ea typeface="黑体" pitchFamily="49" charset="-122"/>
                          <a:cs typeface="Times New Roman" pitchFamily="18" charset="0"/>
                        </a:rPr>
                        <a:t>诺依曼</a:t>
                      </a:r>
                    </a:p>
                  </a:txBody>
                  <a:tcPr marL="0" marR="0" marT="0" marB="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对策论</a:t>
                      </a: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1944</a:t>
                      </a:r>
                    </a:p>
                  </a:txBody>
                  <a:tcPr marL="0" marR="0" marT="0" marB="0" anchor="ctr" anchorCtr="1"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W.R.</a:t>
                      </a:r>
                      <a:r>
                        <a:rPr kumimoji="0" lang="zh-CN" altLang="en-US"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阿会布</a:t>
                      </a:r>
                    </a:p>
                  </a:txBody>
                  <a:tcPr marL="0" marR="0" marT="0" marB="0" anchor="ctr" anchorCtr="1"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自组织系统原理</a:t>
                      </a: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1962</a:t>
                      </a:r>
                    </a:p>
                  </a:txBody>
                  <a:tcPr marL="0" marR="0" marT="0" marB="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1"/>
                  </a:ext>
                </a:extLst>
              </a:tr>
              <a:tr h="37527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2"/>
                          </a:solidFill>
                          <a:effectLst/>
                          <a:latin typeface="Times New Roman" pitchFamily="18" charset="0"/>
                          <a:ea typeface="黑体" pitchFamily="49" charset="-122"/>
                          <a:cs typeface="Times New Roman" pitchFamily="18" charset="0"/>
                        </a:rPr>
                        <a:t>冯</a:t>
                      </a:r>
                      <a:r>
                        <a:rPr kumimoji="0" lang="en-US" altLang="zh-CN" sz="1600" b="0" i="0" u="none" strike="noStrike" cap="none" normalizeH="0" baseline="0" dirty="0">
                          <a:ln>
                            <a:noFill/>
                          </a:ln>
                          <a:solidFill>
                            <a:schemeClr val="tx2"/>
                          </a:solidFill>
                          <a:effectLst/>
                          <a:latin typeface="Times New Roman" pitchFamily="18" charset="0"/>
                          <a:ea typeface="黑体" pitchFamily="49" charset="-122"/>
                          <a:cs typeface="Times New Roman" pitchFamily="18" charset="0"/>
                        </a:rPr>
                        <a:t>.</a:t>
                      </a:r>
                      <a:r>
                        <a:rPr kumimoji="0" lang="zh-CN" altLang="en-US" sz="1600" b="0" i="0" u="none" strike="noStrike" cap="none" normalizeH="0" baseline="0" dirty="0">
                          <a:ln>
                            <a:noFill/>
                          </a:ln>
                          <a:solidFill>
                            <a:schemeClr val="tx2"/>
                          </a:solidFill>
                          <a:effectLst/>
                          <a:latin typeface="Times New Roman" pitchFamily="18" charset="0"/>
                          <a:ea typeface="黑体" pitchFamily="49" charset="-122"/>
                          <a:cs typeface="Times New Roman" pitchFamily="18" charset="0"/>
                        </a:rPr>
                        <a:t>贝塔朗菲</a:t>
                      </a:r>
                    </a:p>
                  </a:txBody>
                  <a:tcPr marL="0" marR="0" marT="0" marB="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2"/>
                          </a:solidFill>
                          <a:effectLst/>
                          <a:latin typeface="Times New Roman" pitchFamily="18" charset="0"/>
                          <a:ea typeface="黑体" pitchFamily="49" charset="-122"/>
                          <a:cs typeface="Times New Roman" pitchFamily="18" charset="0"/>
                        </a:rPr>
                        <a:t>一般系统论</a:t>
                      </a: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1945</a:t>
                      </a:r>
                    </a:p>
                  </a:txBody>
                  <a:tcPr marL="0" marR="0" marT="0" marB="0" anchor="ctr" anchorCtr="1"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R.</a:t>
                      </a:r>
                      <a:r>
                        <a:rPr kumimoji="0" lang="zh-CN" altLang="en-US"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罗森</a:t>
                      </a:r>
                    </a:p>
                  </a:txBody>
                  <a:tcPr marL="0" marR="0" marT="0" marB="0" anchor="ctr" anchorCtr="1"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自复制自动机</a:t>
                      </a: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1965</a:t>
                      </a:r>
                    </a:p>
                  </a:txBody>
                  <a:tcPr marL="0" marR="0" marT="0" marB="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2"/>
                  </a:ext>
                </a:extLst>
              </a:tr>
              <a:tr h="39217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FF0000"/>
                          </a:solidFill>
                          <a:effectLst/>
                          <a:latin typeface="Times New Roman" pitchFamily="18" charset="0"/>
                          <a:ea typeface="黑体" pitchFamily="49" charset="-122"/>
                          <a:cs typeface="Times New Roman" pitchFamily="18" charset="0"/>
                        </a:rPr>
                        <a:t>C.E.</a:t>
                      </a:r>
                      <a:r>
                        <a:rPr kumimoji="0" lang="zh-CN" altLang="en-US" sz="1600" b="0" i="0" u="none" strike="noStrike" cap="none" normalizeH="0" baseline="0" dirty="0">
                          <a:ln>
                            <a:noFill/>
                          </a:ln>
                          <a:solidFill>
                            <a:srgbClr val="FF0000"/>
                          </a:solidFill>
                          <a:effectLst/>
                          <a:latin typeface="Times New Roman" pitchFamily="18" charset="0"/>
                          <a:ea typeface="黑体" pitchFamily="49" charset="-122"/>
                          <a:cs typeface="Times New Roman" pitchFamily="18" charset="0"/>
                        </a:rPr>
                        <a:t>香农</a:t>
                      </a:r>
                    </a:p>
                  </a:txBody>
                  <a:tcPr marL="0" marR="0" marT="0" marB="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rgbClr val="FF0000"/>
                          </a:solidFill>
                          <a:effectLst/>
                          <a:latin typeface="Times New Roman" pitchFamily="18" charset="0"/>
                          <a:ea typeface="黑体" pitchFamily="49" charset="-122"/>
                          <a:cs typeface="Times New Roman" pitchFamily="18" charset="0"/>
                        </a:rPr>
                        <a:t>信息论</a:t>
                      </a: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1948</a:t>
                      </a:r>
                    </a:p>
                  </a:txBody>
                  <a:tcPr marL="0" marR="0" marT="0" marB="0" anchor="ctr" anchorCtr="1"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L.</a:t>
                      </a:r>
                      <a:r>
                        <a:rPr kumimoji="0" lang="zh-CN" altLang="en-US"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扎德</a:t>
                      </a:r>
                    </a:p>
                  </a:txBody>
                  <a:tcPr marL="0" marR="0" marT="0" marB="0" anchor="ctr" anchorCtr="1"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模糊集与系统</a:t>
                      </a: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1969</a:t>
                      </a:r>
                    </a:p>
                  </a:txBody>
                  <a:tcPr marL="0" marR="0" marT="0" marB="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3"/>
                  </a:ext>
                </a:extLst>
              </a:tr>
              <a:tr h="376961">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0000"/>
                          </a:solidFill>
                          <a:effectLst/>
                          <a:latin typeface="Times New Roman" pitchFamily="18" charset="0"/>
                          <a:ea typeface="黑体" pitchFamily="49" charset="-122"/>
                          <a:cs typeface="Times New Roman" pitchFamily="18" charset="0"/>
                        </a:rPr>
                        <a:t>N.</a:t>
                      </a:r>
                      <a:r>
                        <a:rPr kumimoji="0" lang="zh-CN" altLang="en-US" sz="1600" b="0" i="0" u="none" strike="noStrike" cap="none" normalizeH="0" baseline="0">
                          <a:ln>
                            <a:noFill/>
                          </a:ln>
                          <a:solidFill>
                            <a:srgbClr val="FF0000"/>
                          </a:solidFill>
                          <a:effectLst/>
                          <a:latin typeface="Times New Roman" pitchFamily="18" charset="0"/>
                          <a:ea typeface="黑体" pitchFamily="49" charset="-122"/>
                          <a:cs typeface="Times New Roman" pitchFamily="18" charset="0"/>
                        </a:rPr>
                        <a:t>维纳</a:t>
                      </a:r>
                    </a:p>
                  </a:txBody>
                  <a:tcPr marL="0" marR="0" marT="0" marB="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rgbClr val="FF0000"/>
                          </a:solidFill>
                          <a:effectLst/>
                          <a:latin typeface="Times New Roman" pitchFamily="18" charset="0"/>
                          <a:ea typeface="黑体" pitchFamily="49" charset="-122"/>
                          <a:cs typeface="Times New Roman" pitchFamily="18" charset="0"/>
                        </a:rPr>
                        <a:t>控制论</a:t>
                      </a: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1949</a:t>
                      </a:r>
                    </a:p>
                  </a:txBody>
                  <a:tcPr marL="0" marR="0" marT="0" marB="0" anchor="ctr" anchorCtr="1"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I.</a:t>
                      </a:r>
                      <a:r>
                        <a:rPr kumimoji="0" lang="zh-CN" altLang="en-US"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普里高津</a:t>
                      </a:r>
                    </a:p>
                  </a:txBody>
                  <a:tcPr marL="0" marR="0" marT="0" marB="0" anchor="ctr" anchorCtr="1"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耗散结构理论</a:t>
                      </a: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1969</a:t>
                      </a:r>
                    </a:p>
                  </a:txBody>
                  <a:tcPr marL="0" marR="0" marT="0" marB="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4"/>
                  </a:ext>
                </a:extLst>
              </a:tr>
              <a:tr h="37527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2"/>
                          </a:solidFill>
                          <a:effectLst/>
                          <a:latin typeface="Times New Roman" pitchFamily="18" charset="0"/>
                          <a:ea typeface="黑体" pitchFamily="49" charset="-122"/>
                          <a:cs typeface="Times New Roman" pitchFamily="18" charset="0"/>
                        </a:rPr>
                        <a:t>冯</a:t>
                      </a:r>
                      <a:r>
                        <a:rPr kumimoji="0" lang="en-US" altLang="zh-CN" sz="1600" b="0" i="0" u="none" strike="noStrike" cap="none" normalizeH="0" baseline="0" dirty="0">
                          <a:ln>
                            <a:noFill/>
                          </a:ln>
                          <a:solidFill>
                            <a:schemeClr val="tx2"/>
                          </a:solidFill>
                          <a:effectLst/>
                          <a:latin typeface="Times New Roman" pitchFamily="18" charset="0"/>
                          <a:ea typeface="黑体" pitchFamily="49" charset="-122"/>
                          <a:cs typeface="Times New Roman" pitchFamily="18" charset="0"/>
                        </a:rPr>
                        <a:t>.</a:t>
                      </a:r>
                      <a:r>
                        <a:rPr kumimoji="0" lang="zh-CN" altLang="en-US" sz="1600" b="0" i="0" u="none" strike="noStrike" cap="none" normalizeH="0" baseline="0" dirty="0">
                          <a:ln>
                            <a:noFill/>
                          </a:ln>
                          <a:solidFill>
                            <a:schemeClr val="tx2"/>
                          </a:solidFill>
                          <a:effectLst/>
                          <a:latin typeface="Times New Roman" pitchFamily="18" charset="0"/>
                          <a:ea typeface="黑体" pitchFamily="49" charset="-122"/>
                          <a:cs typeface="Times New Roman" pitchFamily="18" charset="0"/>
                        </a:rPr>
                        <a:t>贝塔朗菲</a:t>
                      </a:r>
                    </a:p>
                  </a:txBody>
                  <a:tcPr marL="0" marR="0" marT="0" marB="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2"/>
                          </a:solidFill>
                          <a:effectLst/>
                          <a:latin typeface="Times New Roman" pitchFamily="18" charset="0"/>
                          <a:ea typeface="黑体" pitchFamily="49" charset="-122"/>
                          <a:cs typeface="Times New Roman" pitchFamily="18" charset="0"/>
                        </a:rPr>
                        <a:t>开放系统理论</a:t>
                      </a: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2"/>
                          </a:solidFill>
                          <a:effectLst/>
                          <a:latin typeface="Times New Roman" pitchFamily="18" charset="0"/>
                          <a:ea typeface="黑体" pitchFamily="49" charset="-122"/>
                          <a:cs typeface="Times New Roman" pitchFamily="18" charset="0"/>
                        </a:rPr>
                        <a:t>1954</a:t>
                      </a:r>
                    </a:p>
                  </a:txBody>
                  <a:tcPr marL="0" marR="0" marT="0" marB="0" anchor="ctr" anchorCtr="1"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FFFF00"/>
                        </a:buClr>
                        <a:buSzTx/>
                        <a:buFont typeface="Wingdings" pitchFamily="2" charset="2"/>
                        <a:buNone/>
                        <a:tabLst/>
                      </a:pPr>
                      <a:r>
                        <a:rPr kumimoji="0" lang="zh-CN" altLang="en-US" sz="1600" b="0" i="0" u="none" strike="noStrike" cap="none" normalizeH="0" baseline="0" dirty="0">
                          <a:ln>
                            <a:noFill/>
                          </a:ln>
                          <a:solidFill>
                            <a:schemeClr val="tx2"/>
                          </a:solidFill>
                          <a:effectLst/>
                          <a:latin typeface="Times New Roman" pitchFamily="18" charset="0"/>
                          <a:ea typeface="黑体" pitchFamily="49" charset="-122"/>
                          <a:cs typeface="Times New Roman" pitchFamily="18" charset="0"/>
                        </a:rPr>
                        <a:t>汤姆</a:t>
                      </a:r>
                    </a:p>
                  </a:txBody>
                  <a:tcPr marL="0" marR="0" marT="0" marB="0" anchor="ctr" anchorCtr="1"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突变理论</a:t>
                      </a: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1969</a:t>
                      </a:r>
                    </a:p>
                  </a:txBody>
                  <a:tcPr marL="0" marR="0" marT="0" marB="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5"/>
                  </a:ext>
                </a:extLst>
              </a:tr>
              <a:tr h="3735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rgbClr val="FF0000"/>
                          </a:solidFill>
                          <a:effectLst/>
                          <a:latin typeface="Times New Roman" pitchFamily="18" charset="0"/>
                          <a:ea typeface="黑体" pitchFamily="49" charset="-122"/>
                          <a:cs typeface="Times New Roman" pitchFamily="18" charset="0"/>
                        </a:rPr>
                        <a:t>钱学森</a:t>
                      </a:r>
                    </a:p>
                  </a:txBody>
                  <a:tcPr marL="0" marR="0" marT="0" marB="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rgbClr val="FF0000"/>
                          </a:solidFill>
                          <a:effectLst/>
                          <a:latin typeface="Times New Roman" pitchFamily="18" charset="0"/>
                          <a:ea typeface="黑体" pitchFamily="49" charset="-122"/>
                          <a:cs typeface="Times New Roman" pitchFamily="18" charset="0"/>
                        </a:rPr>
                        <a:t>工程控制论</a:t>
                      </a:r>
                      <a:endParaRPr kumimoji="0" lang="en-US" altLang="zh-CN" sz="1600" b="0" i="0" u="none" strike="noStrike" cap="none" normalizeH="0" baseline="0" dirty="0">
                        <a:ln>
                          <a:noFill/>
                        </a:ln>
                        <a:solidFill>
                          <a:srgbClr val="FF0000"/>
                        </a:solidFill>
                        <a:effectLst/>
                        <a:latin typeface="Times New Roman" pitchFamily="18" charset="0"/>
                        <a:ea typeface="黑体" pitchFamily="49" charset="-122"/>
                        <a:cs typeface="Times New Roman" pitchFamily="18" charset="0"/>
                      </a:endParaRP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2"/>
                          </a:solidFill>
                          <a:effectLst/>
                          <a:latin typeface="Times New Roman" pitchFamily="18" charset="0"/>
                          <a:ea typeface="黑体" pitchFamily="49" charset="-122"/>
                          <a:cs typeface="Times New Roman" pitchFamily="18" charset="0"/>
                        </a:rPr>
                        <a:t>1957</a:t>
                      </a:r>
                    </a:p>
                  </a:txBody>
                  <a:tcPr marL="0" marR="0" marT="0" marB="0" anchor="ctr" anchorCtr="1"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FF0000"/>
                          </a:solidFill>
                          <a:effectLst/>
                          <a:latin typeface="Times New Roman" pitchFamily="18" charset="0"/>
                          <a:ea typeface="黑体" pitchFamily="49" charset="-122"/>
                          <a:cs typeface="Times New Roman" pitchFamily="18" charset="0"/>
                        </a:rPr>
                        <a:t>H.</a:t>
                      </a:r>
                      <a:r>
                        <a:rPr kumimoji="0" lang="zh-CN" altLang="en-US" sz="1600" b="0" i="0" u="none" strike="noStrike" cap="none" normalizeH="0" baseline="0" dirty="0">
                          <a:ln>
                            <a:noFill/>
                          </a:ln>
                          <a:solidFill>
                            <a:srgbClr val="FF0000"/>
                          </a:solidFill>
                          <a:effectLst/>
                          <a:latin typeface="Times New Roman" pitchFamily="18" charset="0"/>
                          <a:ea typeface="黑体" pitchFamily="49" charset="-122"/>
                          <a:cs typeface="Times New Roman" pitchFamily="18" charset="0"/>
                        </a:rPr>
                        <a:t>哈肯</a:t>
                      </a:r>
                    </a:p>
                  </a:txBody>
                  <a:tcPr marL="0" marR="0" marT="0" marB="0" anchor="ctr" anchorCtr="1"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rgbClr val="FF0000"/>
                          </a:solidFill>
                          <a:effectLst/>
                          <a:latin typeface="Times New Roman" pitchFamily="18" charset="0"/>
                          <a:ea typeface="黑体" pitchFamily="49" charset="-122"/>
                          <a:cs typeface="Times New Roman" pitchFamily="18" charset="0"/>
                        </a:rPr>
                        <a:t>协同学</a:t>
                      </a: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2"/>
                          </a:solidFill>
                          <a:effectLst/>
                          <a:latin typeface="Times New Roman" pitchFamily="18" charset="0"/>
                          <a:ea typeface="黑体" pitchFamily="49" charset="-122"/>
                          <a:cs typeface="Times New Roman" pitchFamily="18" charset="0"/>
                        </a:rPr>
                        <a:t>1969</a:t>
                      </a:r>
                    </a:p>
                  </a:txBody>
                  <a:tcPr marL="0" marR="0" marT="0" marB="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6"/>
                  </a:ext>
                </a:extLst>
              </a:tr>
              <a:tr h="376961">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A.H.</a:t>
                      </a:r>
                      <a:r>
                        <a:rPr kumimoji="0" lang="zh-CN" altLang="en-US"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哥德</a:t>
                      </a:r>
                    </a:p>
                  </a:txBody>
                  <a:tcPr marL="0" marR="0" marT="0" marB="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系统工程</a:t>
                      </a: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1957</a:t>
                      </a:r>
                    </a:p>
                  </a:txBody>
                  <a:tcPr marL="0" marR="0" marT="0" marB="0" anchor="ctr" anchorCtr="1"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2"/>
                          </a:solidFill>
                          <a:effectLst/>
                          <a:latin typeface="Times New Roman" pitchFamily="18" charset="0"/>
                          <a:ea typeface="黑体" pitchFamily="49" charset="-122"/>
                          <a:cs typeface="Times New Roman" pitchFamily="18" charset="0"/>
                        </a:rPr>
                        <a:t>艾根</a:t>
                      </a:r>
                    </a:p>
                  </a:txBody>
                  <a:tcPr marL="0" marR="0" marT="0" marB="0" anchor="ctr" anchorCtr="1"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2"/>
                          </a:solidFill>
                          <a:effectLst/>
                          <a:latin typeface="Times New Roman" pitchFamily="18" charset="0"/>
                          <a:ea typeface="黑体" pitchFamily="49" charset="-122"/>
                          <a:cs typeface="Times New Roman" pitchFamily="18" charset="0"/>
                        </a:rPr>
                        <a:t>超循环理论</a:t>
                      </a: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1971</a:t>
                      </a:r>
                    </a:p>
                  </a:txBody>
                  <a:tcPr marL="0" marR="0" marT="0" marB="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7"/>
                  </a:ext>
                </a:extLst>
              </a:tr>
              <a:tr h="37527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R.</a:t>
                      </a:r>
                      <a:r>
                        <a:rPr kumimoji="0" lang="zh-CN" altLang="en-US"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别依曼</a:t>
                      </a:r>
                    </a:p>
                  </a:txBody>
                  <a:tcPr marL="0" marR="0" marT="0" marB="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2"/>
                          </a:solidFill>
                          <a:effectLst/>
                          <a:latin typeface="Times New Roman" pitchFamily="18" charset="0"/>
                          <a:ea typeface="黑体" pitchFamily="49" charset="-122"/>
                          <a:cs typeface="Times New Roman" pitchFamily="18" charset="0"/>
                        </a:rPr>
                        <a:t>动态规划论</a:t>
                      </a: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1961</a:t>
                      </a:r>
                    </a:p>
                  </a:txBody>
                  <a:tcPr marL="0" marR="0" marT="0" marB="0" anchor="ctr" anchorCtr="1"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J.G.</a:t>
                      </a:r>
                      <a:r>
                        <a:rPr kumimoji="0" lang="zh-CN" altLang="en-US"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米勒</a:t>
                      </a:r>
                    </a:p>
                  </a:txBody>
                  <a:tcPr marL="0" marR="0" marT="0" marB="0" anchor="ctr" anchorCtr="1"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2"/>
                          </a:solidFill>
                          <a:effectLst/>
                          <a:latin typeface="Times New Roman" pitchFamily="18" charset="0"/>
                          <a:ea typeface="黑体" pitchFamily="49" charset="-122"/>
                          <a:cs typeface="Times New Roman" pitchFamily="18" charset="0"/>
                        </a:rPr>
                        <a:t>生命系统理论</a:t>
                      </a: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1972</a:t>
                      </a:r>
                    </a:p>
                  </a:txBody>
                  <a:tcPr marL="0" marR="0" marT="0" marB="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8"/>
                  </a:ext>
                </a:extLst>
              </a:tr>
              <a:tr h="41584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M.D.</a:t>
                      </a:r>
                      <a:r>
                        <a:rPr kumimoji="0" lang="zh-CN" altLang="en-US"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曼萨诺维可</a:t>
                      </a:r>
                    </a:p>
                  </a:txBody>
                  <a:tcPr marL="0" marR="0" marT="0" marB="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2"/>
                          </a:solidFill>
                          <a:effectLst/>
                          <a:latin typeface="Times New Roman" pitchFamily="18" charset="0"/>
                          <a:ea typeface="黑体" pitchFamily="49" charset="-122"/>
                          <a:cs typeface="Times New Roman" pitchFamily="18" charset="0"/>
                        </a:rPr>
                        <a:t>一般系统的数学理论</a:t>
                      </a: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1962</a:t>
                      </a:r>
                    </a:p>
                  </a:txBody>
                  <a:tcPr marL="0" marR="0" marT="0" marB="0" anchor="ctr" anchorCtr="1"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P.</a:t>
                      </a:r>
                      <a:r>
                        <a:rPr kumimoji="0" lang="zh-CN" altLang="en-US" sz="1600" b="0" i="0" u="none" strike="noStrike" cap="none" normalizeH="0" baseline="0">
                          <a:ln>
                            <a:noFill/>
                          </a:ln>
                          <a:solidFill>
                            <a:schemeClr val="tx2"/>
                          </a:solidFill>
                          <a:effectLst/>
                          <a:latin typeface="Times New Roman" pitchFamily="18" charset="0"/>
                          <a:ea typeface="黑体" pitchFamily="49" charset="-122"/>
                          <a:cs typeface="Times New Roman" pitchFamily="18" charset="0"/>
                        </a:rPr>
                        <a:t>齐格勒</a:t>
                      </a:r>
                    </a:p>
                  </a:txBody>
                  <a:tcPr marL="0" marR="0" marT="0" marB="0" anchor="ctr" anchorCtr="1"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2"/>
                          </a:solidFill>
                          <a:effectLst/>
                          <a:latin typeface="Times New Roman" pitchFamily="18" charset="0"/>
                          <a:ea typeface="黑体" pitchFamily="49" charset="-122"/>
                          <a:cs typeface="Times New Roman" pitchFamily="18" charset="0"/>
                        </a:rPr>
                        <a:t>建模与仿真理论</a:t>
                      </a: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FFFF00"/>
                        </a:buClr>
                        <a:buSzTx/>
                        <a:buFont typeface="Wingdings" pitchFamily="2" charset="2"/>
                        <a:buNone/>
                        <a:tabLst/>
                      </a:pPr>
                      <a:r>
                        <a:rPr kumimoji="0" lang="en-US" altLang="zh-CN" sz="1600" b="0" i="0" u="none" strike="noStrike" cap="none" normalizeH="0" baseline="0" dirty="0">
                          <a:ln>
                            <a:noFill/>
                          </a:ln>
                          <a:solidFill>
                            <a:schemeClr val="tx2"/>
                          </a:solidFill>
                          <a:effectLst/>
                          <a:latin typeface="Times New Roman" pitchFamily="18" charset="0"/>
                          <a:ea typeface="黑体" pitchFamily="49" charset="-122"/>
                          <a:cs typeface="Times New Roman" pitchFamily="18" charset="0"/>
                        </a:rPr>
                        <a:t>1972</a:t>
                      </a:r>
                    </a:p>
                  </a:txBody>
                  <a:tcPr marL="0" marR="0" marT="0" marB="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893826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pic>
        <p:nvPicPr>
          <p:cNvPr id="12" name="Picture 4" descr="103"/>
          <p:cNvPicPr>
            <a:picLocks noGrp="1" noChangeAspect="1" noChangeArrowheads="1"/>
          </p:cNvPicPr>
          <p:nvPr>
            <p:ph idx="1"/>
          </p:nvPr>
        </p:nvPicPr>
        <p:blipFill>
          <a:blip r:embed="rId2"/>
          <a:stretch>
            <a:fillRect/>
          </a:stretch>
        </p:blipFill>
        <p:spPr>
          <a:xfrm>
            <a:off x="7650634" y="1540694"/>
            <a:ext cx="1638300" cy="2324100"/>
          </a:xfrm>
          <a:prstGeom prst="rect">
            <a:avLst/>
          </a:prstGeom>
          <a:effectLst>
            <a:outerShdw blurRad="292100" dist="139700" dir="2700000" algn="tl" rotWithShape="0">
              <a:srgbClr val="333333">
                <a:alpha val="65000"/>
              </a:srgbClr>
            </a:outerShdw>
          </a:effectLst>
        </p:spPr>
      </p:pic>
      <p:sp>
        <p:nvSpPr>
          <p:cNvPr id="6" name="灯片编号占位符 5"/>
          <p:cNvSpPr>
            <a:spLocks noGrp="1"/>
          </p:cNvSpPr>
          <p:nvPr>
            <p:ph type="sldNum" sz="quarter" idx="12"/>
          </p:nvPr>
        </p:nvSpPr>
        <p:spPr/>
        <p:txBody>
          <a:bodyPr/>
          <a:lstStyle/>
          <a:p>
            <a:fld id="{992410F8-5038-4D67-BFCB-CC041677B2F5}" type="slidenum">
              <a:rPr lang="zh-CN" altLang="en-US" smtClean="0"/>
              <a:t>45</a:t>
            </a:fld>
            <a:endParaRPr lang="zh-CN" altLang="en-US" dirty="0"/>
          </a:p>
        </p:txBody>
      </p:sp>
      <p:pic>
        <p:nvPicPr>
          <p:cNvPr id="13" name="Picture 5" descr="Qxs"/>
          <p:cNvPicPr>
            <a:picLocks noGrp="1" noChangeAspect="1" noChangeArrowheads="1"/>
          </p:cNvPicPr>
          <p:nvPr>
            <p:ph sz="quarter" idx="4294967295"/>
          </p:nvPr>
        </p:nvPicPr>
        <p:blipFill>
          <a:blip r:embed="rId3"/>
          <a:srcRect/>
          <a:stretch>
            <a:fillRect/>
          </a:stretch>
        </p:blipFill>
        <p:spPr>
          <a:xfrm>
            <a:off x="8469784" y="3963760"/>
            <a:ext cx="2743200" cy="1981200"/>
          </a:xfrm>
          <a:prstGeom prst="rect">
            <a:avLst/>
          </a:prstGeom>
          <a:effectLst>
            <a:outerShdw blurRad="292100" dist="139700" dir="2700000" algn="tl" rotWithShape="0">
              <a:srgbClr val="333333">
                <a:alpha val="65000"/>
              </a:srgbClr>
            </a:outerShdw>
          </a:effectLst>
        </p:spPr>
      </p:pic>
      <p:cxnSp>
        <p:nvCxnSpPr>
          <p:cNvPr id="7" name="直接连接符 6"/>
          <p:cNvCxnSpPr>
            <a:stCxn id="10" idx="3"/>
          </p:cNvCxnSpPr>
          <p:nvPr/>
        </p:nvCxnSpPr>
        <p:spPr>
          <a:xfrm>
            <a:off x="4639354" y="5074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128603" y="1007822"/>
            <a:ext cx="4971233"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钱学森</a:t>
            </a:r>
            <a:r>
              <a:rPr lang="zh-CN" altLang="en-US" sz="2000" b="1" dirty="0">
                <a:solidFill>
                  <a:prstClr val="black"/>
                </a:solidFill>
                <a:latin typeface="黑体"/>
                <a:ea typeface="黑体"/>
              </a:rPr>
              <a:t>（</a:t>
            </a:r>
            <a:r>
              <a:rPr lang="en-US" altLang="zh-CN" sz="2000" b="1" dirty="0">
                <a:solidFill>
                  <a:prstClr val="black"/>
                </a:solidFill>
                <a:latin typeface="黑体"/>
                <a:ea typeface="黑体"/>
              </a:rPr>
              <a:t>1911.12.11-2009.10.31</a:t>
            </a:r>
            <a:r>
              <a:rPr lang="zh-CN" altLang="en-US" sz="2000" b="1" dirty="0">
                <a:solidFill>
                  <a:prstClr val="black"/>
                </a:solidFill>
                <a:latin typeface="黑体"/>
                <a:ea typeface="黑体"/>
              </a:rPr>
              <a:t>）</a:t>
            </a:r>
          </a:p>
        </p:txBody>
      </p:sp>
      <p:sp>
        <p:nvSpPr>
          <p:cNvPr id="11" name="Rectangle 3"/>
          <p:cNvSpPr txBox="1">
            <a:spLocks noChangeArrowheads="1"/>
          </p:cNvSpPr>
          <p:nvPr/>
        </p:nvSpPr>
        <p:spPr>
          <a:xfrm>
            <a:off x="2023419" y="1540694"/>
            <a:ext cx="5467350" cy="399573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3075" indent="-342900">
              <a:lnSpc>
                <a:spcPts val="3080"/>
              </a:lnSpc>
              <a:buFont typeface="Wingdings" panose="05000000000000000000" pitchFamily="2" charset="2"/>
              <a:buChar char="p"/>
            </a:pPr>
            <a:r>
              <a:rPr lang="en-US" altLang="zh-CN" sz="2000" b="0" dirty="0"/>
              <a:t>1911</a:t>
            </a:r>
            <a:r>
              <a:rPr lang="zh-CN" altLang="en-US" sz="2000" b="0" dirty="0"/>
              <a:t>年祖籍杭州，生于上海。应用力学、工程控制论、系统工程科学家。</a:t>
            </a:r>
          </a:p>
          <a:p>
            <a:pPr marL="473075" indent="-342900">
              <a:lnSpc>
                <a:spcPts val="3080"/>
              </a:lnSpc>
              <a:buFont typeface="Wingdings" panose="05000000000000000000" pitchFamily="2" charset="2"/>
              <a:buChar char="p"/>
            </a:pPr>
            <a:r>
              <a:rPr lang="en-US" altLang="zh-CN" sz="2000" b="0" dirty="0"/>
              <a:t>1934</a:t>
            </a:r>
            <a:r>
              <a:rPr lang="zh-CN" altLang="en-US" sz="2000" b="0" dirty="0"/>
              <a:t>年毕业于上海交通大学，</a:t>
            </a:r>
            <a:r>
              <a:rPr lang="en-US" altLang="zh-CN" sz="2000" b="0" dirty="0"/>
              <a:t>1939</a:t>
            </a:r>
            <a:r>
              <a:rPr lang="zh-CN" altLang="en-US" sz="2000" b="0" dirty="0"/>
              <a:t>年在加州理工学院获博士学位 。并担任过加州理工学院航空系副教授，麻省理工学院航空系副教授、空气动力学教授，</a:t>
            </a:r>
            <a:r>
              <a:rPr lang="en-US" altLang="zh-CN" sz="2000" b="0" dirty="0"/>
              <a:t>1949</a:t>
            </a:r>
            <a:r>
              <a:rPr lang="zh-CN" altLang="en-US" sz="2000" b="0" dirty="0"/>
              <a:t>年至</a:t>
            </a:r>
            <a:r>
              <a:rPr lang="en-US" altLang="zh-CN" sz="2000" b="0" dirty="0"/>
              <a:t>1955</a:t>
            </a:r>
            <a:r>
              <a:rPr lang="zh-CN" altLang="en-US" sz="2000" b="0" dirty="0"/>
              <a:t>年任美国加州理工学院喷气推进中心主任、教授。</a:t>
            </a:r>
          </a:p>
          <a:p>
            <a:pPr marL="473075" indent="-342900">
              <a:lnSpc>
                <a:spcPts val="3080"/>
              </a:lnSpc>
              <a:buFont typeface="Wingdings" panose="05000000000000000000" pitchFamily="2" charset="2"/>
              <a:buChar char="p"/>
            </a:pPr>
            <a:r>
              <a:rPr lang="zh-CN" altLang="en-US" sz="2000" b="0" dirty="0"/>
              <a:t>中国控制学科最重要的奠基人，中国自动化学会首任理事长。</a:t>
            </a:r>
          </a:p>
        </p:txBody>
      </p:sp>
    </p:spTree>
    <p:extLst>
      <p:ext uri="{BB962C8B-B14F-4D97-AF65-F5344CB8AC3E}">
        <p14:creationId xmlns:p14="http://schemas.microsoft.com/office/powerpoint/2010/main" val="19675884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pic>
        <p:nvPicPr>
          <p:cNvPr id="14" name="Picture 5" descr="images"/>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7451102" y="776024"/>
            <a:ext cx="2465784" cy="3489317"/>
          </a:xfrm>
          <a:prstGeom prst="rect">
            <a:avLst/>
          </a:prstGeom>
          <a:noFill/>
        </p:spPr>
      </p:pic>
      <p:sp>
        <p:nvSpPr>
          <p:cNvPr id="6" name="灯片编号占位符 5"/>
          <p:cNvSpPr>
            <a:spLocks noGrp="1"/>
          </p:cNvSpPr>
          <p:nvPr>
            <p:ph type="sldNum" sz="quarter" idx="12"/>
          </p:nvPr>
        </p:nvSpPr>
        <p:spPr/>
        <p:txBody>
          <a:bodyPr/>
          <a:lstStyle/>
          <a:p>
            <a:fld id="{992410F8-5038-4D67-BFCB-CC041677B2F5}" type="slidenum">
              <a:rPr lang="zh-CN" altLang="en-US" smtClean="0"/>
              <a:t>46</a:t>
            </a:fld>
            <a:endParaRPr lang="zh-CN" altLang="en-US" dirty="0"/>
          </a:p>
        </p:txBody>
      </p:sp>
      <p:pic>
        <p:nvPicPr>
          <p:cNvPr id="15" name="Picture 4" descr="D-6"/>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9147402" y="4100776"/>
            <a:ext cx="2576512" cy="1981200"/>
          </a:xfrm>
          <a:prstGeom prst="rect">
            <a:avLst/>
          </a:prstGeom>
          <a:noFill/>
        </p:spPr>
      </p:pic>
      <p:cxnSp>
        <p:nvCxnSpPr>
          <p:cNvPr id="7" name="直接连接符 6"/>
          <p:cNvCxnSpPr>
            <a:stCxn id="10" idx="3"/>
          </p:cNvCxnSpPr>
          <p:nvPr/>
        </p:nvCxnSpPr>
        <p:spPr>
          <a:xfrm>
            <a:off x="4640032" y="5069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1" name="Rectangle 3"/>
          <p:cNvSpPr txBox="1">
            <a:spLocks noChangeArrowheads="1"/>
          </p:cNvSpPr>
          <p:nvPr/>
        </p:nvSpPr>
        <p:spPr>
          <a:xfrm>
            <a:off x="1633310" y="805908"/>
            <a:ext cx="5467350" cy="50887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3075" indent="-342900">
              <a:lnSpc>
                <a:spcPts val="3080"/>
              </a:lnSpc>
              <a:buFont typeface="Wingdings" panose="05000000000000000000" pitchFamily="2" charset="2"/>
              <a:buChar char="p"/>
            </a:pPr>
            <a:r>
              <a:rPr lang="zh-CN" altLang="en-US" sz="2000" b="0" dirty="0"/>
              <a:t>中国力学学会、</a:t>
            </a:r>
            <a:r>
              <a:rPr lang="zh-CN" altLang="en-US" sz="2000" b="0" dirty="0">
                <a:solidFill>
                  <a:srgbClr val="C00000"/>
                </a:solidFill>
              </a:rPr>
              <a:t>中国自动化学会</a:t>
            </a:r>
            <a:r>
              <a:rPr lang="zh-CN" altLang="en-US" sz="2000" b="0" dirty="0"/>
              <a:t>、中国宇航学会、中国系统工程学会名誉理事长，中国科学院学部主席团名誉主席，中国科学技术协会名誉主席</a:t>
            </a:r>
          </a:p>
          <a:p>
            <a:pPr marL="473075" indent="-342900">
              <a:lnSpc>
                <a:spcPts val="3080"/>
              </a:lnSpc>
              <a:buFont typeface="Wingdings" panose="05000000000000000000" pitchFamily="2" charset="2"/>
              <a:buChar char="p"/>
            </a:pPr>
            <a:r>
              <a:rPr lang="zh-CN" altLang="en-US" sz="2000" b="0" dirty="0"/>
              <a:t>曾任国防科学技术委员会副主任和中国科学技术协会主席</a:t>
            </a:r>
          </a:p>
          <a:p>
            <a:pPr marL="473075" indent="-342900">
              <a:lnSpc>
                <a:spcPts val="3080"/>
              </a:lnSpc>
              <a:buFont typeface="Wingdings" panose="05000000000000000000" pitchFamily="2" charset="2"/>
              <a:buChar char="p"/>
            </a:pPr>
            <a:r>
              <a:rPr lang="zh-CN" altLang="en-US" sz="2000" b="0" dirty="0"/>
              <a:t>在应用力学、</a:t>
            </a:r>
            <a:r>
              <a:rPr lang="zh-CN" altLang="en-US" sz="2000" b="0" dirty="0">
                <a:solidFill>
                  <a:srgbClr val="C00000"/>
                </a:solidFill>
              </a:rPr>
              <a:t>工程控制论、系统工程</a:t>
            </a:r>
            <a:r>
              <a:rPr lang="zh-CN" altLang="en-US" sz="2000" b="0" dirty="0"/>
              <a:t>等多领域取得出色研究成果，在中国航天事业的创建与发展等方面作出了卓越贡献。</a:t>
            </a:r>
          </a:p>
          <a:p>
            <a:pPr marL="473075" indent="-342900">
              <a:lnSpc>
                <a:spcPts val="3080"/>
              </a:lnSpc>
              <a:buClr>
                <a:schemeClr val="tx1"/>
              </a:buClr>
              <a:buFont typeface="Wingdings" panose="05000000000000000000" pitchFamily="2" charset="2"/>
              <a:buChar char="p"/>
            </a:pPr>
            <a:r>
              <a:rPr lang="en-US" altLang="zh-CN" sz="2000" b="0" dirty="0">
                <a:solidFill>
                  <a:srgbClr val="C00000"/>
                </a:solidFill>
              </a:rPr>
              <a:t>1999</a:t>
            </a:r>
            <a:r>
              <a:rPr lang="zh-CN" altLang="en-US" sz="2000" b="0" dirty="0">
                <a:solidFill>
                  <a:srgbClr val="C00000"/>
                </a:solidFill>
              </a:rPr>
              <a:t>年获“两弹一星功勋奖章”</a:t>
            </a:r>
          </a:p>
          <a:p>
            <a:pPr marL="473075" indent="-342900">
              <a:lnSpc>
                <a:spcPts val="3080"/>
              </a:lnSpc>
              <a:buFont typeface="Wingdings" panose="05000000000000000000" pitchFamily="2" charset="2"/>
              <a:buChar char="p"/>
            </a:pPr>
            <a:r>
              <a:rPr lang="en-US" altLang="zh-CN" sz="2000" b="0" dirty="0"/>
              <a:t>1957</a:t>
            </a:r>
            <a:r>
              <a:rPr lang="zh-CN" altLang="en-US" sz="2000" b="0" dirty="0"/>
              <a:t>年选聘为中国科学院院士（学部委员） </a:t>
            </a:r>
          </a:p>
        </p:txBody>
      </p:sp>
    </p:spTree>
    <p:extLst>
      <p:ext uri="{BB962C8B-B14F-4D97-AF65-F5344CB8AC3E}">
        <p14:creationId xmlns:p14="http://schemas.microsoft.com/office/powerpoint/2010/main" val="2006271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47</a:t>
            </a:fld>
            <a:endParaRPr lang="zh-CN" altLang="en-US" dirty="0"/>
          </a:p>
        </p:txBody>
      </p:sp>
      <p:cxnSp>
        <p:nvCxnSpPr>
          <p:cNvPr id="7" name="直接连接符 6"/>
          <p:cNvCxnSpPr>
            <a:stCxn id="10" idx="3"/>
          </p:cNvCxnSpPr>
          <p:nvPr/>
        </p:nvCxnSpPr>
        <p:spPr>
          <a:xfrm>
            <a:off x="4639354" y="5074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1" name="Rectangle 3"/>
          <p:cNvSpPr txBox="1">
            <a:spLocks noChangeArrowheads="1"/>
          </p:cNvSpPr>
          <p:nvPr/>
        </p:nvSpPr>
        <p:spPr>
          <a:xfrm>
            <a:off x="2099619" y="988244"/>
            <a:ext cx="5467350" cy="5452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3075" indent="-342900">
              <a:lnSpc>
                <a:spcPts val="3080"/>
              </a:lnSpc>
              <a:buFont typeface="Wingdings" panose="05000000000000000000" pitchFamily="2" charset="2"/>
              <a:buChar char="p"/>
            </a:pPr>
            <a:r>
              <a:rPr lang="zh-CN" altLang="en-US" sz="2400" b="0" dirty="0"/>
              <a:t> 中国航天之父</a:t>
            </a:r>
          </a:p>
        </p:txBody>
      </p:sp>
      <p:sp>
        <p:nvSpPr>
          <p:cNvPr id="8" name="Rectangle 3"/>
          <p:cNvSpPr txBox="1">
            <a:spLocks noChangeArrowheads="1"/>
          </p:cNvSpPr>
          <p:nvPr/>
        </p:nvSpPr>
        <p:spPr>
          <a:xfrm>
            <a:off x="2099619" y="1675762"/>
            <a:ext cx="6425256" cy="629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3075" indent="-342900">
              <a:lnSpc>
                <a:spcPts val="3080"/>
              </a:lnSpc>
              <a:buFont typeface="Wingdings" panose="05000000000000000000" pitchFamily="2" charset="2"/>
              <a:buChar char="p"/>
            </a:pPr>
            <a:r>
              <a:rPr lang="zh-CN" altLang="en-US" sz="2400" b="0" dirty="0"/>
              <a:t> 中国火箭、导弹和航天技术的重要奠基人</a:t>
            </a:r>
          </a:p>
        </p:txBody>
      </p:sp>
      <p:sp>
        <p:nvSpPr>
          <p:cNvPr id="9" name="Rectangle 3"/>
          <p:cNvSpPr txBox="1">
            <a:spLocks noChangeArrowheads="1"/>
          </p:cNvSpPr>
          <p:nvPr/>
        </p:nvSpPr>
        <p:spPr>
          <a:xfrm>
            <a:off x="2099619" y="2386397"/>
            <a:ext cx="6425256" cy="629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3075" indent="-342900">
              <a:lnSpc>
                <a:spcPts val="3080"/>
              </a:lnSpc>
              <a:buFont typeface="Wingdings" panose="05000000000000000000" pitchFamily="2" charset="2"/>
              <a:buChar char="p"/>
            </a:pPr>
            <a:r>
              <a:rPr lang="zh-CN" altLang="en-US" sz="2400" b="0" dirty="0"/>
              <a:t> 感动中国</a:t>
            </a:r>
            <a:r>
              <a:rPr lang="en-US" altLang="zh-CN" sz="2400" b="0" dirty="0"/>
              <a:t>2008</a:t>
            </a:r>
            <a:r>
              <a:rPr lang="zh-CN" altLang="en-US" sz="2400" b="0" dirty="0"/>
              <a:t>年度人物</a:t>
            </a:r>
          </a:p>
        </p:txBody>
      </p:sp>
      <p:sp>
        <p:nvSpPr>
          <p:cNvPr id="12" name="Rectangle 3"/>
          <p:cNvSpPr txBox="1">
            <a:spLocks noChangeArrowheads="1"/>
          </p:cNvSpPr>
          <p:nvPr/>
        </p:nvSpPr>
        <p:spPr>
          <a:xfrm>
            <a:off x="2099619" y="3098439"/>
            <a:ext cx="6425256" cy="629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3075" indent="-342900">
              <a:lnSpc>
                <a:spcPts val="3080"/>
              </a:lnSpc>
              <a:buFont typeface="Wingdings" panose="05000000000000000000" pitchFamily="2" charset="2"/>
              <a:buChar char="p"/>
            </a:pPr>
            <a:r>
              <a:rPr lang="zh-CN" altLang="en-US" sz="2400" b="0" dirty="0"/>
              <a:t> 感动中国推选委员会阎肃：</a:t>
            </a:r>
          </a:p>
        </p:txBody>
      </p:sp>
      <p:sp>
        <p:nvSpPr>
          <p:cNvPr id="13" name="矩形 12"/>
          <p:cNvSpPr/>
          <p:nvPr/>
        </p:nvSpPr>
        <p:spPr>
          <a:xfrm>
            <a:off x="2276477" y="3649773"/>
            <a:ext cx="7226957" cy="1422441"/>
          </a:xfrm>
          <a:prstGeom prst="rect">
            <a:avLst/>
          </a:prstGeom>
        </p:spPr>
        <p:txBody>
          <a:bodyPr wrap="square">
            <a:spAutoFit/>
          </a:bodyPr>
          <a:lstStyle/>
          <a:p>
            <a:pPr lvl="1">
              <a:lnSpc>
                <a:spcPct val="150000"/>
              </a:lnSpc>
            </a:pPr>
            <a:r>
              <a:rPr lang="zh-CN" altLang="en-US" sz="2000" dirty="0">
                <a:solidFill>
                  <a:srgbClr val="7030A0"/>
                </a:solidFill>
              </a:rPr>
              <a:t> 大千宇宙 浩瀚长空，全纳入赤子心胸。</a:t>
            </a:r>
          </a:p>
          <a:p>
            <a:pPr lvl="1">
              <a:lnSpc>
                <a:spcPct val="150000"/>
              </a:lnSpc>
            </a:pPr>
            <a:r>
              <a:rPr lang="zh-CN" altLang="en-US" sz="2000" dirty="0">
                <a:solidFill>
                  <a:srgbClr val="7030A0"/>
                </a:solidFill>
              </a:rPr>
              <a:t> 惊世两弹 冲宵一星，尽凝铸中华豪情，霜鬓不坠青云志。   </a:t>
            </a:r>
          </a:p>
          <a:p>
            <a:pPr lvl="1">
              <a:lnSpc>
                <a:spcPct val="150000"/>
              </a:lnSpc>
            </a:pPr>
            <a:r>
              <a:rPr lang="zh-CN" altLang="en-US" sz="2000" dirty="0">
                <a:solidFill>
                  <a:srgbClr val="7030A0"/>
                </a:solidFill>
              </a:rPr>
              <a:t> 寿至期颐 回首望去，只付默默一笑中。</a:t>
            </a:r>
          </a:p>
        </p:txBody>
      </p:sp>
    </p:spTree>
    <p:extLst>
      <p:ext uri="{BB962C8B-B14F-4D97-AF65-F5344CB8AC3E}">
        <p14:creationId xmlns:p14="http://schemas.microsoft.com/office/powerpoint/2010/main" val="21606950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48</a:t>
            </a:fld>
            <a:endParaRPr lang="zh-CN" altLang="en-US" dirty="0"/>
          </a:p>
        </p:txBody>
      </p:sp>
      <p:cxnSp>
        <p:nvCxnSpPr>
          <p:cNvPr id="7" name="直接连接符 6"/>
          <p:cNvCxnSpPr>
            <a:stCxn id="10" idx="3"/>
          </p:cNvCxnSpPr>
          <p:nvPr/>
        </p:nvCxnSpPr>
        <p:spPr>
          <a:xfrm>
            <a:off x="4639354" y="5074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290764" y="4605440"/>
            <a:ext cx="7226957" cy="1422441"/>
          </a:xfrm>
          <a:prstGeom prst="rect">
            <a:avLst/>
          </a:prstGeom>
        </p:spPr>
        <p:txBody>
          <a:bodyPr wrap="square">
            <a:spAutoFit/>
          </a:bodyPr>
          <a:lstStyle/>
          <a:p>
            <a:pPr lvl="1">
              <a:lnSpc>
                <a:spcPct val="150000"/>
              </a:lnSpc>
            </a:pPr>
            <a:r>
              <a:rPr lang="en-US" altLang="zh-CN" sz="2000" dirty="0"/>
              <a:t>	</a:t>
            </a:r>
            <a:r>
              <a:rPr lang="zh-CN" altLang="en-US" sz="2000" dirty="0"/>
              <a:t>钱学森先生引入“不太可靠的元件通过冗余技术可以组成可靠的系统”的思想，开创了中国的航天领域研究，是中国导弹航天技术跻身世界前沿。</a:t>
            </a:r>
          </a:p>
        </p:txBody>
      </p:sp>
      <p:sp>
        <p:nvSpPr>
          <p:cNvPr id="14" name="矩形 13"/>
          <p:cNvSpPr/>
          <p:nvPr/>
        </p:nvSpPr>
        <p:spPr>
          <a:xfrm>
            <a:off x="2734662" y="789960"/>
            <a:ext cx="7226957" cy="580415"/>
          </a:xfrm>
          <a:prstGeom prst="rect">
            <a:avLst/>
          </a:prstGeom>
        </p:spPr>
        <p:txBody>
          <a:bodyPr wrap="square">
            <a:spAutoFit/>
          </a:bodyPr>
          <a:lstStyle/>
          <a:p>
            <a:pPr lvl="1">
              <a:lnSpc>
                <a:spcPct val="150000"/>
              </a:lnSpc>
            </a:pPr>
            <a:r>
              <a:rPr lang="zh-CN" altLang="en-US" sz="2400" dirty="0"/>
              <a:t> </a:t>
            </a:r>
            <a:r>
              <a:rPr lang="en-US" altLang="zh-CN" sz="2400" dirty="0"/>
              <a:t>2011</a:t>
            </a:r>
            <a:r>
              <a:rPr lang="zh-CN" altLang="en-US" sz="2400" dirty="0"/>
              <a:t>年，央视</a:t>
            </a:r>
            <a:r>
              <a:rPr lang="en-US" altLang="zh-CN" sz="2400" dirty="0"/>
              <a:t>《</a:t>
            </a:r>
            <a:r>
              <a:rPr lang="zh-CN" altLang="en-US" sz="2400" dirty="0"/>
              <a:t>五星红旗迎风飘扬</a:t>
            </a:r>
            <a:r>
              <a:rPr lang="en-US" altLang="zh-CN" sz="2400" dirty="0"/>
              <a:t>》</a:t>
            </a:r>
            <a:endParaRPr lang="zh-CN" altLang="en-US" sz="2400" dirty="0"/>
          </a:p>
        </p:txBody>
      </p:sp>
      <p:pic>
        <p:nvPicPr>
          <p:cNvPr id="15" name="图片 9" descr="五星红旗迎风飘扬.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40492" y="1480264"/>
            <a:ext cx="41275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17796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49</a:t>
            </a:fld>
            <a:endParaRPr lang="zh-CN" altLang="en-US" dirty="0"/>
          </a:p>
        </p:txBody>
      </p:sp>
      <p:cxnSp>
        <p:nvCxnSpPr>
          <p:cNvPr id="7" name="直接连接符 6"/>
          <p:cNvCxnSpPr>
            <a:stCxn id="10" idx="3"/>
          </p:cNvCxnSpPr>
          <p:nvPr/>
        </p:nvCxnSpPr>
        <p:spPr>
          <a:xfrm>
            <a:off x="4639354" y="5074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103199" y="887891"/>
            <a:ext cx="4979248"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en-US" altLang="zh-CN" sz="2800" b="1" dirty="0">
                <a:solidFill>
                  <a:prstClr val="black"/>
                </a:solidFill>
                <a:latin typeface="黑体"/>
                <a:ea typeface="黑体"/>
              </a:rPr>
              <a:t>1.2.2 </a:t>
            </a:r>
            <a:r>
              <a:rPr lang="zh-CN" altLang="en-US" sz="2800" b="1" dirty="0">
                <a:solidFill>
                  <a:prstClr val="black"/>
                </a:solidFill>
                <a:latin typeface="黑体"/>
                <a:ea typeface="黑体"/>
              </a:rPr>
              <a:t>系统的定义及其特性</a:t>
            </a:r>
          </a:p>
        </p:txBody>
      </p:sp>
      <p:grpSp>
        <p:nvGrpSpPr>
          <p:cNvPr id="9" name="组合 8"/>
          <p:cNvGrpSpPr/>
          <p:nvPr/>
        </p:nvGrpSpPr>
        <p:grpSpPr>
          <a:xfrm>
            <a:off x="1618100" y="1477013"/>
            <a:ext cx="7885333" cy="1233675"/>
            <a:chOff x="94098" y="2299674"/>
            <a:chExt cx="7885333" cy="1233675"/>
          </a:xfrm>
        </p:grpSpPr>
        <p:sp>
          <p:nvSpPr>
            <p:cNvPr id="11" name="矩形 10"/>
            <p:cNvSpPr/>
            <p:nvPr/>
          </p:nvSpPr>
          <p:spPr>
            <a:xfrm>
              <a:off x="752474" y="2729667"/>
              <a:ext cx="7226957" cy="803682"/>
            </a:xfrm>
            <a:prstGeom prst="rect">
              <a:avLst/>
            </a:prstGeom>
          </p:spPr>
          <p:txBody>
            <a:bodyPr wrap="square">
              <a:spAutoFit/>
            </a:bodyPr>
            <a:lstStyle/>
            <a:p>
              <a:pPr lvl="1">
                <a:lnSpc>
                  <a:spcPts val="2880"/>
                </a:lnSpc>
              </a:pPr>
              <a:r>
                <a:rPr lang="zh-CN" altLang="en-US" sz="2000" dirty="0"/>
                <a:t>系统是具特定功能的，相互间具有有机联系的许多要素所构成的一个整体。</a:t>
              </a:r>
            </a:p>
          </p:txBody>
        </p:sp>
        <p:sp>
          <p:nvSpPr>
            <p:cNvPr id="12" name="矩形 11"/>
            <p:cNvSpPr/>
            <p:nvPr/>
          </p:nvSpPr>
          <p:spPr>
            <a:xfrm>
              <a:off x="94098" y="2299674"/>
              <a:ext cx="1726755" cy="424732"/>
            </a:xfrm>
            <a:prstGeom prst="rect">
              <a:avLst/>
            </a:prstGeom>
          </p:spPr>
          <p:txBody>
            <a:bodyPr wrap="none">
              <a:spAutoFit/>
            </a:bodyPr>
            <a:lstStyle/>
            <a:p>
              <a:pPr marL="914400" lvl="1" indent="-457200" defTabSz="914400">
                <a:lnSpc>
                  <a:spcPct val="90000"/>
                </a:lnSpc>
                <a:spcBef>
                  <a:spcPts val="1000"/>
                </a:spcBef>
                <a:buFont typeface="Wingdings" panose="05000000000000000000" pitchFamily="2" charset="2"/>
                <a:buChar char="p"/>
              </a:pPr>
              <a:r>
                <a:rPr lang="zh-CN" altLang="en-US" sz="2400" b="1" dirty="0">
                  <a:solidFill>
                    <a:prstClr val="black"/>
                  </a:solidFill>
                  <a:latin typeface="黑体"/>
                  <a:ea typeface="黑体"/>
                </a:rPr>
                <a:t>定义</a:t>
              </a:r>
              <a:endParaRPr lang="zh-CN" altLang="en-US" sz="2400" dirty="0">
                <a:solidFill>
                  <a:srgbClr val="C00000"/>
                </a:solidFill>
                <a:latin typeface="黑体"/>
                <a:ea typeface="黑体"/>
              </a:endParaRPr>
            </a:p>
          </p:txBody>
        </p:sp>
      </p:grpSp>
      <p:grpSp>
        <p:nvGrpSpPr>
          <p:cNvPr id="16" name="组合 15"/>
          <p:cNvGrpSpPr/>
          <p:nvPr/>
        </p:nvGrpSpPr>
        <p:grpSpPr>
          <a:xfrm>
            <a:off x="1618099" y="2855869"/>
            <a:ext cx="8130588" cy="2307276"/>
            <a:chOff x="94098" y="4481830"/>
            <a:chExt cx="8130588" cy="2307276"/>
          </a:xfrm>
        </p:grpSpPr>
        <p:sp>
          <p:nvSpPr>
            <p:cNvPr id="17" name="矩形 16"/>
            <p:cNvSpPr/>
            <p:nvPr/>
          </p:nvSpPr>
          <p:spPr>
            <a:xfrm>
              <a:off x="94098" y="4481830"/>
              <a:ext cx="1726755" cy="424732"/>
            </a:xfrm>
            <a:prstGeom prst="rect">
              <a:avLst/>
            </a:prstGeom>
          </p:spPr>
          <p:txBody>
            <a:bodyPr wrap="none">
              <a:spAutoFit/>
            </a:bodyPr>
            <a:lstStyle/>
            <a:p>
              <a:pPr marL="914400" lvl="1" indent="-457200" defTabSz="914400">
                <a:lnSpc>
                  <a:spcPct val="90000"/>
                </a:lnSpc>
                <a:spcBef>
                  <a:spcPts val="1000"/>
                </a:spcBef>
                <a:buFont typeface="Wingdings" panose="05000000000000000000" pitchFamily="2" charset="2"/>
                <a:buChar char="p"/>
              </a:pPr>
              <a:r>
                <a:rPr lang="zh-CN" altLang="en-US" sz="2400" b="1" dirty="0">
                  <a:solidFill>
                    <a:prstClr val="black"/>
                  </a:solidFill>
                  <a:latin typeface="黑体"/>
                  <a:ea typeface="黑体"/>
                </a:rPr>
                <a:t>特性</a:t>
              </a:r>
            </a:p>
          </p:txBody>
        </p:sp>
        <p:sp>
          <p:nvSpPr>
            <p:cNvPr id="18" name="矩形 17"/>
            <p:cNvSpPr/>
            <p:nvPr/>
          </p:nvSpPr>
          <p:spPr>
            <a:xfrm>
              <a:off x="418377" y="4905000"/>
              <a:ext cx="7806309" cy="1884106"/>
            </a:xfrm>
            <a:prstGeom prst="rect">
              <a:avLst/>
            </a:prstGeom>
          </p:spPr>
          <p:txBody>
            <a:bodyPr wrap="square">
              <a:spAutoFit/>
            </a:bodyPr>
            <a:lstStyle/>
            <a:p>
              <a:pPr marL="800100" lvl="1" indent="-342900">
                <a:lnSpc>
                  <a:spcPct val="150000"/>
                </a:lnSpc>
                <a:buFont typeface="Wingdings" panose="05000000000000000000" pitchFamily="2" charset="2"/>
                <a:buChar char="Ø"/>
              </a:pPr>
              <a:r>
                <a:rPr lang="zh-CN" altLang="en-US" sz="2000" dirty="0"/>
                <a:t>集合性：系统是具有某种属性的对象的全体</a:t>
              </a:r>
              <a:r>
                <a:rPr lang="en-US" altLang="zh-CN" sz="2000" dirty="0"/>
                <a:t>(</a:t>
              </a:r>
              <a:r>
                <a:rPr lang="zh-CN" altLang="en-US" sz="2000" dirty="0"/>
                <a:t>集合</a:t>
              </a:r>
              <a:r>
                <a:rPr lang="en-US" altLang="zh-CN" sz="2000" dirty="0"/>
                <a:t>)</a:t>
              </a:r>
              <a:r>
                <a:rPr lang="zh-CN" altLang="en-US" sz="2000" dirty="0"/>
                <a:t>，是由两个或两个以上相互区别的要素组成。</a:t>
              </a:r>
            </a:p>
            <a:p>
              <a:pPr marL="800100" lvl="1" indent="-342900">
                <a:lnSpc>
                  <a:spcPct val="150000"/>
                </a:lnSpc>
                <a:buFont typeface="Wingdings" panose="05000000000000000000" pitchFamily="2" charset="2"/>
                <a:buChar char="Ø"/>
              </a:pPr>
              <a:r>
                <a:rPr lang="zh-CN" altLang="en-US" sz="2000" dirty="0"/>
                <a:t>整体性：各要素缺一不可，且不是各要素的简单集合，任何要素及其之间联系和作用不能脱离整体的协调去考虑。</a:t>
              </a:r>
            </a:p>
          </p:txBody>
        </p:sp>
      </p:grpSp>
      <p:sp>
        <p:nvSpPr>
          <p:cNvPr id="19" name="矩形 18"/>
          <p:cNvSpPr/>
          <p:nvPr/>
        </p:nvSpPr>
        <p:spPr>
          <a:xfrm>
            <a:off x="3001362" y="5267509"/>
            <a:ext cx="7226957" cy="499111"/>
          </a:xfrm>
          <a:prstGeom prst="rect">
            <a:avLst/>
          </a:prstGeom>
        </p:spPr>
        <p:txBody>
          <a:bodyPr wrap="square">
            <a:spAutoFit/>
          </a:bodyPr>
          <a:lstStyle/>
          <a:p>
            <a:pPr lvl="1">
              <a:lnSpc>
                <a:spcPct val="150000"/>
              </a:lnSpc>
            </a:pPr>
            <a:r>
              <a:rPr lang="zh-CN" altLang="en-US" sz="2000" dirty="0">
                <a:solidFill>
                  <a:srgbClr val="C00000"/>
                </a:solidFill>
              </a:rPr>
              <a:t>系统论一个基本原理：总体不等于部分和</a:t>
            </a:r>
          </a:p>
        </p:txBody>
      </p:sp>
    </p:spTree>
    <p:extLst>
      <p:ext uri="{BB962C8B-B14F-4D97-AF65-F5344CB8AC3E}">
        <p14:creationId xmlns:p14="http://schemas.microsoft.com/office/powerpoint/2010/main" val="1589807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t>参考书目</a:t>
            </a:r>
          </a:p>
        </p:txBody>
      </p:sp>
      <p:sp>
        <p:nvSpPr>
          <p:cNvPr id="13" name="内容占位符 2"/>
          <p:cNvSpPr>
            <a:spLocks noGrp="1"/>
          </p:cNvSpPr>
          <p:nvPr>
            <p:ph idx="1"/>
          </p:nvPr>
        </p:nvSpPr>
        <p:spPr/>
        <p:txBody>
          <a:bodyPr>
            <a:normAutofit/>
          </a:bodyPr>
          <a:lstStyle/>
          <a:p>
            <a:pPr>
              <a:lnSpc>
                <a:spcPct val="200000"/>
              </a:lnSpc>
            </a:pPr>
            <a:r>
              <a:rPr lang="zh-CN" altLang="en-US" sz="2400" b="0" dirty="0"/>
              <a:t>汪应洛，</a:t>
            </a:r>
            <a:r>
              <a:rPr lang="en-US" altLang="zh-CN" sz="2400" b="0" dirty="0"/>
              <a:t>《</a:t>
            </a:r>
            <a:r>
              <a:rPr lang="zh-CN" altLang="en-US" sz="2400" b="0" dirty="0"/>
              <a:t>系统工程</a:t>
            </a:r>
            <a:r>
              <a:rPr lang="en-US" altLang="zh-CN" sz="2400" b="0" dirty="0"/>
              <a:t>》</a:t>
            </a:r>
            <a:r>
              <a:rPr lang="zh-CN" altLang="en-US" sz="2400" b="0" dirty="0"/>
              <a:t>，机械工业出版社，</a:t>
            </a:r>
            <a:r>
              <a:rPr lang="en-US" altLang="zh-CN" sz="2400" b="0" dirty="0"/>
              <a:t>2016</a:t>
            </a:r>
          </a:p>
          <a:p>
            <a:pPr>
              <a:lnSpc>
                <a:spcPct val="200000"/>
              </a:lnSpc>
            </a:pPr>
            <a:r>
              <a:rPr lang="zh-CN" altLang="en-US" sz="2400" b="0" dirty="0"/>
              <a:t>严广乐，</a:t>
            </a:r>
            <a:r>
              <a:rPr lang="en-US" altLang="zh-CN" sz="2400" b="0" dirty="0"/>
              <a:t>《</a:t>
            </a:r>
            <a:r>
              <a:rPr lang="zh-CN" altLang="en-US" sz="2400" b="0" dirty="0"/>
              <a:t>系统工程导论</a:t>
            </a:r>
            <a:r>
              <a:rPr lang="en-US" altLang="zh-CN" sz="2400" b="0" dirty="0"/>
              <a:t>》</a:t>
            </a:r>
            <a:r>
              <a:rPr lang="zh-CN" altLang="en-US" sz="2400" b="0" dirty="0"/>
              <a:t>，清华大学出版社，</a:t>
            </a:r>
            <a:r>
              <a:rPr lang="en-US" altLang="zh-CN" sz="2400" b="0" dirty="0"/>
              <a:t>2015</a:t>
            </a:r>
          </a:p>
          <a:p>
            <a:pPr>
              <a:lnSpc>
                <a:spcPct val="200000"/>
              </a:lnSpc>
            </a:pPr>
            <a:r>
              <a:rPr lang="zh-CN" altLang="en-US" sz="2400" b="0" dirty="0"/>
              <a:t>岳超源，</a:t>
            </a:r>
            <a:r>
              <a:rPr lang="en-US" altLang="zh-CN" sz="2400" b="0" dirty="0"/>
              <a:t>《</a:t>
            </a:r>
            <a:r>
              <a:rPr lang="zh-CN" altLang="en-US" sz="2400" b="0" dirty="0"/>
              <a:t>决策理论与方法</a:t>
            </a:r>
            <a:r>
              <a:rPr lang="en-US" altLang="zh-CN" sz="2400" b="0" dirty="0"/>
              <a:t>》</a:t>
            </a:r>
            <a:r>
              <a:rPr lang="zh-CN" altLang="en-US" sz="2400" b="0" dirty="0"/>
              <a:t>，科学出版社，</a:t>
            </a:r>
            <a:r>
              <a:rPr lang="en-US" altLang="zh-CN" sz="2400" b="0" dirty="0"/>
              <a:t>2003</a:t>
            </a:r>
          </a:p>
          <a:p>
            <a:pPr>
              <a:lnSpc>
                <a:spcPct val="200000"/>
              </a:lnSpc>
            </a:pPr>
            <a:r>
              <a:rPr lang="zh-CN" altLang="en-US" sz="2400" b="0" dirty="0"/>
              <a:t>刘江涛等，</a:t>
            </a:r>
            <a:r>
              <a:rPr lang="en-US" altLang="zh-CN" sz="2400" b="0" dirty="0"/>
              <a:t>《SPSS</a:t>
            </a:r>
            <a:r>
              <a:rPr lang="zh-CN" altLang="en-US" sz="2400" b="0" dirty="0"/>
              <a:t>数据统计与分析应用教程</a:t>
            </a:r>
            <a:r>
              <a:rPr lang="en-US" altLang="zh-CN" sz="2400" b="0" dirty="0"/>
              <a:t>》</a:t>
            </a:r>
            <a:r>
              <a:rPr lang="zh-CN" altLang="en-US" sz="2400" b="0" dirty="0"/>
              <a:t>，清华大学出版社，</a:t>
            </a:r>
            <a:r>
              <a:rPr lang="en-US" altLang="zh-CN" sz="2400" b="0" dirty="0"/>
              <a:t>2017</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5</a:t>
            </a:fld>
            <a:endParaRPr lang="zh-CN" altLang="en-US" dirty="0"/>
          </a:p>
        </p:txBody>
      </p:sp>
      <p:cxnSp>
        <p:nvCxnSpPr>
          <p:cNvPr id="7" name="直接连接符 6"/>
          <p:cNvCxnSpPr>
            <a:cxnSpLocks/>
          </p:cNvCxnSpPr>
          <p:nvPr/>
        </p:nvCxnSpPr>
        <p:spPr>
          <a:xfrm>
            <a:off x="2982686" y="507452"/>
            <a:ext cx="5987143"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1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50</a:t>
            </a:fld>
            <a:endParaRPr lang="zh-CN" altLang="en-US" dirty="0"/>
          </a:p>
        </p:txBody>
      </p:sp>
      <p:sp>
        <p:nvSpPr>
          <p:cNvPr id="13" name="矩形 12"/>
          <p:cNvSpPr/>
          <p:nvPr/>
        </p:nvSpPr>
        <p:spPr>
          <a:xfrm>
            <a:off x="2103200" y="887891"/>
            <a:ext cx="5336717"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整体性特性之一 </a:t>
            </a:r>
            <a:r>
              <a:rPr lang="en-US" altLang="zh-CN" sz="2800" b="1" dirty="0">
                <a:solidFill>
                  <a:prstClr val="black"/>
                </a:solidFill>
                <a:latin typeface="黑体"/>
                <a:ea typeface="黑体"/>
              </a:rPr>
              <a:t>—— </a:t>
            </a:r>
            <a:r>
              <a:rPr lang="zh-CN" altLang="en-US" sz="2800" b="1" dirty="0">
                <a:solidFill>
                  <a:srgbClr val="C00000"/>
                </a:solidFill>
                <a:latin typeface="黑体"/>
                <a:ea typeface="黑体"/>
              </a:rPr>
              <a:t>有机性</a:t>
            </a:r>
          </a:p>
        </p:txBody>
      </p:sp>
      <p:sp>
        <p:nvSpPr>
          <p:cNvPr id="14" name="矩形 13"/>
          <p:cNvSpPr/>
          <p:nvPr/>
        </p:nvSpPr>
        <p:spPr>
          <a:xfrm>
            <a:off x="1942379" y="1441245"/>
            <a:ext cx="7806309" cy="1938992"/>
          </a:xfrm>
          <a:prstGeom prst="rect">
            <a:avLst/>
          </a:prstGeom>
        </p:spPr>
        <p:txBody>
          <a:bodyPr wrap="square">
            <a:spAutoFit/>
          </a:bodyPr>
          <a:lstStyle/>
          <a:p>
            <a:pPr lvl="1">
              <a:lnSpc>
                <a:spcPct val="150000"/>
              </a:lnSpc>
            </a:pPr>
            <a:r>
              <a:rPr lang="en-US" altLang="zh-CN" sz="2000" dirty="0">
                <a:solidFill>
                  <a:srgbClr val="C00000"/>
                </a:solidFill>
              </a:rPr>
              <a:t>	</a:t>
            </a:r>
            <a:r>
              <a:rPr lang="zh-CN" altLang="en-US" sz="2000" dirty="0">
                <a:solidFill>
                  <a:srgbClr val="C00000"/>
                </a:solidFill>
              </a:rPr>
              <a:t>部分只在整体中才具有其部分的意义；</a:t>
            </a:r>
          </a:p>
          <a:p>
            <a:pPr lvl="1">
              <a:lnSpc>
                <a:spcPct val="150000"/>
              </a:lnSpc>
            </a:pPr>
            <a:r>
              <a:rPr lang="en-US" altLang="zh-CN" sz="2000" dirty="0"/>
              <a:t>      </a:t>
            </a:r>
            <a:r>
              <a:rPr lang="zh-CN" altLang="en-US" sz="2000" dirty="0"/>
              <a:t>整体的特性只有在系统的运动中，整体与部分，部分与部分，环境与系统，以及不同层次之间按一定规律进行一定程度的物质、能量及信息交换，才体现出其性质和功能。</a:t>
            </a:r>
          </a:p>
        </p:txBody>
      </p:sp>
      <p:sp>
        <p:nvSpPr>
          <p:cNvPr id="20" name="矩形 19"/>
          <p:cNvSpPr/>
          <p:nvPr/>
        </p:nvSpPr>
        <p:spPr>
          <a:xfrm>
            <a:off x="1942379" y="4040350"/>
            <a:ext cx="7963623" cy="960712"/>
          </a:xfrm>
          <a:prstGeom prst="rect">
            <a:avLst/>
          </a:prstGeom>
        </p:spPr>
        <p:txBody>
          <a:bodyPr wrap="square">
            <a:spAutoFit/>
          </a:bodyPr>
          <a:lstStyle/>
          <a:p>
            <a:pPr lvl="1">
              <a:lnSpc>
                <a:spcPct val="150000"/>
              </a:lnSpc>
            </a:pPr>
            <a:r>
              <a:rPr lang="en-US" altLang="zh-CN" sz="2000" dirty="0"/>
              <a:t>	</a:t>
            </a:r>
            <a:r>
              <a:rPr lang="zh-CN" altLang="en-US" sz="2000" dirty="0">
                <a:solidFill>
                  <a:srgbClr val="C00000"/>
                </a:solidFill>
              </a:rPr>
              <a:t>系统形成整体后，产生系统性能</a:t>
            </a:r>
            <a:r>
              <a:rPr lang="zh-CN" altLang="en-US" sz="2000" dirty="0"/>
              <a:t>，这</a:t>
            </a:r>
            <a:r>
              <a:rPr lang="zh-CN" altLang="en-US" sz="2000" dirty="0">
                <a:solidFill>
                  <a:srgbClr val="C00000"/>
                </a:solidFill>
              </a:rPr>
              <a:t>是</a:t>
            </a:r>
            <a:r>
              <a:rPr lang="zh-CN" altLang="en-US" sz="2000" dirty="0"/>
              <a:t>一种</a:t>
            </a:r>
            <a:r>
              <a:rPr lang="zh-CN" altLang="en-US" sz="2000" dirty="0">
                <a:solidFill>
                  <a:srgbClr val="C00000"/>
                </a:solidFill>
              </a:rPr>
              <a:t>质变</a:t>
            </a:r>
            <a:r>
              <a:rPr lang="zh-CN" altLang="en-US" sz="2000" dirty="0"/>
              <a:t>，是形成</a:t>
            </a:r>
            <a:r>
              <a:rPr lang="zh-CN" altLang="en-US" sz="2000" dirty="0">
                <a:solidFill>
                  <a:srgbClr val="C00000"/>
                </a:solidFill>
              </a:rPr>
              <a:t>整体以前没有的</a:t>
            </a:r>
            <a:r>
              <a:rPr lang="zh-CN" altLang="en-US" sz="2000" dirty="0"/>
              <a:t>。同时又可能丧失了组成部分在孤立状态下的某特性。</a:t>
            </a:r>
          </a:p>
        </p:txBody>
      </p:sp>
      <p:cxnSp>
        <p:nvCxnSpPr>
          <p:cNvPr id="8" name="直接连接符 7"/>
          <p:cNvCxnSpPr/>
          <p:nvPr/>
        </p:nvCxnSpPr>
        <p:spPr>
          <a:xfrm>
            <a:off x="4638676" y="5079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5789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51</a:t>
            </a:fld>
            <a:endParaRPr lang="zh-CN" altLang="en-US" dirty="0"/>
          </a:p>
        </p:txBody>
      </p:sp>
      <p:sp>
        <p:nvSpPr>
          <p:cNvPr id="13" name="矩形 12"/>
          <p:cNvSpPr/>
          <p:nvPr/>
        </p:nvSpPr>
        <p:spPr>
          <a:xfrm>
            <a:off x="2103199" y="887891"/>
            <a:ext cx="2449710"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系统的特性</a:t>
            </a:r>
          </a:p>
        </p:txBody>
      </p:sp>
      <p:sp>
        <p:nvSpPr>
          <p:cNvPr id="14" name="矩形 13"/>
          <p:cNvSpPr/>
          <p:nvPr/>
        </p:nvSpPr>
        <p:spPr>
          <a:xfrm>
            <a:off x="1835148" y="1368022"/>
            <a:ext cx="8020771" cy="4401205"/>
          </a:xfrm>
          <a:prstGeom prst="rect">
            <a:avLst/>
          </a:prstGeom>
        </p:spPr>
        <p:txBody>
          <a:bodyPr wrap="square">
            <a:spAutoFit/>
          </a:bodyPr>
          <a:lstStyle/>
          <a:p>
            <a:pPr marL="800100" lvl="1" indent="-342900">
              <a:lnSpc>
                <a:spcPct val="200000"/>
              </a:lnSpc>
              <a:buFont typeface="Wingdings" panose="05000000000000000000" pitchFamily="2" charset="2"/>
              <a:buChar char="Ø"/>
            </a:pPr>
            <a:r>
              <a:rPr lang="zh-CN" altLang="en-US" sz="2000" dirty="0">
                <a:solidFill>
                  <a:srgbClr val="C00000"/>
                </a:solidFill>
              </a:rPr>
              <a:t>相关性</a:t>
            </a:r>
            <a:r>
              <a:rPr lang="zh-CN" altLang="en-US" sz="2000" dirty="0"/>
              <a:t>：组成系统的要素是相互联系，相互作用的。</a:t>
            </a:r>
          </a:p>
          <a:p>
            <a:pPr marL="800100" lvl="1" indent="-342900">
              <a:lnSpc>
                <a:spcPct val="200000"/>
              </a:lnSpc>
              <a:buFont typeface="Wingdings" panose="05000000000000000000" pitchFamily="2" charset="2"/>
              <a:buChar char="Ø"/>
            </a:pPr>
            <a:r>
              <a:rPr lang="zh-CN" altLang="en-US" sz="2000" dirty="0">
                <a:solidFill>
                  <a:srgbClr val="C00000"/>
                </a:solidFill>
              </a:rPr>
              <a:t>阶层性</a:t>
            </a:r>
            <a:r>
              <a:rPr lang="zh-CN" altLang="en-US" sz="2000" dirty="0"/>
              <a:t>：系统作为一个相互作用的整体来看，它可分解成一系列的子系统，子系统之间存在一定层次关系。</a:t>
            </a:r>
          </a:p>
          <a:p>
            <a:pPr marL="800100" lvl="1" indent="-342900">
              <a:lnSpc>
                <a:spcPct val="200000"/>
              </a:lnSpc>
              <a:buFont typeface="Wingdings" panose="05000000000000000000" pitchFamily="2" charset="2"/>
              <a:buChar char="Ø"/>
            </a:pPr>
            <a:r>
              <a:rPr lang="zh-CN" altLang="en-US" sz="2000" dirty="0">
                <a:solidFill>
                  <a:srgbClr val="C00000"/>
                </a:solidFill>
              </a:rPr>
              <a:t>目的性</a:t>
            </a:r>
            <a:r>
              <a:rPr lang="zh-CN" altLang="en-US" sz="2000" dirty="0"/>
              <a:t>：要达到既定目的，系统具有一定功能。这是区别系统与系统的标志。</a:t>
            </a:r>
          </a:p>
          <a:p>
            <a:pPr marL="800100" lvl="1" indent="-342900">
              <a:lnSpc>
                <a:spcPct val="200000"/>
              </a:lnSpc>
              <a:buFont typeface="Wingdings" panose="05000000000000000000" pitchFamily="2" charset="2"/>
              <a:buChar char="Ø"/>
            </a:pPr>
            <a:r>
              <a:rPr lang="zh-CN" altLang="en-US" sz="2000" dirty="0">
                <a:solidFill>
                  <a:srgbClr val="C00000"/>
                </a:solidFill>
              </a:rPr>
              <a:t>环境适应性</a:t>
            </a:r>
            <a:r>
              <a:rPr lang="zh-CN" altLang="en-US" sz="2000" dirty="0"/>
              <a:t>：系统是处于一定的物质环境中，环境变化，引起系统内部各要素的变化，不能适应变化的系统是没有生命力的。</a:t>
            </a:r>
          </a:p>
        </p:txBody>
      </p:sp>
      <p:cxnSp>
        <p:nvCxnSpPr>
          <p:cNvPr id="22" name="直接连接符 21"/>
          <p:cNvCxnSpPr/>
          <p:nvPr/>
        </p:nvCxnSpPr>
        <p:spPr>
          <a:xfrm>
            <a:off x="4638676" y="5079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16627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52</a:t>
            </a:fld>
            <a:endParaRPr lang="zh-CN" altLang="en-US" dirty="0"/>
          </a:p>
        </p:txBody>
      </p:sp>
      <p:sp>
        <p:nvSpPr>
          <p:cNvPr id="13" name="矩形 12"/>
          <p:cNvSpPr/>
          <p:nvPr/>
        </p:nvSpPr>
        <p:spPr>
          <a:xfrm>
            <a:off x="2103200" y="887891"/>
            <a:ext cx="6237605"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系统实现环境适应性有如下</a:t>
            </a:r>
            <a:r>
              <a:rPr lang="en-US" altLang="zh-CN" sz="2800" b="1" dirty="0">
                <a:solidFill>
                  <a:prstClr val="black"/>
                </a:solidFill>
                <a:latin typeface="黑体"/>
                <a:ea typeface="黑体"/>
              </a:rPr>
              <a:t>3</a:t>
            </a:r>
            <a:r>
              <a:rPr lang="zh-CN" altLang="en-US" sz="2800" b="1" dirty="0">
                <a:solidFill>
                  <a:prstClr val="black"/>
                </a:solidFill>
                <a:latin typeface="黑体"/>
                <a:ea typeface="黑体"/>
              </a:rPr>
              <a:t>种方式</a:t>
            </a:r>
          </a:p>
        </p:txBody>
      </p:sp>
      <p:cxnSp>
        <p:nvCxnSpPr>
          <p:cNvPr id="22" name="直接连接符 21"/>
          <p:cNvCxnSpPr/>
          <p:nvPr/>
        </p:nvCxnSpPr>
        <p:spPr>
          <a:xfrm>
            <a:off x="4638676" y="5079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1618100" y="2810062"/>
            <a:ext cx="8291409" cy="1273298"/>
            <a:chOff x="94099" y="2810062"/>
            <a:chExt cx="8291409" cy="1273298"/>
          </a:xfrm>
        </p:grpSpPr>
        <p:sp>
          <p:nvSpPr>
            <p:cNvPr id="8" name="矩形 7"/>
            <p:cNvSpPr/>
            <p:nvPr/>
          </p:nvSpPr>
          <p:spPr>
            <a:xfrm>
              <a:off x="579199" y="3234794"/>
              <a:ext cx="7806309" cy="848566"/>
            </a:xfrm>
            <a:prstGeom prst="rect">
              <a:avLst/>
            </a:prstGeom>
          </p:spPr>
          <p:txBody>
            <a:bodyPr wrap="square">
              <a:spAutoFit/>
            </a:bodyPr>
            <a:lstStyle/>
            <a:p>
              <a:pPr lvl="1">
                <a:lnSpc>
                  <a:spcPts val="3080"/>
                </a:lnSpc>
              </a:pPr>
              <a:r>
                <a:rPr lang="en-US" altLang="zh-CN" sz="2000" dirty="0"/>
                <a:t>	</a:t>
              </a:r>
              <a:r>
                <a:rPr lang="zh-CN" altLang="en-US" sz="2000" dirty="0"/>
                <a:t>为适应环境变化，系统通过内部或外部指令形成特定的结构和功能。</a:t>
              </a:r>
            </a:p>
          </p:txBody>
        </p:sp>
        <p:sp>
          <p:nvSpPr>
            <p:cNvPr id="9" name="矩形 8"/>
            <p:cNvSpPr/>
            <p:nvPr/>
          </p:nvSpPr>
          <p:spPr>
            <a:xfrm>
              <a:off x="94099" y="2810062"/>
              <a:ext cx="2654894" cy="424732"/>
            </a:xfrm>
            <a:prstGeom prst="rect">
              <a:avLst/>
            </a:prstGeom>
          </p:spPr>
          <p:txBody>
            <a:bodyPr wrap="none">
              <a:spAutoFit/>
            </a:bodyPr>
            <a:lstStyle/>
            <a:p>
              <a:pPr marL="914400" lvl="1" indent="-457200" defTabSz="914400">
                <a:lnSpc>
                  <a:spcPct val="90000"/>
                </a:lnSpc>
                <a:spcBef>
                  <a:spcPts val="1000"/>
                </a:spcBef>
                <a:buFont typeface="Wingdings" panose="05000000000000000000" pitchFamily="2" charset="2"/>
                <a:buChar char="p"/>
              </a:pPr>
              <a:r>
                <a:rPr lang="zh-CN" altLang="en-US" sz="2400" b="1" dirty="0">
                  <a:solidFill>
                    <a:prstClr val="black"/>
                  </a:solidFill>
                  <a:latin typeface="黑体"/>
                  <a:ea typeface="黑体"/>
                </a:rPr>
                <a:t>适应性组织</a:t>
              </a:r>
              <a:endParaRPr lang="zh-CN" altLang="en-US" sz="2400" dirty="0">
                <a:solidFill>
                  <a:srgbClr val="C00000"/>
                </a:solidFill>
                <a:latin typeface="黑体"/>
                <a:ea typeface="黑体"/>
              </a:endParaRPr>
            </a:p>
          </p:txBody>
        </p:sp>
      </p:grpSp>
      <p:pic>
        <p:nvPicPr>
          <p:cNvPr id="12"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4501" y="4143113"/>
            <a:ext cx="2857500" cy="202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p:cNvGrpSpPr/>
          <p:nvPr/>
        </p:nvGrpSpPr>
        <p:grpSpPr>
          <a:xfrm>
            <a:off x="1618100" y="1477012"/>
            <a:ext cx="8381891" cy="1300822"/>
            <a:chOff x="94099" y="1477012"/>
            <a:chExt cx="8381891" cy="1300822"/>
          </a:xfrm>
        </p:grpSpPr>
        <p:sp>
          <p:nvSpPr>
            <p:cNvPr id="7" name="矩形 6"/>
            <p:cNvSpPr/>
            <p:nvPr/>
          </p:nvSpPr>
          <p:spPr>
            <a:xfrm>
              <a:off x="94099" y="1477012"/>
              <a:ext cx="2654894" cy="424732"/>
            </a:xfrm>
            <a:prstGeom prst="rect">
              <a:avLst/>
            </a:prstGeom>
          </p:spPr>
          <p:txBody>
            <a:bodyPr wrap="none">
              <a:spAutoFit/>
            </a:bodyPr>
            <a:lstStyle/>
            <a:p>
              <a:pPr marL="914400" lvl="1" indent="-457200" defTabSz="914400">
                <a:lnSpc>
                  <a:spcPct val="90000"/>
                </a:lnSpc>
                <a:spcBef>
                  <a:spcPts val="1000"/>
                </a:spcBef>
                <a:buFont typeface="Wingdings" panose="05000000000000000000" pitchFamily="2" charset="2"/>
                <a:buChar char="p"/>
              </a:pPr>
              <a:r>
                <a:rPr lang="zh-CN" altLang="en-US" sz="2400" b="1" dirty="0">
                  <a:solidFill>
                    <a:prstClr val="black"/>
                  </a:solidFill>
                  <a:latin typeface="黑体"/>
                  <a:ea typeface="黑体"/>
                </a:rPr>
                <a:t>适应性自稳</a:t>
              </a:r>
              <a:endParaRPr lang="zh-CN" altLang="en-US" sz="2400" dirty="0">
                <a:solidFill>
                  <a:srgbClr val="C00000"/>
                </a:solidFill>
                <a:latin typeface="黑体"/>
                <a:ea typeface="黑体"/>
              </a:endParaRPr>
            </a:p>
          </p:txBody>
        </p:sp>
        <p:sp>
          <p:nvSpPr>
            <p:cNvPr id="15" name="矩形 14"/>
            <p:cNvSpPr/>
            <p:nvPr/>
          </p:nvSpPr>
          <p:spPr>
            <a:xfrm>
              <a:off x="669681" y="1929268"/>
              <a:ext cx="7806309" cy="848566"/>
            </a:xfrm>
            <a:prstGeom prst="rect">
              <a:avLst/>
            </a:prstGeom>
          </p:spPr>
          <p:txBody>
            <a:bodyPr wrap="square">
              <a:spAutoFit/>
            </a:bodyPr>
            <a:lstStyle/>
            <a:p>
              <a:pPr lvl="1">
                <a:lnSpc>
                  <a:spcPts val="3080"/>
                </a:lnSpc>
              </a:pPr>
              <a:r>
                <a:rPr lang="en-US" altLang="zh-CN" sz="2000" dirty="0"/>
                <a:t>	</a:t>
              </a:r>
              <a:r>
                <a:rPr lang="zh-CN" altLang="en-US" sz="2000" dirty="0"/>
                <a:t>当环境变化或施加干扰，使它偏离原有状态，系统具有某种机制，使其恢复原有状态的能力或倾向。</a:t>
              </a:r>
            </a:p>
          </p:txBody>
        </p:sp>
      </p:grpSp>
      <p:sp>
        <p:nvSpPr>
          <p:cNvPr id="16" name="Rectangle 2"/>
          <p:cNvSpPr txBox="1">
            <a:spLocks noChangeArrowheads="1"/>
          </p:cNvSpPr>
          <p:nvPr/>
        </p:nvSpPr>
        <p:spPr bwMode="auto">
          <a:xfrm>
            <a:off x="5845534" y="4083360"/>
            <a:ext cx="449262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nSpc>
                <a:spcPts val="2880"/>
              </a:lnSpc>
              <a:spcBef>
                <a:spcPct val="20000"/>
              </a:spcBef>
              <a:buClr>
                <a:srgbClr val="FFFF00"/>
              </a:buClr>
            </a:pPr>
            <a:r>
              <a:rPr lang="zh-CN" altLang="en-US" sz="2000" dirty="0">
                <a:latin typeface="Arial" panose="020B0604020202020204" pitchFamily="34" charset="0"/>
                <a:ea typeface="黑体" panose="02010609060101010101" pitchFamily="49" charset="-122"/>
              </a:rPr>
              <a:t>     美国生物学家</a:t>
            </a:r>
            <a:r>
              <a:rPr lang="en-US" altLang="zh-CN" sz="2000" dirty="0">
                <a:latin typeface="Arial" panose="020B0604020202020204" pitchFamily="34" charset="0"/>
                <a:ea typeface="黑体" panose="02010609060101010101" pitchFamily="49" charset="-122"/>
              </a:rPr>
              <a:t>1939</a:t>
            </a:r>
            <a:r>
              <a:rPr lang="zh-CN" altLang="en-US" sz="2000" dirty="0">
                <a:latin typeface="Arial" panose="020B0604020202020204" pitchFamily="34" charset="0"/>
                <a:ea typeface="黑体" panose="02010609060101010101" pitchFamily="49" charset="-122"/>
              </a:rPr>
              <a:t>年在深海发现一种奇怪的鱼，它有一个透明的脑袋和管状的眼睛，被形象地称为管眼鱼。如今生物学家已经知道这种眼睛特别能聚焦光线。</a:t>
            </a:r>
            <a:endParaRPr lang="zh-CN" altLang="en-US" sz="2000" b="1" dirty="0">
              <a:latin typeface="宋体" panose="02010600030101010101" pitchFamily="2" charset="-122"/>
            </a:endParaRPr>
          </a:p>
        </p:txBody>
      </p:sp>
    </p:spTree>
    <p:extLst>
      <p:ext uri="{BB962C8B-B14F-4D97-AF65-F5344CB8AC3E}">
        <p14:creationId xmlns:p14="http://schemas.microsoft.com/office/powerpoint/2010/main" val="33007536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53</a:t>
            </a:fld>
            <a:endParaRPr lang="zh-CN" altLang="en-US" dirty="0"/>
          </a:p>
        </p:txBody>
      </p:sp>
      <p:sp>
        <p:nvSpPr>
          <p:cNvPr id="13" name="矩形 12"/>
          <p:cNvSpPr/>
          <p:nvPr/>
        </p:nvSpPr>
        <p:spPr>
          <a:xfrm>
            <a:off x="2103200" y="887891"/>
            <a:ext cx="6237605"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系统实现环境适应性有如下</a:t>
            </a:r>
            <a:r>
              <a:rPr lang="en-US" altLang="zh-CN" sz="2800" b="1" dirty="0">
                <a:solidFill>
                  <a:prstClr val="black"/>
                </a:solidFill>
                <a:latin typeface="黑体"/>
                <a:ea typeface="黑体"/>
              </a:rPr>
              <a:t>3</a:t>
            </a:r>
            <a:r>
              <a:rPr lang="zh-CN" altLang="en-US" sz="2800" b="1" dirty="0">
                <a:solidFill>
                  <a:prstClr val="black"/>
                </a:solidFill>
                <a:latin typeface="黑体"/>
                <a:ea typeface="黑体"/>
              </a:rPr>
              <a:t>种方式</a:t>
            </a:r>
          </a:p>
        </p:txBody>
      </p:sp>
      <p:cxnSp>
        <p:nvCxnSpPr>
          <p:cNvPr id="22" name="直接连接符 21"/>
          <p:cNvCxnSpPr/>
          <p:nvPr/>
        </p:nvCxnSpPr>
        <p:spPr>
          <a:xfrm>
            <a:off x="4638676" y="5079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1618100" y="2698656"/>
            <a:ext cx="8291409" cy="1273298"/>
            <a:chOff x="94099" y="2810062"/>
            <a:chExt cx="8291409" cy="1273298"/>
          </a:xfrm>
        </p:grpSpPr>
        <p:sp>
          <p:nvSpPr>
            <p:cNvPr id="8" name="矩形 7"/>
            <p:cNvSpPr/>
            <p:nvPr/>
          </p:nvSpPr>
          <p:spPr>
            <a:xfrm>
              <a:off x="579199" y="3234794"/>
              <a:ext cx="7806309" cy="848566"/>
            </a:xfrm>
            <a:prstGeom prst="rect">
              <a:avLst/>
            </a:prstGeom>
          </p:spPr>
          <p:txBody>
            <a:bodyPr wrap="square">
              <a:spAutoFit/>
            </a:bodyPr>
            <a:lstStyle/>
            <a:p>
              <a:pPr lvl="1">
                <a:lnSpc>
                  <a:spcPts val="3080"/>
                </a:lnSpc>
              </a:pPr>
              <a:r>
                <a:rPr lang="en-US" altLang="zh-CN" sz="2000" dirty="0"/>
                <a:t>	</a:t>
              </a:r>
              <a:r>
                <a:rPr lang="zh-CN" altLang="en-US" sz="2000" dirty="0"/>
                <a:t>为适应环境变化，系统通过内部或外部指令形成特定的结构和功能。</a:t>
              </a:r>
            </a:p>
          </p:txBody>
        </p:sp>
        <p:sp>
          <p:nvSpPr>
            <p:cNvPr id="9" name="矩形 8"/>
            <p:cNvSpPr/>
            <p:nvPr/>
          </p:nvSpPr>
          <p:spPr>
            <a:xfrm>
              <a:off x="94099" y="2810062"/>
              <a:ext cx="2654894" cy="424732"/>
            </a:xfrm>
            <a:prstGeom prst="rect">
              <a:avLst/>
            </a:prstGeom>
          </p:spPr>
          <p:txBody>
            <a:bodyPr wrap="none">
              <a:spAutoFit/>
            </a:bodyPr>
            <a:lstStyle/>
            <a:p>
              <a:pPr marL="914400" lvl="1" indent="-457200" defTabSz="914400">
                <a:lnSpc>
                  <a:spcPct val="90000"/>
                </a:lnSpc>
                <a:spcBef>
                  <a:spcPts val="1000"/>
                </a:spcBef>
                <a:buFont typeface="Wingdings" panose="05000000000000000000" pitchFamily="2" charset="2"/>
                <a:buChar char="p"/>
              </a:pPr>
              <a:r>
                <a:rPr lang="zh-CN" altLang="en-US" sz="2400" b="1" dirty="0">
                  <a:solidFill>
                    <a:prstClr val="black"/>
                  </a:solidFill>
                  <a:latin typeface="黑体"/>
                  <a:ea typeface="黑体"/>
                </a:rPr>
                <a:t>适应性组织</a:t>
              </a:r>
              <a:endParaRPr lang="zh-CN" altLang="en-US" sz="2400" dirty="0">
                <a:solidFill>
                  <a:srgbClr val="C00000"/>
                </a:solidFill>
                <a:latin typeface="黑体"/>
                <a:ea typeface="黑体"/>
              </a:endParaRPr>
            </a:p>
          </p:txBody>
        </p:sp>
      </p:grpSp>
      <p:grpSp>
        <p:nvGrpSpPr>
          <p:cNvPr id="2" name="组合 1"/>
          <p:cNvGrpSpPr/>
          <p:nvPr/>
        </p:nvGrpSpPr>
        <p:grpSpPr>
          <a:xfrm>
            <a:off x="1618100" y="1428831"/>
            <a:ext cx="8381891" cy="1221555"/>
            <a:chOff x="94099" y="1477012"/>
            <a:chExt cx="8381891" cy="1221555"/>
          </a:xfrm>
        </p:grpSpPr>
        <p:sp>
          <p:nvSpPr>
            <p:cNvPr id="7" name="矩形 6"/>
            <p:cNvSpPr/>
            <p:nvPr/>
          </p:nvSpPr>
          <p:spPr>
            <a:xfrm>
              <a:off x="94099" y="1477012"/>
              <a:ext cx="2654894" cy="424732"/>
            </a:xfrm>
            <a:prstGeom prst="rect">
              <a:avLst/>
            </a:prstGeom>
          </p:spPr>
          <p:txBody>
            <a:bodyPr wrap="none">
              <a:spAutoFit/>
            </a:bodyPr>
            <a:lstStyle/>
            <a:p>
              <a:pPr marL="914400" lvl="1" indent="-457200" defTabSz="914400">
                <a:lnSpc>
                  <a:spcPct val="90000"/>
                </a:lnSpc>
                <a:spcBef>
                  <a:spcPts val="1000"/>
                </a:spcBef>
                <a:buFont typeface="Wingdings" panose="05000000000000000000" pitchFamily="2" charset="2"/>
                <a:buChar char="p"/>
              </a:pPr>
              <a:r>
                <a:rPr lang="zh-CN" altLang="en-US" sz="2400" b="1" dirty="0">
                  <a:solidFill>
                    <a:prstClr val="black"/>
                  </a:solidFill>
                  <a:latin typeface="黑体"/>
                  <a:ea typeface="黑体"/>
                </a:rPr>
                <a:t>适应性自稳</a:t>
              </a:r>
              <a:endParaRPr lang="zh-CN" altLang="en-US" sz="2400" dirty="0">
                <a:solidFill>
                  <a:srgbClr val="C00000"/>
                </a:solidFill>
                <a:latin typeface="黑体"/>
                <a:ea typeface="黑体"/>
              </a:endParaRPr>
            </a:p>
          </p:txBody>
        </p:sp>
        <p:sp>
          <p:nvSpPr>
            <p:cNvPr id="15" name="矩形 14"/>
            <p:cNvSpPr/>
            <p:nvPr/>
          </p:nvSpPr>
          <p:spPr>
            <a:xfrm>
              <a:off x="669681" y="1850001"/>
              <a:ext cx="7806309" cy="848566"/>
            </a:xfrm>
            <a:prstGeom prst="rect">
              <a:avLst/>
            </a:prstGeom>
          </p:spPr>
          <p:txBody>
            <a:bodyPr wrap="square">
              <a:spAutoFit/>
            </a:bodyPr>
            <a:lstStyle/>
            <a:p>
              <a:pPr lvl="1">
                <a:lnSpc>
                  <a:spcPts val="3080"/>
                </a:lnSpc>
              </a:pPr>
              <a:r>
                <a:rPr lang="en-US" altLang="zh-CN" sz="2000" dirty="0"/>
                <a:t>	</a:t>
              </a:r>
              <a:r>
                <a:rPr lang="zh-CN" altLang="en-US" sz="2000" dirty="0"/>
                <a:t>当环境变化或施加干扰，使它偏离原有状态，系统具有某种机制，使其恢复原有状态的能力或倾向。</a:t>
              </a:r>
            </a:p>
          </p:txBody>
        </p:sp>
      </p:grpSp>
      <p:grpSp>
        <p:nvGrpSpPr>
          <p:cNvPr id="14" name="组合 13"/>
          <p:cNvGrpSpPr/>
          <p:nvPr/>
        </p:nvGrpSpPr>
        <p:grpSpPr>
          <a:xfrm>
            <a:off x="1618100" y="3997057"/>
            <a:ext cx="8633195" cy="817478"/>
            <a:chOff x="94099" y="2810062"/>
            <a:chExt cx="8633195" cy="817478"/>
          </a:xfrm>
        </p:grpSpPr>
        <p:sp>
          <p:nvSpPr>
            <p:cNvPr id="17" name="矩形 16"/>
            <p:cNvSpPr/>
            <p:nvPr/>
          </p:nvSpPr>
          <p:spPr>
            <a:xfrm>
              <a:off x="920985" y="3176519"/>
              <a:ext cx="7806309" cy="451021"/>
            </a:xfrm>
            <a:prstGeom prst="rect">
              <a:avLst/>
            </a:prstGeom>
          </p:spPr>
          <p:txBody>
            <a:bodyPr wrap="square">
              <a:spAutoFit/>
            </a:bodyPr>
            <a:lstStyle/>
            <a:p>
              <a:pPr lvl="1">
                <a:lnSpc>
                  <a:spcPts val="3080"/>
                </a:lnSpc>
              </a:pPr>
              <a:r>
                <a:rPr lang="zh-CN" altLang="en-US" sz="2000" dirty="0"/>
                <a:t> 对系统的结构、要素进行自动调整，改变。</a:t>
              </a:r>
            </a:p>
          </p:txBody>
        </p:sp>
        <p:sp>
          <p:nvSpPr>
            <p:cNvPr id="18" name="矩形 17"/>
            <p:cNvSpPr/>
            <p:nvPr/>
          </p:nvSpPr>
          <p:spPr>
            <a:xfrm>
              <a:off x="94099" y="2810062"/>
              <a:ext cx="2345514" cy="424732"/>
            </a:xfrm>
            <a:prstGeom prst="rect">
              <a:avLst/>
            </a:prstGeom>
          </p:spPr>
          <p:txBody>
            <a:bodyPr wrap="none">
              <a:spAutoFit/>
            </a:bodyPr>
            <a:lstStyle/>
            <a:p>
              <a:pPr marL="914400" lvl="1" indent="-457200" defTabSz="914400">
                <a:lnSpc>
                  <a:spcPct val="90000"/>
                </a:lnSpc>
                <a:spcBef>
                  <a:spcPts val="1000"/>
                </a:spcBef>
                <a:buFont typeface="Wingdings" panose="05000000000000000000" pitchFamily="2" charset="2"/>
                <a:buChar char="p"/>
              </a:pPr>
              <a:r>
                <a:rPr lang="zh-CN" altLang="en-US" sz="2400" b="1" dirty="0">
                  <a:solidFill>
                    <a:prstClr val="black"/>
                  </a:solidFill>
                  <a:latin typeface="黑体"/>
                  <a:ea typeface="黑体"/>
                </a:rPr>
                <a:t>自组织性</a:t>
              </a:r>
            </a:p>
          </p:txBody>
        </p:sp>
      </p:grpSp>
      <p:sp>
        <p:nvSpPr>
          <p:cNvPr id="19" name="Rectangle 3"/>
          <p:cNvSpPr txBox="1">
            <a:spLocks noChangeArrowheads="1"/>
          </p:cNvSpPr>
          <p:nvPr/>
        </p:nvSpPr>
        <p:spPr>
          <a:xfrm>
            <a:off x="2444986" y="4911977"/>
            <a:ext cx="7715827" cy="1286475"/>
          </a:xfrm>
          <a:prstGeom prst="rect">
            <a:avLst/>
          </a:prstGeom>
          <a:solidFill>
            <a:schemeClr val="accent1">
              <a:lumMod val="40000"/>
              <a:lumOff val="60000"/>
            </a:schemeClr>
          </a:solidFill>
          <a:ln w="12700">
            <a:solidFill>
              <a:schemeClr val="accent1">
                <a:lumMod val="40000"/>
                <a:lumOff val="60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a:lnSpc>
                <a:spcPts val="2880"/>
              </a:lnSpc>
              <a:defRPr/>
            </a:pPr>
            <a:r>
              <a:rPr lang="zh-CN" altLang="en-US" sz="2000" dirty="0">
                <a:solidFill>
                  <a:schemeClr val="tx1">
                    <a:lumMod val="10000"/>
                  </a:schemeClr>
                </a:solidFill>
                <a:latin typeface="黑体" panose="02010609060101010101" pitchFamily="49" charset="-122"/>
                <a:ea typeface="黑体" panose="02010609060101010101" pitchFamily="49" charset="-122"/>
              </a:rPr>
              <a:t>自组织性:是指系统结构的有机性和反馈功能，不通过系统内部或外部指令完成，而是系统各要素按彼此的相关性，协同性或某种默契而形成特定的结构和功能。</a:t>
            </a:r>
          </a:p>
        </p:txBody>
      </p:sp>
    </p:spTree>
    <p:extLst>
      <p:ext uri="{BB962C8B-B14F-4D97-AF65-F5344CB8AC3E}">
        <p14:creationId xmlns:p14="http://schemas.microsoft.com/office/powerpoint/2010/main" val="23951831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54</a:t>
            </a:fld>
            <a:endParaRPr lang="zh-CN" altLang="en-US" dirty="0"/>
          </a:p>
        </p:txBody>
      </p:sp>
      <p:sp>
        <p:nvSpPr>
          <p:cNvPr id="13" name="矩形 12"/>
          <p:cNvSpPr/>
          <p:nvPr/>
        </p:nvSpPr>
        <p:spPr>
          <a:xfrm>
            <a:off x="2103199" y="887891"/>
            <a:ext cx="3536546"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en-US" altLang="zh-CN" sz="2800" b="1" dirty="0">
                <a:solidFill>
                  <a:prstClr val="black"/>
                </a:solidFill>
                <a:latin typeface="黑体"/>
                <a:ea typeface="黑体"/>
              </a:rPr>
              <a:t>1.2.3 </a:t>
            </a:r>
            <a:r>
              <a:rPr lang="zh-CN" altLang="en-US" sz="2800" b="1" dirty="0">
                <a:solidFill>
                  <a:prstClr val="black"/>
                </a:solidFill>
                <a:latin typeface="黑体"/>
                <a:ea typeface="黑体"/>
              </a:rPr>
              <a:t>系统的分类</a:t>
            </a:r>
          </a:p>
        </p:txBody>
      </p:sp>
      <p:cxnSp>
        <p:nvCxnSpPr>
          <p:cNvPr id="22" name="直接连接符 21"/>
          <p:cNvCxnSpPr/>
          <p:nvPr/>
        </p:nvCxnSpPr>
        <p:spPr>
          <a:xfrm>
            <a:off x="4638676" y="5079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6" name="Rectangle 2"/>
          <p:cNvSpPr txBox="1">
            <a:spLocks noChangeArrowheads="1"/>
          </p:cNvSpPr>
          <p:nvPr/>
        </p:nvSpPr>
        <p:spPr>
          <a:xfrm>
            <a:off x="2276476" y="1488710"/>
            <a:ext cx="7543800" cy="41719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p"/>
            </a:pPr>
            <a:r>
              <a:rPr lang="zh-CN" altLang="en-US" sz="2400" b="0" dirty="0"/>
              <a:t> 自然系统和人工系统</a:t>
            </a:r>
          </a:p>
          <a:p>
            <a:pPr>
              <a:buFont typeface="Wingdings" panose="05000000000000000000" pitchFamily="2" charset="2"/>
              <a:buChar char="p"/>
            </a:pPr>
            <a:endParaRPr lang="zh-CN" altLang="en-US" sz="2400" b="0" dirty="0"/>
          </a:p>
          <a:p>
            <a:pPr>
              <a:buFont typeface="Wingdings" panose="05000000000000000000" pitchFamily="2" charset="2"/>
              <a:buChar char="p"/>
            </a:pPr>
            <a:r>
              <a:rPr lang="zh-CN" altLang="en-US" sz="2400" b="0" dirty="0"/>
              <a:t> 实体系统和概念系统</a:t>
            </a:r>
            <a:br>
              <a:rPr lang="zh-CN" altLang="en-US" sz="2400" b="0" dirty="0"/>
            </a:br>
            <a:endParaRPr lang="zh-CN" altLang="en-US" sz="2400" b="0" dirty="0"/>
          </a:p>
          <a:p>
            <a:pPr marL="0" indent="0">
              <a:buNone/>
            </a:pPr>
            <a:endParaRPr lang="zh-CN" altLang="en-US" sz="2400" b="0" dirty="0"/>
          </a:p>
          <a:p>
            <a:pPr>
              <a:buFont typeface="Wingdings" panose="05000000000000000000" pitchFamily="2" charset="2"/>
              <a:buChar char="p"/>
            </a:pPr>
            <a:r>
              <a:rPr lang="zh-CN" altLang="en-US" sz="2400" b="0" dirty="0"/>
              <a:t> 动态系统与静态系统</a:t>
            </a:r>
          </a:p>
          <a:p>
            <a:pPr>
              <a:buFont typeface="Wingdings" panose="05000000000000000000" pitchFamily="2" charset="2"/>
              <a:buChar char="p"/>
            </a:pPr>
            <a:endParaRPr lang="zh-CN" altLang="en-US" sz="2400" b="0" dirty="0"/>
          </a:p>
          <a:p>
            <a:pPr>
              <a:buFont typeface="Wingdings" panose="05000000000000000000" pitchFamily="2" charset="2"/>
              <a:buChar char="p"/>
            </a:pPr>
            <a:r>
              <a:rPr lang="zh-CN" altLang="en-US" sz="2400" b="0" dirty="0"/>
              <a:t> 控制系统与行为系统</a:t>
            </a:r>
          </a:p>
        </p:txBody>
      </p:sp>
      <p:sp>
        <p:nvSpPr>
          <p:cNvPr id="7" name="Rectangle 4"/>
          <p:cNvSpPr>
            <a:spLocks noChangeArrowheads="1"/>
          </p:cNvSpPr>
          <p:nvPr/>
        </p:nvSpPr>
        <p:spPr bwMode="auto">
          <a:xfrm>
            <a:off x="5924550" y="2014824"/>
            <a:ext cx="4343400" cy="1219200"/>
          </a:xfrm>
          <a:prstGeom prst="rect">
            <a:avLst/>
          </a:prstGeom>
          <a:noFill/>
          <a:ln w="12700">
            <a:solidFill>
              <a:srgbClr val="FF0000"/>
            </a:solidFill>
            <a:miter lim="800000"/>
            <a:headEnd/>
            <a:tailEnd/>
          </a:ln>
          <a:effectLst/>
        </p:spPr>
        <p:txBody>
          <a:bodyPr/>
          <a:lstStyle/>
          <a:p>
            <a:pPr algn="l" eaLnBrk="1" hangingPunct="1">
              <a:lnSpc>
                <a:spcPct val="100000"/>
              </a:lnSpc>
              <a:spcBef>
                <a:spcPct val="20000"/>
              </a:spcBef>
              <a:buClr>
                <a:srgbClr val="FFFF00"/>
              </a:buClr>
              <a:buFont typeface="Wingdings" pitchFamily="2" charset="2"/>
              <a:buNone/>
              <a:defRPr/>
            </a:pPr>
            <a:r>
              <a:rPr lang="zh-CN" altLang="en-US" sz="2400" b="1" dirty="0">
                <a:latin typeface="Arial" pitchFamily="34" charset="0"/>
                <a:ea typeface="黑体" pitchFamily="49" charset="-122"/>
              </a:rPr>
              <a:t>概念系统是由概念、原理、原则、方法、制度、程序等非物质实体构成</a:t>
            </a:r>
          </a:p>
        </p:txBody>
      </p:sp>
      <p:sp>
        <p:nvSpPr>
          <p:cNvPr id="8" name="Rectangle 5"/>
          <p:cNvSpPr>
            <a:spLocks noChangeArrowheads="1"/>
          </p:cNvSpPr>
          <p:nvPr/>
        </p:nvSpPr>
        <p:spPr bwMode="auto">
          <a:xfrm>
            <a:off x="5924550" y="3635479"/>
            <a:ext cx="4343400" cy="533400"/>
          </a:xfrm>
          <a:prstGeom prst="rect">
            <a:avLst/>
          </a:prstGeom>
          <a:noFill/>
          <a:ln w="12700">
            <a:solidFill>
              <a:srgbClr val="FF0000"/>
            </a:solidFill>
            <a:miter lim="800000"/>
            <a:headEnd/>
            <a:tailEnd/>
          </a:ln>
          <a:effectLst/>
        </p:spPr>
        <p:txBody>
          <a:bodyPr/>
          <a:lstStyle/>
          <a:p>
            <a:pPr algn="l" eaLnBrk="1" hangingPunct="1">
              <a:lnSpc>
                <a:spcPct val="100000"/>
              </a:lnSpc>
              <a:spcBef>
                <a:spcPct val="20000"/>
              </a:spcBef>
              <a:buClr>
                <a:srgbClr val="FFFF00"/>
              </a:buClr>
              <a:buFont typeface="Wingdings" pitchFamily="2" charset="2"/>
              <a:buNone/>
              <a:defRPr/>
            </a:pPr>
            <a:r>
              <a:rPr lang="zh-CN" altLang="en-US" sz="2400" b="1" dirty="0">
                <a:latin typeface="Arial" pitchFamily="34" charset="0"/>
                <a:ea typeface="黑体" pitchFamily="49" charset="-122"/>
              </a:rPr>
              <a:t>模型中的变量是否随时间变化</a:t>
            </a:r>
          </a:p>
        </p:txBody>
      </p:sp>
    </p:spTree>
    <p:extLst>
      <p:ext uri="{BB962C8B-B14F-4D97-AF65-F5344CB8AC3E}">
        <p14:creationId xmlns:p14="http://schemas.microsoft.com/office/powerpoint/2010/main" val="4216567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55</a:t>
            </a:fld>
            <a:endParaRPr lang="zh-CN" altLang="en-US" dirty="0"/>
          </a:p>
        </p:txBody>
      </p:sp>
      <p:sp>
        <p:nvSpPr>
          <p:cNvPr id="13" name="矩形 12"/>
          <p:cNvSpPr/>
          <p:nvPr/>
        </p:nvSpPr>
        <p:spPr>
          <a:xfrm>
            <a:off x="2103199" y="887891"/>
            <a:ext cx="4618572"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en-US" altLang="zh-CN" sz="2800" b="1" dirty="0">
                <a:solidFill>
                  <a:prstClr val="black"/>
                </a:solidFill>
                <a:latin typeface="黑体"/>
                <a:ea typeface="黑体"/>
              </a:rPr>
              <a:t>1.2.4 </a:t>
            </a:r>
            <a:r>
              <a:rPr lang="zh-CN" altLang="en-US" sz="2800" b="1" dirty="0">
                <a:solidFill>
                  <a:prstClr val="black"/>
                </a:solidFill>
                <a:latin typeface="黑体"/>
                <a:ea typeface="黑体"/>
              </a:rPr>
              <a:t>系统的结构与功能</a:t>
            </a:r>
          </a:p>
        </p:txBody>
      </p:sp>
      <p:cxnSp>
        <p:nvCxnSpPr>
          <p:cNvPr id="22" name="直接连接符 21"/>
          <p:cNvCxnSpPr/>
          <p:nvPr/>
        </p:nvCxnSpPr>
        <p:spPr>
          <a:xfrm>
            <a:off x="4638676" y="5079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6" name="Rectangle 2"/>
          <p:cNvSpPr txBox="1">
            <a:spLocks noChangeArrowheads="1"/>
          </p:cNvSpPr>
          <p:nvPr/>
        </p:nvSpPr>
        <p:spPr>
          <a:xfrm>
            <a:off x="2276476" y="1488710"/>
            <a:ext cx="7543800" cy="41719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p"/>
            </a:pPr>
            <a:r>
              <a:rPr lang="zh-CN" altLang="en-US" sz="2400" b="0" dirty="0"/>
              <a:t> 系统的组成要素：</a:t>
            </a:r>
            <a:r>
              <a:rPr lang="en-US" altLang="zh-CN" sz="2400" b="0" dirty="0"/>
              <a:t>C</a:t>
            </a:r>
          </a:p>
          <a:p>
            <a:pPr>
              <a:buFont typeface="Wingdings" panose="05000000000000000000" pitchFamily="2" charset="2"/>
              <a:buChar char="p"/>
            </a:pPr>
            <a:r>
              <a:rPr lang="zh-CN" altLang="en-US" sz="2400" b="0" dirty="0"/>
              <a:t> 系统的结构：</a:t>
            </a:r>
            <a:r>
              <a:rPr lang="en-US" altLang="zh-CN" sz="2400" b="0" dirty="0"/>
              <a:t>S</a:t>
            </a:r>
          </a:p>
          <a:p>
            <a:pPr>
              <a:buFont typeface="Wingdings" panose="05000000000000000000" pitchFamily="2" charset="2"/>
              <a:buChar char="p"/>
            </a:pPr>
            <a:r>
              <a:rPr lang="zh-CN" altLang="en-US" sz="2400" b="0" dirty="0"/>
              <a:t> 系统的环境：</a:t>
            </a:r>
            <a:r>
              <a:rPr lang="en-US" altLang="zh-CN" sz="2400" b="0" dirty="0"/>
              <a:t>E</a:t>
            </a:r>
          </a:p>
          <a:p>
            <a:pPr>
              <a:lnSpc>
                <a:spcPts val="2880"/>
              </a:lnSpc>
              <a:buFont typeface="Wingdings" panose="05000000000000000000" pitchFamily="2" charset="2"/>
              <a:buChar char="p"/>
            </a:pPr>
            <a:r>
              <a:rPr lang="zh-CN" altLang="en-US" sz="2400" b="0" dirty="0"/>
              <a:t> 系统的功能：</a:t>
            </a:r>
            <a:r>
              <a:rPr lang="en-US" altLang="zh-CN" sz="2400" b="0" dirty="0"/>
              <a:t>F(</a:t>
            </a:r>
            <a:r>
              <a:rPr lang="zh-CN" altLang="en-US" sz="2400" b="0" dirty="0"/>
              <a:t>体现了系统与外部环境之间物质、能量、信息交换能力</a:t>
            </a:r>
            <a:r>
              <a:rPr lang="en-US" altLang="zh-CN" sz="2400" b="0" dirty="0"/>
              <a:t>)</a:t>
            </a:r>
          </a:p>
        </p:txBody>
      </p:sp>
      <p:sp>
        <p:nvSpPr>
          <p:cNvPr id="11" name="Rectangle 10"/>
          <p:cNvSpPr>
            <a:spLocks noChangeArrowheads="1"/>
          </p:cNvSpPr>
          <p:nvPr/>
        </p:nvSpPr>
        <p:spPr bwMode="auto">
          <a:xfrm>
            <a:off x="2276476" y="3790950"/>
            <a:ext cx="7543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eaLnBrk="1" hangingPunct="1">
              <a:lnSpc>
                <a:spcPct val="100000"/>
              </a:lnSpc>
              <a:spcBef>
                <a:spcPct val="20000"/>
              </a:spcBef>
              <a:buClr>
                <a:schemeClr val="tx1"/>
              </a:buClr>
              <a:buFont typeface="Wingdings" panose="05000000000000000000" pitchFamily="2" charset="2"/>
              <a:buChar char="p"/>
            </a:pPr>
            <a:r>
              <a:rPr lang="zh-CN" altLang="en-US" sz="2400" dirty="0">
                <a:solidFill>
                  <a:schemeClr val="tx1"/>
                </a:solidFill>
                <a:latin typeface="黑体" panose="02010609060101010101" pitchFamily="49" charset="-122"/>
                <a:ea typeface="黑体" panose="02010609060101010101" pitchFamily="49" charset="-122"/>
              </a:rPr>
              <a:t> 要素、结构、功能三者关系：</a:t>
            </a:r>
          </a:p>
          <a:p>
            <a:pPr algn="l" eaLnBrk="1" hangingPunct="1">
              <a:lnSpc>
                <a:spcPct val="100000"/>
              </a:lnSpc>
              <a:spcBef>
                <a:spcPct val="20000"/>
              </a:spcBef>
              <a:buClr>
                <a:srgbClr val="FFFF00"/>
              </a:buClr>
              <a:buFont typeface="Wingdings" panose="05000000000000000000" pitchFamily="2" charset="2"/>
              <a:buNone/>
            </a:pPr>
            <a:r>
              <a:rPr lang="zh-CN" altLang="en-US" sz="2400" dirty="0">
                <a:solidFill>
                  <a:schemeClr val="tx1"/>
                </a:solidFill>
                <a:latin typeface="黑体" panose="02010609060101010101" pitchFamily="49" charset="-122"/>
                <a:ea typeface="黑体" panose="02010609060101010101" pitchFamily="49" charset="-122"/>
              </a:rPr>
              <a:t> </a:t>
            </a:r>
            <a:r>
              <a:rPr lang="zh-CN" altLang="en-US" sz="2000" dirty="0">
                <a:solidFill>
                  <a:srgbClr val="7030A0"/>
                </a:solidFill>
                <a:latin typeface="黑体" panose="02010609060101010101" pitchFamily="49" charset="-122"/>
                <a:ea typeface="黑体" panose="02010609060101010101" pitchFamily="49" charset="-122"/>
              </a:rPr>
              <a:t>1、要素不同，功能不同；</a:t>
            </a:r>
          </a:p>
          <a:p>
            <a:pPr algn="l" eaLnBrk="1" hangingPunct="1">
              <a:lnSpc>
                <a:spcPct val="100000"/>
              </a:lnSpc>
              <a:spcBef>
                <a:spcPct val="20000"/>
              </a:spcBef>
              <a:buClr>
                <a:srgbClr val="FFFF00"/>
              </a:buClr>
              <a:buFont typeface="Wingdings" panose="05000000000000000000" pitchFamily="2" charset="2"/>
              <a:buNone/>
            </a:pPr>
            <a:r>
              <a:rPr lang="zh-CN" altLang="en-US" sz="2000" dirty="0">
                <a:solidFill>
                  <a:srgbClr val="7030A0"/>
                </a:solidFill>
                <a:latin typeface="黑体" panose="02010609060101010101" pitchFamily="49" charset="-122"/>
                <a:ea typeface="黑体" panose="02010609060101010101" pitchFamily="49" charset="-122"/>
              </a:rPr>
              <a:t> 2、要素相同，结构不同，功能不同；</a:t>
            </a:r>
          </a:p>
          <a:p>
            <a:pPr algn="l" eaLnBrk="1" hangingPunct="1">
              <a:lnSpc>
                <a:spcPct val="100000"/>
              </a:lnSpc>
              <a:spcBef>
                <a:spcPct val="20000"/>
              </a:spcBef>
              <a:buClr>
                <a:srgbClr val="FFFF00"/>
              </a:buClr>
              <a:buFont typeface="Wingdings" panose="05000000000000000000" pitchFamily="2" charset="2"/>
              <a:buNone/>
            </a:pPr>
            <a:r>
              <a:rPr lang="zh-CN" altLang="en-US" sz="2000" dirty="0">
                <a:solidFill>
                  <a:srgbClr val="7030A0"/>
                </a:solidFill>
                <a:latin typeface="黑体" panose="02010609060101010101" pitchFamily="49" charset="-122"/>
                <a:ea typeface="黑体" panose="02010609060101010101" pitchFamily="49" charset="-122"/>
              </a:rPr>
              <a:t> 3、要素，结构不同，也可能功能相同。</a:t>
            </a:r>
          </a:p>
          <a:p>
            <a:pPr algn="l" eaLnBrk="1" hangingPunct="1">
              <a:lnSpc>
                <a:spcPct val="100000"/>
              </a:lnSpc>
              <a:spcBef>
                <a:spcPct val="20000"/>
              </a:spcBef>
              <a:buClr>
                <a:srgbClr val="FFFF00"/>
              </a:buClr>
              <a:buFont typeface="Wingdings" panose="05000000000000000000" pitchFamily="2" charset="2"/>
              <a:buNone/>
            </a:pPr>
            <a:r>
              <a:rPr lang="en-US" altLang="zh-CN" sz="2000" dirty="0">
                <a:solidFill>
                  <a:srgbClr val="7030A0"/>
                </a:solidFill>
                <a:latin typeface="黑体" panose="02010609060101010101" pitchFamily="49" charset="-122"/>
                <a:ea typeface="黑体" panose="02010609060101010101" pitchFamily="49" charset="-122"/>
              </a:rPr>
              <a:t> 4</a:t>
            </a:r>
            <a:r>
              <a:rPr lang="zh-CN" altLang="en-US" sz="2000" dirty="0">
                <a:solidFill>
                  <a:srgbClr val="7030A0"/>
                </a:solidFill>
                <a:latin typeface="黑体" panose="02010609060101010101" pitchFamily="49" charset="-122"/>
                <a:ea typeface="黑体" panose="02010609060101010101" pitchFamily="49" charset="-122"/>
              </a:rPr>
              <a:t>、同一结构，也可多种功能。 </a:t>
            </a:r>
          </a:p>
        </p:txBody>
      </p:sp>
      <p:sp>
        <p:nvSpPr>
          <p:cNvPr id="8" name="Rectangle 11"/>
          <p:cNvSpPr>
            <a:spLocks noChangeArrowheads="1"/>
          </p:cNvSpPr>
          <p:nvPr/>
        </p:nvSpPr>
        <p:spPr bwMode="auto">
          <a:xfrm>
            <a:off x="7886700" y="5001704"/>
            <a:ext cx="2209800" cy="838200"/>
          </a:xfrm>
          <a:prstGeom prst="rect">
            <a:avLst/>
          </a:prstGeom>
          <a:noFill/>
          <a:ln w="127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eaLnBrk="1" hangingPunct="1">
              <a:lnSpc>
                <a:spcPct val="100000"/>
              </a:lnSpc>
              <a:spcBef>
                <a:spcPct val="20000"/>
              </a:spcBef>
              <a:buClr>
                <a:srgbClr val="FFFF00"/>
              </a:buClr>
              <a:buFont typeface="Wingdings" panose="05000000000000000000" pitchFamily="2" charset="2"/>
              <a:buNone/>
            </a:pPr>
            <a:r>
              <a:rPr lang="zh-CN" altLang="en-US" sz="2400">
                <a:latin typeface="黑体" panose="02010609060101010101" pitchFamily="49" charset="-122"/>
                <a:ea typeface="黑体" panose="02010609060101010101" pitchFamily="49" charset="-122"/>
              </a:rPr>
              <a:t>达到同一目标可有多种方案</a:t>
            </a:r>
            <a:endParaRPr lang="zh-CN" altLang="en-US" sz="2400">
              <a:latin typeface="楷体_GB2312" pitchFamily="49" charset="-122"/>
              <a:ea typeface="楷体_GB2312" pitchFamily="49" charset="-122"/>
            </a:endParaRPr>
          </a:p>
        </p:txBody>
      </p:sp>
      <p:sp>
        <p:nvSpPr>
          <p:cNvPr id="9" name="Text Box 12"/>
          <p:cNvSpPr txBox="1">
            <a:spLocks noChangeArrowheads="1"/>
          </p:cNvSpPr>
          <p:nvPr/>
        </p:nvSpPr>
        <p:spPr bwMode="auto">
          <a:xfrm>
            <a:off x="7239000" y="1828800"/>
            <a:ext cx="2743200" cy="439738"/>
          </a:xfrm>
          <a:prstGeom prst="rect">
            <a:avLst/>
          </a:prstGeom>
          <a:noFill/>
          <a:ln w="127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pPr>
            <a:r>
              <a:rPr lang="en-US" altLang="zh-CN" sz="2800" i="1" dirty="0">
                <a:solidFill>
                  <a:schemeClr val="tx1"/>
                </a:solidFill>
              </a:rPr>
              <a:t>F</a:t>
            </a:r>
            <a:r>
              <a:rPr lang="zh-CN" altLang="en-US" sz="2800" i="1" dirty="0">
                <a:solidFill>
                  <a:schemeClr val="tx1"/>
                </a:solidFill>
              </a:rPr>
              <a:t>＝ </a:t>
            </a:r>
            <a:r>
              <a:rPr lang="en-US" altLang="zh-CN" sz="2800" i="1" dirty="0">
                <a:solidFill>
                  <a:schemeClr val="tx1"/>
                </a:solidFill>
              </a:rPr>
              <a:t>f </a:t>
            </a:r>
            <a:r>
              <a:rPr lang="en-US" altLang="zh-CN" sz="2800" dirty="0">
                <a:solidFill>
                  <a:schemeClr val="tx1"/>
                </a:solidFill>
              </a:rPr>
              <a:t>(</a:t>
            </a:r>
            <a:r>
              <a:rPr lang="en-US" altLang="zh-CN" sz="2800" i="1" dirty="0">
                <a:solidFill>
                  <a:schemeClr val="tx1"/>
                </a:solidFill>
              </a:rPr>
              <a:t>E, C, S</a:t>
            </a:r>
            <a:r>
              <a:rPr lang="en-US" altLang="zh-CN" sz="2800" dirty="0">
                <a:solidFill>
                  <a:schemeClr val="tx1"/>
                </a:solidFill>
              </a:rPr>
              <a:t>)</a:t>
            </a:r>
          </a:p>
        </p:txBody>
      </p:sp>
    </p:spTree>
    <p:extLst>
      <p:ext uri="{BB962C8B-B14F-4D97-AF65-F5344CB8AC3E}">
        <p14:creationId xmlns:p14="http://schemas.microsoft.com/office/powerpoint/2010/main" val="1373825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56</a:t>
            </a:fld>
            <a:endParaRPr lang="zh-CN" altLang="en-US" dirty="0"/>
          </a:p>
        </p:txBody>
      </p:sp>
      <p:sp>
        <p:nvSpPr>
          <p:cNvPr id="13" name="矩形 12"/>
          <p:cNvSpPr/>
          <p:nvPr/>
        </p:nvSpPr>
        <p:spPr>
          <a:xfrm>
            <a:off x="2103200" y="887891"/>
            <a:ext cx="3175869"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en-US" altLang="zh-CN" sz="2800" b="1" dirty="0">
                <a:solidFill>
                  <a:prstClr val="black"/>
                </a:solidFill>
                <a:latin typeface="黑体"/>
                <a:ea typeface="黑体"/>
              </a:rPr>
              <a:t>1.2.5 </a:t>
            </a:r>
            <a:r>
              <a:rPr lang="zh-CN" altLang="en-US" sz="2800" b="1" dirty="0">
                <a:solidFill>
                  <a:prstClr val="black"/>
                </a:solidFill>
                <a:latin typeface="黑体"/>
                <a:ea typeface="黑体"/>
              </a:rPr>
              <a:t>系统工程</a:t>
            </a:r>
          </a:p>
        </p:txBody>
      </p:sp>
      <p:cxnSp>
        <p:nvCxnSpPr>
          <p:cNvPr id="22" name="直接连接符 21"/>
          <p:cNvCxnSpPr/>
          <p:nvPr/>
        </p:nvCxnSpPr>
        <p:spPr>
          <a:xfrm>
            <a:off x="4638676" y="5079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4" name="Rectangle 3"/>
          <p:cNvSpPr>
            <a:spLocks noChangeArrowheads="1"/>
          </p:cNvSpPr>
          <p:nvPr/>
        </p:nvSpPr>
        <p:spPr bwMode="auto">
          <a:xfrm>
            <a:off x="2133600" y="1524000"/>
            <a:ext cx="75438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461963" indent="-461963">
              <a:tabLst>
                <a:tab pos="461963" algn="l"/>
              </a:tabLst>
              <a:defRPr>
                <a:solidFill>
                  <a:schemeClr val="tx2"/>
                </a:solidFill>
                <a:latin typeface="Times New Roman" panose="02020603050405020304" pitchFamily="18" charset="0"/>
                <a:ea typeface="宋体" panose="02010600030101010101" pitchFamily="2" charset="-122"/>
              </a:defRPr>
            </a:lvl1pPr>
            <a:lvl2pPr marL="742950" indent="-285750">
              <a:tabLst>
                <a:tab pos="461963" algn="l"/>
              </a:tabLst>
              <a:defRPr>
                <a:solidFill>
                  <a:schemeClr val="tx2"/>
                </a:solidFill>
                <a:latin typeface="Times New Roman" panose="02020603050405020304" pitchFamily="18" charset="0"/>
                <a:ea typeface="宋体" panose="02010600030101010101" pitchFamily="2" charset="-122"/>
              </a:defRPr>
            </a:lvl2pPr>
            <a:lvl3pPr marL="1143000" indent="-228600">
              <a:tabLst>
                <a:tab pos="461963" algn="l"/>
              </a:tabLst>
              <a:defRPr>
                <a:solidFill>
                  <a:schemeClr val="tx2"/>
                </a:solidFill>
                <a:latin typeface="Times New Roman" panose="02020603050405020304" pitchFamily="18" charset="0"/>
                <a:ea typeface="宋体" panose="02010600030101010101" pitchFamily="2" charset="-122"/>
              </a:defRPr>
            </a:lvl3pPr>
            <a:lvl4pPr marL="1600200" indent="-228600">
              <a:tabLst>
                <a:tab pos="461963" algn="l"/>
              </a:tabLst>
              <a:defRPr>
                <a:solidFill>
                  <a:schemeClr val="tx2"/>
                </a:solidFill>
                <a:latin typeface="Times New Roman" panose="02020603050405020304" pitchFamily="18" charset="0"/>
                <a:ea typeface="宋体" panose="02010600030101010101" pitchFamily="2" charset="-122"/>
              </a:defRPr>
            </a:lvl4pPr>
            <a:lvl5pPr marL="2057400" indent="-228600">
              <a:tabLst>
                <a:tab pos="461963" algn="l"/>
              </a:tabLst>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tabLst>
                <a:tab pos="461963" algn="l"/>
              </a:tabLs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tabLst>
                <a:tab pos="461963" algn="l"/>
              </a:tabLs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tabLst>
                <a:tab pos="461963" algn="l"/>
              </a:tabLs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tabLst>
                <a:tab pos="461963" algn="l"/>
              </a:tabLst>
              <a:defRPr>
                <a:solidFill>
                  <a:schemeClr val="tx2"/>
                </a:solidFill>
                <a:latin typeface="Times New Roman" panose="02020603050405020304" pitchFamily="18" charset="0"/>
                <a:ea typeface="宋体" panose="02010600030101010101" pitchFamily="2" charset="-122"/>
              </a:defRPr>
            </a:lvl9pPr>
          </a:lstStyle>
          <a:p>
            <a:pPr algn="l" eaLnBrk="1" hangingPunct="1">
              <a:lnSpc>
                <a:spcPct val="100000"/>
              </a:lnSpc>
              <a:spcBef>
                <a:spcPct val="20000"/>
              </a:spcBef>
              <a:buFont typeface="Wingdings" panose="05000000000000000000" pitchFamily="2" charset="2"/>
              <a:buChar char="p"/>
            </a:pPr>
            <a:r>
              <a:rPr lang="zh-CN" altLang="en-US" sz="2400" b="1" dirty="0">
                <a:solidFill>
                  <a:schemeClr val="tx1"/>
                </a:solidFill>
                <a:latin typeface="黑体" panose="02010609060101010101" pitchFamily="49" charset="-122"/>
                <a:ea typeface="黑体" panose="02010609060101010101" pitchFamily="49" charset="-122"/>
              </a:rPr>
              <a:t>什么是系统工程？</a:t>
            </a:r>
          </a:p>
          <a:p>
            <a:pPr lvl="1">
              <a:spcBef>
                <a:spcPct val="20000"/>
              </a:spcBef>
              <a:buClr>
                <a:srgbClr val="FFFF00"/>
              </a:buClr>
              <a:buFont typeface="Wingdings" panose="05000000000000000000" pitchFamily="2" charset="2"/>
              <a:buNone/>
            </a:pPr>
            <a:r>
              <a:rPr kumimoji="1" lang="zh-CN" altLang="en-US" sz="2400" dirty="0">
                <a:latin typeface="Arial" panose="020B0604020202020204" pitchFamily="34" charset="0"/>
                <a:ea typeface="黑体" panose="02010609060101010101" pitchFamily="49" charset="-122"/>
              </a:rPr>
              <a:t>     </a:t>
            </a:r>
            <a:r>
              <a:rPr kumimoji="1" lang="zh-CN" altLang="en-US" sz="2400" dirty="0">
                <a:solidFill>
                  <a:schemeClr val="tx1"/>
                </a:solidFill>
                <a:latin typeface="Arial" panose="020B0604020202020204" pitchFamily="34" charset="0"/>
                <a:ea typeface="黑体" panose="02010609060101010101" pitchFamily="49" charset="-122"/>
              </a:rPr>
              <a:t>系统工程就是用工程方法处理系统问题。</a:t>
            </a:r>
          </a:p>
          <a:p>
            <a:pPr lvl="1">
              <a:spcBef>
                <a:spcPct val="20000"/>
              </a:spcBef>
              <a:buClr>
                <a:srgbClr val="FFFF00"/>
              </a:buClr>
              <a:buFont typeface="Wingdings" panose="05000000000000000000" pitchFamily="2" charset="2"/>
              <a:buNone/>
            </a:pPr>
            <a:r>
              <a:rPr kumimoji="1" lang="zh-CN" altLang="en-US" sz="2400" dirty="0">
                <a:latin typeface="Arial" panose="020B0604020202020204" pitchFamily="34" charset="0"/>
                <a:ea typeface="黑体" panose="02010609060101010101" pitchFamily="49" charset="-122"/>
              </a:rPr>
              <a:t>     </a:t>
            </a:r>
            <a:r>
              <a:rPr kumimoji="1" lang="zh-CN" altLang="en-US" sz="2400" dirty="0">
                <a:solidFill>
                  <a:schemeClr val="tx1"/>
                </a:solidFill>
                <a:latin typeface="Arial" panose="020B0604020202020204" pitchFamily="34" charset="0"/>
                <a:ea typeface="黑体" panose="02010609060101010101" pitchFamily="49" charset="-122"/>
              </a:rPr>
              <a:t>是把事情尽量做好</a:t>
            </a:r>
            <a:r>
              <a:rPr kumimoji="1" lang="zh-CN" altLang="en-US" sz="2400" dirty="0">
                <a:solidFill>
                  <a:srgbClr val="FF0000"/>
                </a:solidFill>
                <a:latin typeface="Arial" panose="020B0604020202020204" pitchFamily="34" charset="0"/>
                <a:ea typeface="黑体" panose="02010609060101010101" pitchFamily="49" charset="-122"/>
              </a:rPr>
              <a:t>（优化）</a:t>
            </a:r>
            <a:r>
              <a:rPr kumimoji="1" lang="zh-CN" altLang="en-US" sz="2400" dirty="0">
                <a:solidFill>
                  <a:schemeClr val="tx1"/>
                </a:solidFill>
                <a:latin typeface="Arial" panose="020B0604020202020204" pitchFamily="34" charset="0"/>
                <a:ea typeface="黑体" panose="02010609060101010101" pitchFamily="49" charset="-122"/>
              </a:rPr>
              <a:t>的方法</a:t>
            </a:r>
            <a:r>
              <a:rPr kumimoji="1" lang="zh-CN" altLang="en-US" sz="2400" dirty="0">
                <a:solidFill>
                  <a:srgbClr val="FF0000"/>
                </a:solidFill>
                <a:latin typeface="Arial" panose="020B0604020202020204" pitchFamily="34" charset="0"/>
                <a:ea typeface="黑体" panose="02010609060101010101" pitchFamily="49" charset="-122"/>
              </a:rPr>
              <a:t>（事理）</a:t>
            </a:r>
          </a:p>
          <a:p>
            <a:pPr lvl="1">
              <a:spcBef>
                <a:spcPct val="20000"/>
              </a:spcBef>
              <a:buClr>
                <a:srgbClr val="FFFF00"/>
              </a:buClr>
              <a:buFont typeface="Wingdings" panose="05000000000000000000" pitchFamily="2" charset="2"/>
              <a:buNone/>
            </a:pPr>
            <a:r>
              <a:rPr kumimoji="1" lang="zh-CN" altLang="en-US" sz="2400" b="1" dirty="0">
                <a:solidFill>
                  <a:srgbClr val="FF0000"/>
                </a:solidFill>
                <a:latin typeface="Arial" panose="020B0604020202020204" pitchFamily="34" charset="0"/>
                <a:ea typeface="黑体" panose="02010609060101010101" pitchFamily="49" charset="-122"/>
              </a:rPr>
              <a:t>     ☆ </a:t>
            </a:r>
            <a:r>
              <a:rPr kumimoji="1" lang="zh-CN" altLang="en-US" sz="2400" dirty="0">
                <a:solidFill>
                  <a:schemeClr val="tx1"/>
                </a:solidFill>
                <a:latin typeface="Arial" panose="020B0604020202020204" pitchFamily="34" charset="0"/>
                <a:ea typeface="黑体" panose="02010609060101010101" pitchFamily="49" charset="-122"/>
              </a:rPr>
              <a:t>事情表面上可以完全不同</a:t>
            </a:r>
            <a:r>
              <a:rPr kumimoji="1" lang="zh-CN" altLang="en-US" sz="2400" dirty="0">
                <a:latin typeface="Arial" panose="020B0604020202020204" pitchFamily="34" charset="0"/>
                <a:ea typeface="黑体" panose="02010609060101010101" pitchFamily="49" charset="-122"/>
              </a:rPr>
              <a:t>（</a:t>
            </a:r>
            <a:r>
              <a:rPr kumimoji="1" lang="zh-CN" altLang="en-US" sz="2400" dirty="0">
                <a:solidFill>
                  <a:srgbClr val="FF0000"/>
                </a:solidFill>
                <a:latin typeface="Arial" panose="020B0604020202020204" pitchFamily="34" charset="0"/>
                <a:ea typeface="黑体" panose="02010609060101010101" pitchFamily="49" charset="-122"/>
              </a:rPr>
              <a:t>跨学科</a:t>
            </a:r>
            <a:r>
              <a:rPr kumimoji="1" lang="zh-CN" altLang="en-US" sz="2400" dirty="0">
                <a:latin typeface="Arial" panose="020B0604020202020204" pitchFamily="34" charset="0"/>
                <a:ea typeface="黑体" panose="02010609060101010101" pitchFamily="49" charset="-122"/>
              </a:rPr>
              <a:t>）</a:t>
            </a:r>
          </a:p>
          <a:p>
            <a:pPr lvl="1"/>
            <a:r>
              <a:rPr kumimoji="1" lang="zh-CN" altLang="en-US" sz="2400" dirty="0">
                <a:latin typeface="Arial" panose="020B0604020202020204" pitchFamily="34" charset="0"/>
                <a:ea typeface="黑体" panose="02010609060101010101" pitchFamily="49" charset="-122"/>
              </a:rPr>
              <a:t>     </a:t>
            </a:r>
            <a:r>
              <a:rPr kumimoji="1" lang="zh-CN" altLang="en-US" sz="2400" b="1" dirty="0">
                <a:solidFill>
                  <a:srgbClr val="FF0000"/>
                </a:solidFill>
                <a:latin typeface="Arial" panose="020B0604020202020204" pitchFamily="34" charset="0"/>
                <a:ea typeface="黑体" panose="02010609060101010101" pitchFamily="49" charset="-122"/>
              </a:rPr>
              <a:t>☆ </a:t>
            </a:r>
            <a:r>
              <a:rPr kumimoji="1" lang="zh-CN" altLang="en-US" sz="2400" dirty="0">
                <a:solidFill>
                  <a:schemeClr val="tx1"/>
                </a:solidFill>
                <a:latin typeface="Arial" panose="020B0604020202020204" pitchFamily="34" charset="0"/>
                <a:ea typeface="黑体" panose="02010609060101010101" pitchFamily="49" charset="-122"/>
              </a:rPr>
              <a:t>都是互相联系的量组成的整体</a:t>
            </a:r>
            <a:r>
              <a:rPr kumimoji="1" lang="zh-CN" altLang="en-US" sz="2400" dirty="0">
                <a:latin typeface="Arial" panose="020B0604020202020204" pitchFamily="34" charset="0"/>
                <a:ea typeface="黑体" panose="02010609060101010101" pitchFamily="49" charset="-122"/>
              </a:rPr>
              <a:t>（</a:t>
            </a:r>
            <a:r>
              <a:rPr kumimoji="1" lang="zh-CN" altLang="en-US" sz="2400" dirty="0">
                <a:solidFill>
                  <a:srgbClr val="FF0000"/>
                </a:solidFill>
                <a:latin typeface="Arial" panose="020B0604020202020204" pitchFamily="34" charset="0"/>
                <a:ea typeface="黑体" panose="02010609060101010101" pitchFamily="49" charset="-122"/>
              </a:rPr>
              <a:t>模型</a:t>
            </a:r>
            <a:r>
              <a:rPr kumimoji="1" lang="zh-CN" altLang="en-US" sz="2400" dirty="0">
                <a:latin typeface="Arial" panose="020B0604020202020204" pitchFamily="34" charset="0"/>
                <a:ea typeface="黑体" panose="02010609060101010101" pitchFamily="49" charset="-122"/>
              </a:rPr>
              <a:t>）</a:t>
            </a:r>
          </a:p>
          <a:p>
            <a:pPr lvl="1"/>
            <a:r>
              <a:rPr kumimoji="1" lang="zh-CN" altLang="en-US" sz="2400" dirty="0">
                <a:latin typeface="Arial" panose="020B0604020202020204" pitchFamily="34" charset="0"/>
                <a:ea typeface="黑体" panose="02010609060101010101" pitchFamily="49" charset="-122"/>
              </a:rPr>
              <a:t>     </a:t>
            </a:r>
            <a:r>
              <a:rPr kumimoji="1" lang="zh-CN" altLang="en-US" sz="2400" b="1" dirty="0">
                <a:solidFill>
                  <a:srgbClr val="FF0000"/>
                </a:solidFill>
                <a:latin typeface="Arial" panose="020B0604020202020204" pitchFamily="34" charset="0"/>
                <a:ea typeface="黑体" panose="02010609060101010101" pitchFamily="49" charset="-122"/>
              </a:rPr>
              <a:t>☆ </a:t>
            </a:r>
            <a:r>
              <a:rPr kumimoji="1" lang="zh-CN" altLang="en-US" sz="2400" dirty="0">
                <a:solidFill>
                  <a:schemeClr val="tx1"/>
                </a:solidFill>
                <a:latin typeface="Arial" panose="020B0604020202020204" pitchFamily="34" charset="0"/>
                <a:ea typeface="黑体" panose="02010609060101010101" pitchFamily="49" charset="-122"/>
              </a:rPr>
              <a:t>尽量获得量化的结果</a:t>
            </a:r>
            <a:r>
              <a:rPr kumimoji="1" lang="zh-CN" altLang="en-US" sz="2400" dirty="0">
                <a:latin typeface="Arial" panose="020B0604020202020204" pitchFamily="34" charset="0"/>
                <a:ea typeface="黑体" panose="02010609060101010101" pitchFamily="49" charset="-122"/>
              </a:rPr>
              <a:t>（</a:t>
            </a:r>
            <a:r>
              <a:rPr kumimoji="1" lang="zh-CN" altLang="en-US" sz="2400" dirty="0">
                <a:solidFill>
                  <a:srgbClr val="FF0000"/>
                </a:solidFill>
                <a:latin typeface="Arial" panose="020B0604020202020204" pitchFamily="34" charset="0"/>
                <a:ea typeface="黑体" panose="02010609060101010101" pitchFamily="49" charset="-122"/>
              </a:rPr>
              <a:t>数学，计算机</a:t>
            </a:r>
            <a:r>
              <a:rPr kumimoji="1" lang="zh-CN" altLang="en-US" sz="2400" dirty="0">
                <a:latin typeface="Arial" panose="020B0604020202020204" pitchFamily="34" charset="0"/>
                <a:ea typeface="黑体" panose="02010609060101010101" pitchFamily="49" charset="-122"/>
              </a:rPr>
              <a:t>）</a:t>
            </a:r>
          </a:p>
          <a:p>
            <a:pPr algn="l" eaLnBrk="1" hangingPunct="1">
              <a:lnSpc>
                <a:spcPct val="100000"/>
              </a:lnSpc>
              <a:spcBef>
                <a:spcPct val="20000"/>
              </a:spcBef>
              <a:buFont typeface="Wingdings" panose="05000000000000000000" pitchFamily="2" charset="2"/>
              <a:buChar char="p"/>
            </a:pPr>
            <a:r>
              <a:rPr lang="zh-CN" altLang="en-US" sz="2400" b="1" dirty="0">
                <a:solidFill>
                  <a:schemeClr val="tx1"/>
                </a:solidFill>
                <a:latin typeface="黑体" panose="02010609060101010101" pitchFamily="49" charset="-122"/>
                <a:ea typeface="黑体" panose="02010609060101010101" pitchFamily="49" charset="-122"/>
              </a:rPr>
              <a:t>主要特点：</a:t>
            </a:r>
          </a:p>
          <a:p>
            <a:pPr algn="l" eaLnBrk="1" hangingPunct="1">
              <a:lnSpc>
                <a:spcPct val="100000"/>
              </a:lnSpc>
              <a:spcBef>
                <a:spcPct val="20000"/>
              </a:spcBef>
              <a:buClr>
                <a:srgbClr val="FFFF00"/>
              </a:buClr>
              <a:buFont typeface="Wingdings" panose="05000000000000000000" pitchFamily="2" charset="2"/>
              <a:buNone/>
            </a:pPr>
            <a:r>
              <a:rPr lang="zh-CN" altLang="en-US" sz="2400" dirty="0">
                <a:latin typeface="黑体" panose="02010609060101010101" pitchFamily="49" charset="-122"/>
                <a:ea typeface="黑体" panose="02010609060101010101" pitchFamily="49" charset="-122"/>
              </a:rPr>
              <a:t>    </a:t>
            </a:r>
            <a:r>
              <a:rPr lang="en-US" altLang="zh-CN" sz="2400" dirty="0">
                <a:latin typeface="黑体" panose="02010609060101010101" pitchFamily="49" charset="-122"/>
                <a:ea typeface="黑体" panose="02010609060101010101" pitchFamily="49" charset="-122"/>
              </a:rPr>
              <a:t>	</a:t>
            </a:r>
            <a:r>
              <a:rPr kumimoji="1" lang="zh-CN" altLang="en-US" sz="2400" dirty="0">
                <a:solidFill>
                  <a:schemeClr val="tx1"/>
                </a:solidFill>
                <a:latin typeface="Arial" panose="020B0604020202020204" pitchFamily="34" charset="0"/>
                <a:ea typeface="黑体" panose="02010609060101010101" pitchFamily="49" charset="-122"/>
              </a:rPr>
              <a:t>定量，寻优</a:t>
            </a:r>
          </a:p>
          <a:p>
            <a:pPr algn="l" eaLnBrk="1" hangingPunct="1">
              <a:lnSpc>
                <a:spcPct val="100000"/>
              </a:lnSpc>
              <a:spcBef>
                <a:spcPct val="20000"/>
              </a:spcBef>
              <a:buFont typeface="Wingdings" panose="05000000000000000000" pitchFamily="2" charset="2"/>
              <a:buChar char="p"/>
            </a:pPr>
            <a:r>
              <a:rPr lang="zh-CN" altLang="en-US" sz="2400" b="1" dirty="0">
                <a:solidFill>
                  <a:schemeClr val="tx1"/>
                </a:solidFill>
                <a:latin typeface="黑体" panose="02010609060101010101" pitchFamily="49" charset="-122"/>
                <a:ea typeface="黑体" panose="02010609060101010101" pitchFamily="49" charset="-122"/>
              </a:rPr>
              <a:t>基本手段：</a:t>
            </a:r>
            <a:endParaRPr kumimoji="1" lang="zh-CN" altLang="en-US" sz="2800" b="1" dirty="0">
              <a:solidFill>
                <a:schemeClr val="tx1"/>
              </a:solidFill>
              <a:latin typeface="Arial" panose="020B0604020202020204" pitchFamily="34" charset="0"/>
              <a:ea typeface="黑体" panose="02010609060101010101" pitchFamily="49" charset="-122"/>
            </a:endParaRPr>
          </a:p>
          <a:p>
            <a:pPr algn="l" eaLnBrk="1" hangingPunct="1">
              <a:lnSpc>
                <a:spcPct val="100000"/>
              </a:lnSpc>
              <a:spcBef>
                <a:spcPct val="20000"/>
              </a:spcBef>
              <a:buClr>
                <a:srgbClr val="FFFF00"/>
              </a:buClr>
              <a:buFont typeface="Wingdings" panose="05000000000000000000" pitchFamily="2" charset="2"/>
              <a:buNone/>
            </a:pPr>
            <a:r>
              <a:rPr kumimoji="1" lang="zh-CN" altLang="en-US" sz="2400" dirty="0">
                <a:solidFill>
                  <a:schemeClr val="tx1"/>
                </a:solidFill>
                <a:latin typeface="Arial" panose="020B0604020202020204" pitchFamily="34" charset="0"/>
                <a:ea typeface="黑体" panose="02010609060101010101" pitchFamily="49" charset="-122"/>
              </a:rPr>
              <a:t>       </a:t>
            </a:r>
            <a:r>
              <a:rPr kumimoji="1" lang="en-US" altLang="zh-CN" sz="2400" dirty="0">
                <a:solidFill>
                  <a:schemeClr val="tx1"/>
                </a:solidFill>
                <a:latin typeface="Arial" panose="020B0604020202020204" pitchFamily="34" charset="0"/>
                <a:ea typeface="黑体" panose="02010609060101010101" pitchFamily="49" charset="-122"/>
              </a:rPr>
              <a:t>	</a:t>
            </a:r>
            <a:r>
              <a:rPr kumimoji="1" lang="zh-CN" altLang="en-US" sz="2400" dirty="0">
                <a:solidFill>
                  <a:schemeClr val="tx1"/>
                </a:solidFill>
                <a:latin typeface="Arial" panose="020B0604020202020204" pitchFamily="34" charset="0"/>
                <a:ea typeface="黑体" panose="02010609060101010101" pitchFamily="49" charset="-122"/>
              </a:rPr>
              <a:t>建模，优化</a:t>
            </a:r>
          </a:p>
        </p:txBody>
      </p:sp>
    </p:spTree>
    <p:extLst>
      <p:ext uri="{BB962C8B-B14F-4D97-AF65-F5344CB8AC3E}">
        <p14:creationId xmlns:p14="http://schemas.microsoft.com/office/powerpoint/2010/main" val="2289554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57</a:t>
            </a:fld>
            <a:endParaRPr lang="zh-CN" altLang="en-US" dirty="0"/>
          </a:p>
        </p:txBody>
      </p:sp>
      <p:sp>
        <p:nvSpPr>
          <p:cNvPr id="13" name="矩形 12"/>
          <p:cNvSpPr/>
          <p:nvPr/>
        </p:nvSpPr>
        <p:spPr>
          <a:xfrm>
            <a:off x="2103200" y="887891"/>
            <a:ext cx="5335115"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系统工程解决问题的基本依据</a:t>
            </a:r>
          </a:p>
        </p:txBody>
      </p:sp>
      <p:cxnSp>
        <p:nvCxnSpPr>
          <p:cNvPr id="22" name="直接连接符 21"/>
          <p:cNvCxnSpPr/>
          <p:nvPr/>
        </p:nvCxnSpPr>
        <p:spPr>
          <a:xfrm>
            <a:off x="4638676" y="5079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7" name="Rectangle 3"/>
          <p:cNvSpPr>
            <a:spLocks noChangeArrowheads="1"/>
          </p:cNvSpPr>
          <p:nvPr/>
        </p:nvSpPr>
        <p:spPr bwMode="auto">
          <a:xfrm>
            <a:off x="3033440" y="1602683"/>
            <a:ext cx="662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eaLnBrk="1" hangingPunct="1">
              <a:lnSpc>
                <a:spcPct val="100000"/>
              </a:lnSpc>
            </a:pPr>
            <a:r>
              <a:rPr kumimoji="1" lang="zh-CN" altLang="en-US" sz="2400" dirty="0">
                <a:solidFill>
                  <a:schemeClr val="tx1"/>
                </a:solidFill>
                <a:ea typeface="微软雅黑" panose="020B0503020204020204" pitchFamily="34" charset="-122"/>
                <a:sym typeface="Symbol" panose="05050102010706020507" pitchFamily="18" charset="2"/>
              </a:rPr>
              <a:t>  </a:t>
            </a:r>
            <a:r>
              <a:rPr kumimoji="1" lang="zh-CN" altLang="en-US" sz="2400" dirty="0">
                <a:solidFill>
                  <a:schemeClr val="tx1"/>
                </a:solidFill>
                <a:ea typeface="微软雅黑" panose="020B0503020204020204" pitchFamily="34" charset="-122"/>
              </a:rPr>
              <a:t>物理规律 （科学知识）</a:t>
            </a:r>
            <a:endParaRPr kumimoji="1" lang="en-US" altLang="zh-CN" sz="2400" dirty="0">
              <a:solidFill>
                <a:schemeClr val="tx1"/>
              </a:solidFill>
              <a:ea typeface="微软雅黑" panose="020B0503020204020204" pitchFamily="34" charset="-122"/>
            </a:endParaRPr>
          </a:p>
        </p:txBody>
      </p:sp>
      <p:sp>
        <p:nvSpPr>
          <p:cNvPr id="8" name="Rectangle 4"/>
          <p:cNvSpPr>
            <a:spLocks noChangeArrowheads="1"/>
          </p:cNvSpPr>
          <p:nvPr/>
        </p:nvSpPr>
        <p:spPr bwMode="auto">
          <a:xfrm>
            <a:off x="3042966" y="2966250"/>
            <a:ext cx="5486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eaLnBrk="1" hangingPunct="1">
              <a:lnSpc>
                <a:spcPct val="100000"/>
              </a:lnSpc>
            </a:pPr>
            <a:r>
              <a:rPr kumimoji="1" lang="zh-CN" altLang="en-US" sz="2400" dirty="0">
                <a:solidFill>
                  <a:schemeClr val="tx1"/>
                </a:solidFill>
                <a:ea typeface="微软雅黑" panose="020B0503020204020204" pitchFamily="34" charset="-122"/>
                <a:sym typeface="Symbol" panose="05050102010706020507" pitchFamily="18" charset="2"/>
              </a:rPr>
              <a:t>  </a:t>
            </a:r>
            <a:r>
              <a:rPr kumimoji="1" lang="zh-CN" altLang="en-US" sz="2400" dirty="0">
                <a:solidFill>
                  <a:schemeClr val="tx1"/>
                </a:solidFill>
                <a:ea typeface="微软雅黑" panose="020B0503020204020204" pitchFamily="34" charset="-122"/>
              </a:rPr>
              <a:t>数学方法（严格的逻辑）</a:t>
            </a:r>
          </a:p>
        </p:txBody>
      </p:sp>
      <p:sp>
        <p:nvSpPr>
          <p:cNvPr id="9" name="Rectangle 6"/>
          <p:cNvSpPr>
            <a:spLocks noChangeArrowheads="1"/>
          </p:cNvSpPr>
          <p:nvPr/>
        </p:nvSpPr>
        <p:spPr bwMode="auto">
          <a:xfrm>
            <a:off x="3042966" y="2282978"/>
            <a:ext cx="7086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eaLnBrk="1" hangingPunct="1">
              <a:lnSpc>
                <a:spcPct val="100000"/>
              </a:lnSpc>
            </a:pPr>
            <a:r>
              <a:rPr kumimoji="1" lang="zh-CN" altLang="en-US" sz="2400" dirty="0">
                <a:solidFill>
                  <a:schemeClr val="tx1"/>
                </a:solidFill>
                <a:ea typeface="微软雅黑" panose="020B0503020204020204" pitchFamily="34" charset="-122"/>
                <a:sym typeface="Symbol" panose="05050102010706020507" pitchFamily="18" charset="2"/>
              </a:rPr>
              <a:t>  </a:t>
            </a:r>
            <a:r>
              <a:rPr kumimoji="1" lang="zh-CN" altLang="en-US" sz="2400" dirty="0">
                <a:solidFill>
                  <a:schemeClr val="tx1"/>
                </a:solidFill>
                <a:latin typeface="AdvPSTim" charset="0"/>
                <a:ea typeface="微软雅黑" panose="020B0503020204020204" pitchFamily="34" charset="-122"/>
              </a:rPr>
              <a:t>常识或经验（工程性质）</a:t>
            </a:r>
          </a:p>
        </p:txBody>
      </p:sp>
      <p:sp>
        <p:nvSpPr>
          <p:cNvPr id="16" name="Rectangle 5"/>
          <p:cNvSpPr>
            <a:spLocks noChangeArrowheads="1"/>
          </p:cNvSpPr>
          <p:nvPr/>
        </p:nvSpPr>
        <p:spPr bwMode="auto">
          <a:xfrm>
            <a:off x="2195240" y="3691881"/>
            <a:ext cx="767266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lnSpc>
                <a:spcPct val="150000"/>
              </a:lnSpc>
            </a:pPr>
            <a:r>
              <a:rPr kumimoji="1" lang="zh-CN" altLang="en-US" sz="2400" dirty="0">
                <a:solidFill>
                  <a:schemeClr val="tx1"/>
                </a:solidFill>
                <a:latin typeface="+mn-ea"/>
                <a:ea typeface="+mn-ea"/>
              </a:rPr>
              <a:t>       随着应用范围的不断扩大，工程性质的常识或经验，与严格的数学方法成为系统工程解决问题的主要依据。</a:t>
            </a:r>
          </a:p>
        </p:txBody>
      </p:sp>
    </p:spTree>
    <p:extLst>
      <p:ext uri="{BB962C8B-B14F-4D97-AF65-F5344CB8AC3E}">
        <p14:creationId xmlns:p14="http://schemas.microsoft.com/office/powerpoint/2010/main" val="2415975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58</a:t>
            </a:fld>
            <a:endParaRPr lang="zh-CN" altLang="en-US" dirty="0"/>
          </a:p>
        </p:txBody>
      </p:sp>
      <p:sp>
        <p:nvSpPr>
          <p:cNvPr id="13" name="矩形 12"/>
          <p:cNvSpPr/>
          <p:nvPr/>
        </p:nvSpPr>
        <p:spPr>
          <a:xfrm>
            <a:off x="2103199" y="887891"/>
            <a:ext cx="2630848"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 发展历程：</a:t>
            </a:r>
          </a:p>
        </p:txBody>
      </p:sp>
      <p:cxnSp>
        <p:nvCxnSpPr>
          <p:cNvPr id="22" name="直接连接符 21"/>
          <p:cNvCxnSpPr/>
          <p:nvPr/>
        </p:nvCxnSpPr>
        <p:spPr>
          <a:xfrm>
            <a:off x="4638676" y="5079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6" name="Rectangle 5"/>
          <p:cNvSpPr>
            <a:spLocks noChangeArrowheads="1"/>
          </p:cNvSpPr>
          <p:nvPr/>
        </p:nvSpPr>
        <p:spPr bwMode="auto">
          <a:xfrm>
            <a:off x="2276477" y="1550670"/>
            <a:ext cx="737879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nSpc>
                <a:spcPct val="150000"/>
              </a:lnSpc>
            </a:pPr>
            <a:r>
              <a:rPr kumimoji="1" lang="en-US" altLang="zh-CN" sz="2000" dirty="0">
                <a:solidFill>
                  <a:schemeClr val="tx1"/>
                </a:solidFill>
                <a:latin typeface="+mn-ea"/>
                <a:ea typeface="+mn-ea"/>
              </a:rPr>
              <a:t>	1</a:t>
            </a:r>
            <a:r>
              <a:rPr kumimoji="1" lang="zh-CN" altLang="en-US" sz="2000" dirty="0">
                <a:solidFill>
                  <a:schemeClr val="tx1"/>
                </a:solidFill>
                <a:latin typeface="+mn-ea"/>
                <a:ea typeface="+mn-ea"/>
              </a:rPr>
              <a:t>、系统工程是建立在运筹学基础上，并与运筹学一起发展</a:t>
            </a:r>
            <a:r>
              <a:rPr kumimoji="1" lang="en-US" altLang="zh-CN" sz="2000" dirty="0">
                <a:solidFill>
                  <a:schemeClr val="tx1"/>
                </a:solidFill>
                <a:latin typeface="+mn-ea"/>
                <a:ea typeface="+mn-ea"/>
              </a:rPr>
              <a:t>		</a:t>
            </a:r>
            <a:r>
              <a:rPr kumimoji="1" lang="zh-CN" altLang="en-US" sz="2000" dirty="0">
                <a:solidFill>
                  <a:schemeClr val="tx1"/>
                </a:solidFill>
                <a:latin typeface="+mn-ea"/>
                <a:ea typeface="+mn-ea"/>
              </a:rPr>
              <a:t>起来的。</a:t>
            </a:r>
          </a:p>
          <a:p>
            <a:pPr>
              <a:lnSpc>
                <a:spcPct val="150000"/>
              </a:lnSpc>
            </a:pPr>
            <a:r>
              <a:rPr kumimoji="1" lang="en-US" altLang="zh-CN" sz="2000" dirty="0">
                <a:solidFill>
                  <a:schemeClr val="tx1"/>
                </a:solidFill>
                <a:latin typeface="+mn-ea"/>
                <a:ea typeface="+mn-ea"/>
              </a:rPr>
              <a:t>	2</a:t>
            </a:r>
            <a:r>
              <a:rPr kumimoji="1" lang="zh-CN" altLang="en-US" sz="2000" dirty="0">
                <a:solidFill>
                  <a:schemeClr val="tx1"/>
                </a:solidFill>
                <a:latin typeface="+mn-ea"/>
                <a:ea typeface="+mn-ea"/>
              </a:rPr>
              <a:t>、</a:t>
            </a:r>
            <a:r>
              <a:rPr kumimoji="1" lang="en-US" altLang="zh-CN" sz="2000" dirty="0">
                <a:solidFill>
                  <a:schemeClr val="tx1"/>
                </a:solidFill>
                <a:latin typeface="+mn-ea"/>
                <a:ea typeface="+mn-ea"/>
              </a:rPr>
              <a:t>1956</a:t>
            </a:r>
            <a:r>
              <a:rPr kumimoji="1" lang="zh-CN" altLang="en-US" sz="2000" dirty="0">
                <a:solidFill>
                  <a:schemeClr val="tx1"/>
                </a:solidFill>
                <a:latin typeface="+mn-ea"/>
                <a:ea typeface="+mn-ea"/>
              </a:rPr>
              <a:t>年，中国科学院在力学所成立“运筹学教研室”</a:t>
            </a:r>
            <a:r>
              <a:rPr kumimoji="1" lang="en-US" altLang="zh-CN" sz="2000" dirty="0">
                <a:solidFill>
                  <a:schemeClr val="tx1"/>
                </a:solidFill>
                <a:latin typeface="+mn-ea"/>
                <a:ea typeface="+mn-ea"/>
              </a:rPr>
              <a:t>		   </a:t>
            </a:r>
            <a:r>
              <a:rPr kumimoji="1" lang="zh-CN" altLang="en-US" sz="2000" dirty="0">
                <a:solidFill>
                  <a:schemeClr val="tx1"/>
                </a:solidFill>
                <a:latin typeface="+mn-ea"/>
                <a:ea typeface="+mn-ea"/>
              </a:rPr>
              <a:t>（钱学森任所长）</a:t>
            </a:r>
          </a:p>
          <a:p>
            <a:pPr>
              <a:lnSpc>
                <a:spcPct val="150000"/>
              </a:lnSpc>
            </a:pPr>
            <a:r>
              <a:rPr kumimoji="1" lang="en-US" altLang="zh-CN" sz="2000" dirty="0">
                <a:solidFill>
                  <a:schemeClr val="tx1"/>
                </a:solidFill>
                <a:latin typeface="+mn-ea"/>
                <a:ea typeface="+mn-ea"/>
              </a:rPr>
              <a:t>	3</a:t>
            </a:r>
            <a:r>
              <a:rPr kumimoji="1" lang="zh-CN" altLang="en-US" sz="2000" dirty="0">
                <a:solidFill>
                  <a:schemeClr val="tx1"/>
                </a:solidFill>
                <a:latin typeface="+mn-ea"/>
                <a:ea typeface="+mn-ea"/>
              </a:rPr>
              <a:t>、</a:t>
            </a:r>
            <a:r>
              <a:rPr kumimoji="1" lang="en-US" altLang="zh-CN" sz="2000" dirty="0">
                <a:solidFill>
                  <a:schemeClr val="tx1"/>
                </a:solidFill>
                <a:latin typeface="+mn-ea"/>
                <a:ea typeface="+mn-ea"/>
              </a:rPr>
              <a:t>1978</a:t>
            </a:r>
            <a:r>
              <a:rPr kumimoji="1" lang="zh-CN" altLang="en-US" sz="2000" dirty="0">
                <a:solidFill>
                  <a:schemeClr val="tx1"/>
                </a:solidFill>
                <a:latin typeface="+mn-ea"/>
                <a:ea typeface="+mn-ea"/>
              </a:rPr>
              <a:t>年，钱学森</a:t>
            </a:r>
            <a:r>
              <a:rPr kumimoji="1" lang="en-US" altLang="zh-CN" sz="2000" dirty="0">
                <a:solidFill>
                  <a:schemeClr val="tx1"/>
                </a:solidFill>
                <a:latin typeface="+mn-ea"/>
                <a:ea typeface="+mn-ea"/>
              </a:rPr>
              <a:t>《</a:t>
            </a:r>
            <a:r>
              <a:rPr kumimoji="1" lang="zh-CN" altLang="en-US" sz="2000" dirty="0">
                <a:solidFill>
                  <a:schemeClr val="tx1"/>
                </a:solidFill>
                <a:latin typeface="+mn-ea"/>
                <a:ea typeface="+mn-ea"/>
              </a:rPr>
              <a:t>组织管理的技术</a:t>
            </a:r>
            <a:r>
              <a:rPr kumimoji="1" lang="en-US" altLang="zh-CN" sz="2000" dirty="0">
                <a:solidFill>
                  <a:schemeClr val="tx1"/>
                </a:solidFill>
                <a:latin typeface="+mn-ea"/>
                <a:ea typeface="+mn-ea"/>
              </a:rPr>
              <a:t>—</a:t>
            </a:r>
            <a:r>
              <a:rPr kumimoji="1" lang="zh-CN" altLang="en-US" sz="2000" dirty="0">
                <a:solidFill>
                  <a:schemeClr val="tx1"/>
                </a:solidFill>
                <a:latin typeface="+mn-ea"/>
                <a:ea typeface="+mn-ea"/>
              </a:rPr>
              <a:t>系统工程</a:t>
            </a:r>
            <a:r>
              <a:rPr kumimoji="1" lang="en-US" altLang="zh-CN" sz="2000" dirty="0">
                <a:solidFill>
                  <a:schemeClr val="tx1"/>
                </a:solidFill>
                <a:latin typeface="+mn-ea"/>
                <a:ea typeface="+mn-ea"/>
              </a:rPr>
              <a:t>》</a:t>
            </a:r>
            <a:r>
              <a:rPr kumimoji="1" lang="zh-CN" altLang="en-US" sz="2000" dirty="0">
                <a:solidFill>
                  <a:schemeClr val="tx1"/>
                </a:solidFill>
                <a:latin typeface="+mn-ea"/>
                <a:ea typeface="+mn-ea"/>
              </a:rPr>
              <a:t>一文发</a:t>
            </a:r>
            <a:r>
              <a:rPr kumimoji="1" lang="en-US" altLang="zh-CN" sz="2000" dirty="0">
                <a:solidFill>
                  <a:schemeClr val="tx1"/>
                </a:solidFill>
                <a:latin typeface="+mn-ea"/>
                <a:ea typeface="+mn-ea"/>
              </a:rPr>
              <a:t>		</a:t>
            </a:r>
            <a:r>
              <a:rPr kumimoji="1" lang="zh-CN" altLang="en-US" sz="2000" dirty="0">
                <a:solidFill>
                  <a:schemeClr val="tx1"/>
                </a:solidFill>
                <a:latin typeface="+mn-ea"/>
                <a:ea typeface="+mn-ea"/>
              </a:rPr>
              <a:t>表，产生巨大影响。</a:t>
            </a:r>
          </a:p>
          <a:p>
            <a:pPr>
              <a:lnSpc>
                <a:spcPct val="150000"/>
              </a:lnSpc>
            </a:pPr>
            <a:r>
              <a:rPr kumimoji="1" lang="en-US" altLang="zh-CN" sz="2000" dirty="0">
                <a:solidFill>
                  <a:schemeClr val="tx1"/>
                </a:solidFill>
                <a:latin typeface="+mn-ea"/>
                <a:ea typeface="+mn-ea"/>
              </a:rPr>
              <a:t>	4</a:t>
            </a:r>
            <a:r>
              <a:rPr kumimoji="1" lang="zh-CN" altLang="en-US" sz="2000" dirty="0">
                <a:solidFill>
                  <a:schemeClr val="tx1"/>
                </a:solidFill>
                <a:latin typeface="+mn-ea"/>
                <a:ea typeface="+mn-ea"/>
              </a:rPr>
              <a:t>、</a:t>
            </a:r>
            <a:r>
              <a:rPr kumimoji="1" lang="en-US" altLang="zh-CN" sz="2000" dirty="0">
                <a:solidFill>
                  <a:schemeClr val="tx1"/>
                </a:solidFill>
                <a:latin typeface="+mn-ea"/>
                <a:ea typeface="+mn-ea"/>
              </a:rPr>
              <a:t>1979</a:t>
            </a:r>
            <a:r>
              <a:rPr kumimoji="1" lang="zh-CN" altLang="en-US" sz="2000" dirty="0">
                <a:solidFill>
                  <a:schemeClr val="tx1"/>
                </a:solidFill>
                <a:latin typeface="+mn-ea"/>
                <a:ea typeface="+mn-ea"/>
              </a:rPr>
              <a:t>年，成立中国系统工程学会</a:t>
            </a:r>
            <a:r>
              <a:rPr kumimoji="1" lang="en-US" altLang="zh-CN" sz="2000" dirty="0">
                <a:solidFill>
                  <a:schemeClr val="tx1"/>
                </a:solidFill>
                <a:latin typeface="+mn-ea"/>
                <a:ea typeface="+mn-ea"/>
              </a:rPr>
              <a:t>—</a:t>
            </a:r>
            <a:r>
              <a:rPr kumimoji="1" lang="zh-CN" altLang="en-US" sz="2000" dirty="0">
                <a:solidFill>
                  <a:schemeClr val="tx1"/>
                </a:solidFill>
                <a:latin typeface="+mn-ea"/>
                <a:ea typeface="+mn-ea"/>
              </a:rPr>
              <a:t>中科院系统科学研究</a:t>
            </a:r>
            <a:r>
              <a:rPr kumimoji="1" lang="en-US" altLang="zh-CN" sz="2000" dirty="0">
                <a:solidFill>
                  <a:schemeClr val="tx1"/>
                </a:solidFill>
                <a:latin typeface="+mn-ea"/>
                <a:ea typeface="+mn-ea"/>
              </a:rPr>
              <a:t>		</a:t>
            </a:r>
            <a:r>
              <a:rPr kumimoji="1" lang="zh-CN" altLang="en-US" sz="2000" dirty="0">
                <a:solidFill>
                  <a:schemeClr val="tx1"/>
                </a:solidFill>
                <a:latin typeface="+mn-ea"/>
                <a:ea typeface="+mn-ea"/>
              </a:rPr>
              <a:t>所</a:t>
            </a:r>
            <a:r>
              <a:rPr kumimoji="1" lang="en-US" altLang="zh-CN" sz="2000" dirty="0">
                <a:solidFill>
                  <a:schemeClr val="tx1"/>
                </a:solidFill>
                <a:latin typeface="+mn-ea"/>
                <a:ea typeface="+mn-ea"/>
              </a:rPr>
              <a:t>,</a:t>
            </a:r>
            <a:r>
              <a:rPr kumimoji="1" lang="zh-CN" altLang="en-US" sz="2000" dirty="0">
                <a:solidFill>
                  <a:schemeClr val="tx1"/>
                </a:solidFill>
                <a:latin typeface="+mn-ea"/>
                <a:ea typeface="+mn-ea"/>
              </a:rPr>
              <a:t>高校开设相关课程</a:t>
            </a:r>
            <a:r>
              <a:rPr kumimoji="1" lang="en-US" altLang="zh-CN" sz="2000" dirty="0">
                <a:solidFill>
                  <a:schemeClr val="tx1"/>
                </a:solidFill>
                <a:latin typeface="+mn-ea"/>
                <a:ea typeface="+mn-ea"/>
              </a:rPr>
              <a:t>,</a:t>
            </a:r>
            <a:r>
              <a:rPr kumimoji="1" lang="zh-CN" altLang="en-US" sz="2000" dirty="0">
                <a:solidFill>
                  <a:schemeClr val="tx1"/>
                </a:solidFill>
                <a:latin typeface="+mn-ea"/>
                <a:ea typeface="+mn-ea"/>
              </a:rPr>
              <a:t>成立相关专业。</a:t>
            </a:r>
          </a:p>
        </p:txBody>
      </p:sp>
    </p:spTree>
    <p:extLst>
      <p:ext uri="{BB962C8B-B14F-4D97-AF65-F5344CB8AC3E}">
        <p14:creationId xmlns:p14="http://schemas.microsoft.com/office/powerpoint/2010/main" val="37443132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59</a:t>
            </a:fld>
            <a:endParaRPr lang="zh-CN" altLang="en-US" dirty="0"/>
          </a:p>
        </p:txBody>
      </p:sp>
      <p:sp>
        <p:nvSpPr>
          <p:cNvPr id="13" name="矩形 12"/>
          <p:cNvSpPr/>
          <p:nvPr/>
        </p:nvSpPr>
        <p:spPr>
          <a:xfrm>
            <a:off x="2103200" y="887891"/>
            <a:ext cx="4073551"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 对系统工程的理解：</a:t>
            </a:r>
          </a:p>
        </p:txBody>
      </p:sp>
      <p:cxnSp>
        <p:nvCxnSpPr>
          <p:cNvPr id="22" name="直接连接符 21"/>
          <p:cNvCxnSpPr/>
          <p:nvPr/>
        </p:nvCxnSpPr>
        <p:spPr>
          <a:xfrm>
            <a:off x="4638676" y="5079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6" name="Rectangle 5"/>
          <p:cNvSpPr>
            <a:spLocks noChangeArrowheads="1"/>
          </p:cNvSpPr>
          <p:nvPr/>
        </p:nvSpPr>
        <p:spPr bwMode="auto">
          <a:xfrm>
            <a:off x="2276477" y="1368021"/>
            <a:ext cx="7486649"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nSpc>
                <a:spcPct val="200000"/>
              </a:lnSpc>
            </a:pPr>
            <a:r>
              <a:rPr kumimoji="1" lang="en-US" altLang="zh-CN" sz="2000" dirty="0">
                <a:solidFill>
                  <a:schemeClr val="tx1"/>
                </a:solidFill>
                <a:latin typeface="+mn-ea"/>
                <a:ea typeface="+mn-ea"/>
              </a:rPr>
              <a:t>1</a:t>
            </a:r>
            <a:r>
              <a:rPr kumimoji="1" lang="zh-CN" altLang="en-US" sz="2000" dirty="0">
                <a:solidFill>
                  <a:schemeClr val="tx1"/>
                </a:solidFill>
                <a:latin typeface="+mn-ea"/>
                <a:ea typeface="+mn-ea"/>
              </a:rPr>
              <a:t>、 系统工程是跨越多个学科领域的横断性学科，它不但涉及各</a:t>
            </a:r>
            <a:r>
              <a:rPr kumimoji="1" lang="en-US" altLang="zh-CN" sz="2000" dirty="0">
                <a:solidFill>
                  <a:schemeClr val="tx1"/>
                </a:solidFill>
                <a:latin typeface="+mn-ea"/>
                <a:ea typeface="+mn-ea"/>
              </a:rPr>
              <a:t>	</a:t>
            </a:r>
            <a:r>
              <a:rPr kumimoji="1" lang="zh-CN" altLang="en-US" sz="2000" dirty="0">
                <a:solidFill>
                  <a:schemeClr val="tx1"/>
                </a:solidFill>
                <a:latin typeface="+mn-ea"/>
                <a:ea typeface="+mn-ea"/>
              </a:rPr>
              <a:t>种技术方面的“硬”因素，还涉及社会，心理等“软”因素。</a:t>
            </a:r>
          </a:p>
          <a:p>
            <a:pPr>
              <a:lnSpc>
                <a:spcPct val="200000"/>
              </a:lnSpc>
            </a:pPr>
            <a:r>
              <a:rPr kumimoji="1" lang="en-US" altLang="zh-CN" sz="2000" dirty="0">
                <a:solidFill>
                  <a:schemeClr val="tx1"/>
                </a:solidFill>
                <a:latin typeface="+mn-ea"/>
                <a:ea typeface="+mn-ea"/>
              </a:rPr>
              <a:t>2</a:t>
            </a:r>
            <a:r>
              <a:rPr kumimoji="1" lang="zh-CN" altLang="en-US" sz="2000" dirty="0">
                <a:solidFill>
                  <a:schemeClr val="tx1"/>
                </a:solidFill>
                <a:latin typeface="+mn-ea"/>
                <a:ea typeface="+mn-ea"/>
              </a:rPr>
              <a:t>、 系统工程是以处理一个系统为对象的一类工程技术的总称。</a:t>
            </a:r>
          </a:p>
          <a:p>
            <a:pPr>
              <a:lnSpc>
                <a:spcPct val="200000"/>
              </a:lnSpc>
            </a:pPr>
            <a:r>
              <a:rPr kumimoji="1" lang="en-US" altLang="zh-CN" sz="2000" dirty="0">
                <a:solidFill>
                  <a:schemeClr val="tx1"/>
                </a:solidFill>
                <a:latin typeface="+mn-ea"/>
                <a:ea typeface="+mn-ea"/>
              </a:rPr>
              <a:t>3</a:t>
            </a:r>
            <a:r>
              <a:rPr kumimoji="1" lang="zh-CN" altLang="en-US" sz="2000" dirty="0">
                <a:solidFill>
                  <a:schemeClr val="tx1"/>
                </a:solidFill>
                <a:latin typeface="+mn-ea"/>
                <a:ea typeface="+mn-ea"/>
              </a:rPr>
              <a:t>、 </a:t>
            </a:r>
            <a:r>
              <a:rPr kumimoji="1" lang="zh-CN" altLang="en-US" sz="2000" dirty="0">
                <a:solidFill>
                  <a:srgbClr val="C00000"/>
                </a:solidFill>
                <a:latin typeface="+mn-ea"/>
                <a:ea typeface="+mn-ea"/>
              </a:rPr>
              <a:t>将系统工程原理用于各个领域内，就形成了各个领域的系</a:t>
            </a:r>
            <a:r>
              <a:rPr kumimoji="1" lang="en-US" altLang="zh-CN" sz="2000" dirty="0">
                <a:solidFill>
                  <a:srgbClr val="C00000"/>
                </a:solidFill>
                <a:latin typeface="+mn-ea"/>
                <a:ea typeface="+mn-ea"/>
              </a:rPr>
              <a:t>	   	</a:t>
            </a:r>
            <a:r>
              <a:rPr kumimoji="1" lang="zh-CN" altLang="en-US" sz="2000" dirty="0">
                <a:solidFill>
                  <a:srgbClr val="C00000"/>
                </a:solidFill>
                <a:latin typeface="+mn-ea"/>
                <a:ea typeface="+mn-ea"/>
              </a:rPr>
              <a:t>统工程</a:t>
            </a:r>
            <a:r>
              <a:rPr kumimoji="1" lang="zh-CN" altLang="en-US" sz="2000" dirty="0">
                <a:solidFill>
                  <a:schemeClr val="tx1"/>
                </a:solidFill>
                <a:latin typeface="+mn-ea"/>
                <a:ea typeface="+mn-ea"/>
              </a:rPr>
              <a:t>（如：社会、经济、企业、城管、生态、能源、交通、</a:t>
            </a:r>
            <a:r>
              <a:rPr kumimoji="1" lang="en-US" altLang="zh-CN" sz="2000" dirty="0">
                <a:solidFill>
                  <a:schemeClr val="tx1"/>
                </a:solidFill>
                <a:latin typeface="+mn-ea"/>
                <a:ea typeface="+mn-ea"/>
              </a:rPr>
              <a:t>	</a:t>
            </a:r>
            <a:r>
              <a:rPr kumimoji="1" lang="zh-CN" altLang="en-US" sz="2000" dirty="0">
                <a:solidFill>
                  <a:schemeClr val="tx1"/>
                </a:solidFill>
                <a:latin typeface="+mn-ea"/>
                <a:ea typeface="+mn-ea"/>
              </a:rPr>
              <a:t>农业、教育、人口、军事等等系统工程学科分支）</a:t>
            </a:r>
          </a:p>
        </p:txBody>
      </p:sp>
    </p:spTree>
    <p:extLst>
      <p:ext uri="{BB962C8B-B14F-4D97-AF65-F5344CB8AC3E}">
        <p14:creationId xmlns:p14="http://schemas.microsoft.com/office/powerpoint/2010/main" val="1694839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t>参考书目</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6</a:t>
            </a:fld>
            <a:endParaRPr lang="zh-CN" altLang="en-US" dirty="0"/>
          </a:p>
        </p:txBody>
      </p:sp>
      <p:cxnSp>
        <p:nvCxnSpPr>
          <p:cNvPr id="7" name="直接连接符 6"/>
          <p:cNvCxnSpPr>
            <a:stCxn id="10" idx="3"/>
          </p:cNvCxnSpPr>
          <p:nvPr/>
        </p:nvCxnSpPr>
        <p:spPr>
          <a:xfrm>
            <a:off x="3905928" y="507452"/>
            <a:ext cx="443865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9" name="内容占位符 2"/>
          <p:cNvSpPr txBox="1">
            <a:spLocks/>
          </p:cNvSpPr>
          <p:nvPr/>
        </p:nvSpPr>
        <p:spPr>
          <a:xfrm>
            <a:off x="2152651" y="946511"/>
            <a:ext cx="5886450" cy="5230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汪应洛院士</a:t>
            </a:r>
            <a:endParaRPr lang="en-US" altLang="zh-CN" dirty="0"/>
          </a:p>
          <a:p>
            <a:pPr marL="457200" lvl="1" indent="0">
              <a:buNone/>
            </a:pPr>
            <a:r>
              <a:rPr lang="en-US" altLang="zh-CN" sz="2000" dirty="0"/>
              <a:t>1930 </a:t>
            </a:r>
            <a:r>
              <a:rPr lang="zh-CN" altLang="en-US" sz="2000" dirty="0"/>
              <a:t>年生，安徽泾县人。管理科学与管理工程专家。曾任西安交通大学副校长， 西安交大管理学院第一任院长。中国系统工程学会副理事长。</a:t>
            </a:r>
            <a:r>
              <a:rPr lang="en-US" altLang="zh-CN" sz="2000" dirty="0"/>
              <a:t>2003</a:t>
            </a:r>
            <a:r>
              <a:rPr lang="zh-CN" altLang="en-US" sz="2000" dirty="0"/>
              <a:t>年当选院士，</a:t>
            </a:r>
            <a:r>
              <a:rPr lang="en-US" altLang="zh-CN" sz="2000" dirty="0"/>
              <a:t>2008</a:t>
            </a:r>
            <a:r>
              <a:rPr lang="zh-CN" altLang="en-US" sz="2000" dirty="0"/>
              <a:t>年获中国第七届光华工程奖</a:t>
            </a:r>
            <a:endParaRPr lang="en-US" altLang="zh-CN" sz="2000" dirty="0"/>
          </a:p>
          <a:p>
            <a:r>
              <a:rPr lang="zh-CN" altLang="en-US" dirty="0"/>
              <a:t>严广乐教授</a:t>
            </a:r>
            <a:endParaRPr lang="en-US" altLang="zh-CN" dirty="0"/>
          </a:p>
          <a:p>
            <a:pPr marL="457200" lvl="1" indent="0">
              <a:buNone/>
            </a:pPr>
            <a:r>
              <a:rPr lang="en-US" altLang="zh-CN" sz="2000" dirty="0"/>
              <a:t>1957</a:t>
            </a:r>
            <a:r>
              <a:rPr lang="zh-CN" altLang="en-US" sz="2000" dirty="0"/>
              <a:t>年</a:t>
            </a:r>
            <a:r>
              <a:rPr lang="en-US" altLang="zh-CN" sz="2000" dirty="0"/>
              <a:t>2</a:t>
            </a:r>
            <a:r>
              <a:rPr lang="zh-CN" altLang="en-US" sz="2000" dirty="0"/>
              <a:t>月生，广东南海人，管理学博士、教授，上海理工大学管理学院系统科学与工程系主任、管理学院副院长。任上海市数量经济学会常务理事、上海市非线性科学研究会副理事长、中国系统工程学会系统动力学专业委员会会副主任。</a:t>
            </a:r>
            <a:endParaRPr lang="en-US" altLang="zh-CN" sz="2000" dirty="0"/>
          </a:p>
        </p:txBody>
      </p:sp>
      <p:pic>
        <p:nvPicPr>
          <p:cNvPr id="11" name="Picture 2" descr="http://mbajw.usst.edu.cn/web/UploadFiles/image/yanguang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6966" y="4001294"/>
            <a:ext cx="2271741" cy="15402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gss1.bdstatic.com/-vo3dSag_xI4khGkpoWK1HF6hhy/baike/c0%3Dbaike80%2C5%2C5%2C80%2C26/sign=ab5cbb309a529822113e3191b6a310ae/b2de9c82d158ccbf81fe32cd13d8bc3eb035418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17255" y="1431401"/>
            <a:ext cx="1396942" cy="2130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8945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60</a:t>
            </a:fld>
            <a:endParaRPr lang="zh-CN" altLang="en-US" dirty="0"/>
          </a:p>
        </p:txBody>
      </p:sp>
      <p:sp>
        <p:nvSpPr>
          <p:cNvPr id="13" name="矩形 12"/>
          <p:cNvSpPr/>
          <p:nvPr/>
        </p:nvSpPr>
        <p:spPr>
          <a:xfrm>
            <a:off x="2103200" y="887891"/>
            <a:ext cx="4073551"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 对系统工程的理解：</a:t>
            </a:r>
          </a:p>
        </p:txBody>
      </p:sp>
      <p:cxnSp>
        <p:nvCxnSpPr>
          <p:cNvPr id="22" name="直接连接符 21"/>
          <p:cNvCxnSpPr/>
          <p:nvPr/>
        </p:nvCxnSpPr>
        <p:spPr>
          <a:xfrm>
            <a:off x="4638676" y="5079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6" name="Rectangle 5"/>
          <p:cNvSpPr>
            <a:spLocks noChangeArrowheads="1"/>
          </p:cNvSpPr>
          <p:nvPr/>
        </p:nvSpPr>
        <p:spPr bwMode="auto">
          <a:xfrm>
            <a:off x="2276477" y="1368022"/>
            <a:ext cx="7486649"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nSpc>
                <a:spcPct val="200000"/>
              </a:lnSpc>
            </a:pPr>
            <a:r>
              <a:rPr kumimoji="1" lang="en-US" altLang="zh-CN" sz="2000" dirty="0">
                <a:solidFill>
                  <a:schemeClr val="tx1"/>
                </a:solidFill>
                <a:latin typeface="+mn-ea"/>
                <a:ea typeface="+mn-ea"/>
              </a:rPr>
              <a:t>4</a:t>
            </a:r>
            <a:r>
              <a:rPr kumimoji="1" lang="zh-CN" altLang="en-US" sz="2000" dirty="0">
                <a:solidFill>
                  <a:schemeClr val="tx1"/>
                </a:solidFill>
                <a:latin typeface="+mn-ea"/>
                <a:ea typeface="+mn-ea"/>
              </a:rPr>
              <a:t>、 系统工程不同于传统的工程技术，系统工程是工程战略，工</a:t>
            </a:r>
            <a:r>
              <a:rPr kumimoji="1" lang="en-US" altLang="zh-CN" sz="2000" dirty="0">
                <a:solidFill>
                  <a:schemeClr val="tx1"/>
                </a:solidFill>
                <a:latin typeface="+mn-ea"/>
                <a:ea typeface="+mn-ea"/>
              </a:rPr>
              <a:t>	</a:t>
            </a:r>
            <a:r>
              <a:rPr kumimoji="1" lang="zh-CN" altLang="en-US" sz="2000" dirty="0">
                <a:solidFill>
                  <a:schemeClr val="tx1"/>
                </a:solidFill>
                <a:latin typeface="+mn-ea"/>
                <a:ea typeface="+mn-ea"/>
              </a:rPr>
              <a:t>程技术，组织管理和工程哲学的统一。</a:t>
            </a:r>
          </a:p>
          <a:p>
            <a:pPr>
              <a:lnSpc>
                <a:spcPct val="200000"/>
              </a:lnSpc>
            </a:pPr>
            <a:r>
              <a:rPr kumimoji="1" lang="en-US" altLang="zh-CN" sz="2000" dirty="0">
                <a:solidFill>
                  <a:schemeClr val="tx1"/>
                </a:solidFill>
                <a:latin typeface="+mn-ea"/>
                <a:ea typeface="+mn-ea"/>
              </a:rPr>
              <a:t>5</a:t>
            </a:r>
            <a:r>
              <a:rPr kumimoji="1" lang="zh-CN" altLang="en-US" sz="2000" dirty="0">
                <a:solidFill>
                  <a:schemeClr val="tx1"/>
                </a:solidFill>
                <a:latin typeface="+mn-ea"/>
                <a:ea typeface="+mn-ea"/>
              </a:rPr>
              <a:t>、 </a:t>
            </a:r>
            <a:r>
              <a:rPr kumimoji="1" lang="zh-CN" altLang="en-US" sz="2000" dirty="0">
                <a:solidFill>
                  <a:srgbClr val="C00000"/>
                </a:solidFill>
                <a:latin typeface="+mn-ea"/>
                <a:ea typeface="+mn-ea"/>
              </a:rPr>
              <a:t>系统工程是一种思想方法，而不是一种可以不偏不倚地照此</a:t>
            </a:r>
            <a:r>
              <a:rPr kumimoji="1" lang="en-US" altLang="zh-CN" sz="2000" dirty="0">
                <a:solidFill>
                  <a:srgbClr val="C00000"/>
                </a:solidFill>
                <a:latin typeface="+mn-ea"/>
                <a:ea typeface="+mn-ea"/>
              </a:rPr>
              <a:t>	</a:t>
            </a:r>
            <a:r>
              <a:rPr kumimoji="1" lang="zh-CN" altLang="en-US" sz="2000" dirty="0">
                <a:solidFill>
                  <a:srgbClr val="C00000"/>
                </a:solidFill>
                <a:latin typeface="+mn-ea"/>
                <a:ea typeface="+mn-ea"/>
              </a:rPr>
              <a:t>办理就能得到预期结果的技术。</a:t>
            </a:r>
          </a:p>
          <a:p>
            <a:pPr>
              <a:lnSpc>
                <a:spcPct val="200000"/>
              </a:lnSpc>
            </a:pPr>
            <a:r>
              <a:rPr kumimoji="1" lang="zh-CN" altLang="en-US" sz="2000" dirty="0">
                <a:solidFill>
                  <a:schemeClr val="tx1"/>
                </a:solidFill>
                <a:latin typeface="+mn-ea"/>
                <a:ea typeface="+mn-ea"/>
              </a:rPr>
              <a:t> </a:t>
            </a:r>
            <a:r>
              <a:rPr kumimoji="1" lang="en-US" altLang="zh-CN" sz="2000" dirty="0">
                <a:solidFill>
                  <a:schemeClr val="tx1"/>
                </a:solidFill>
                <a:latin typeface="+mn-ea"/>
                <a:ea typeface="+mn-ea"/>
              </a:rPr>
              <a:t>6</a:t>
            </a:r>
            <a:r>
              <a:rPr kumimoji="1" lang="zh-CN" altLang="en-US" sz="2000" dirty="0">
                <a:solidFill>
                  <a:schemeClr val="tx1"/>
                </a:solidFill>
                <a:latin typeface="+mn-ea"/>
                <a:ea typeface="+mn-ea"/>
              </a:rPr>
              <a:t>、 系统工程的方法体系是运用系统的思想方法和各种数学方法、</a:t>
            </a:r>
            <a:r>
              <a:rPr kumimoji="1" lang="en-US" altLang="zh-CN" sz="2000" dirty="0">
                <a:solidFill>
                  <a:schemeClr val="tx1"/>
                </a:solidFill>
                <a:latin typeface="+mn-ea"/>
                <a:ea typeface="+mn-ea"/>
              </a:rPr>
              <a:t>	</a:t>
            </a:r>
            <a:r>
              <a:rPr kumimoji="1" lang="zh-CN" altLang="en-US" sz="2000" dirty="0">
                <a:solidFill>
                  <a:schemeClr val="tx1"/>
                </a:solidFill>
                <a:latin typeface="+mn-ea"/>
                <a:ea typeface="+mn-ea"/>
              </a:rPr>
              <a:t>控制理论，以及电子计算机等技术工具来实现系统的模型化</a:t>
            </a:r>
            <a:r>
              <a:rPr kumimoji="1" lang="en-US" altLang="zh-CN" sz="2000" dirty="0">
                <a:solidFill>
                  <a:schemeClr val="tx1"/>
                </a:solidFill>
                <a:latin typeface="+mn-ea"/>
                <a:ea typeface="+mn-ea"/>
              </a:rPr>
              <a:t>	</a:t>
            </a:r>
            <a:r>
              <a:rPr kumimoji="1" lang="zh-CN" altLang="en-US" sz="2000" dirty="0">
                <a:solidFill>
                  <a:schemeClr val="tx1"/>
                </a:solidFill>
                <a:latin typeface="+mn-ea"/>
                <a:ea typeface="+mn-ea"/>
              </a:rPr>
              <a:t>和最优化，进行系统分析和系统设计。</a:t>
            </a:r>
          </a:p>
        </p:txBody>
      </p:sp>
    </p:spTree>
    <p:extLst>
      <p:ext uri="{BB962C8B-B14F-4D97-AF65-F5344CB8AC3E}">
        <p14:creationId xmlns:p14="http://schemas.microsoft.com/office/powerpoint/2010/main" val="28215336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61</a:t>
            </a:fld>
            <a:endParaRPr lang="zh-CN" altLang="en-US" dirty="0"/>
          </a:p>
        </p:txBody>
      </p:sp>
      <p:sp>
        <p:nvSpPr>
          <p:cNvPr id="13" name="矩形 12"/>
          <p:cNvSpPr/>
          <p:nvPr/>
        </p:nvSpPr>
        <p:spPr>
          <a:xfrm>
            <a:off x="2103199" y="887891"/>
            <a:ext cx="3892412"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系统工程的理论基础</a:t>
            </a:r>
          </a:p>
        </p:txBody>
      </p:sp>
      <p:cxnSp>
        <p:nvCxnSpPr>
          <p:cNvPr id="22" name="直接连接符 21"/>
          <p:cNvCxnSpPr/>
          <p:nvPr/>
        </p:nvCxnSpPr>
        <p:spPr>
          <a:xfrm>
            <a:off x="4638676" y="5079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6" name="Rectangle 5"/>
          <p:cNvSpPr>
            <a:spLocks noChangeArrowheads="1"/>
          </p:cNvSpPr>
          <p:nvPr/>
        </p:nvSpPr>
        <p:spPr bwMode="auto">
          <a:xfrm>
            <a:off x="2276477" y="1368022"/>
            <a:ext cx="7486649" cy="3077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nSpc>
                <a:spcPct val="200000"/>
              </a:lnSpc>
            </a:pPr>
            <a:r>
              <a:rPr kumimoji="1" lang="en-US" altLang="zh-CN" sz="2000" dirty="0">
                <a:solidFill>
                  <a:schemeClr val="tx1"/>
                </a:solidFill>
                <a:latin typeface="+mn-ea"/>
                <a:ea typeface="+mn-ea"/>
              </a:rPr>
              <a:t>	</a:t>
            </a:r>
            <a:r>
              <a:rPr kumimoji="1" lang="zh-CN" altLang="en-US" sz="2000" dirty="0">
                <a:solidFill>
                  <a:schemeClr val="tx1"/>
                </a:solidFill>
                <a:latin typeface="+mn-ea"/>
                <a:ea typeface="+mn-ea"/>
              </a:rPr>
              <a:t>系统科学：一般系统论，大系统理论</a:t>
            </a:r>
          </a:p>
          <a:p>
            <a:pPr>
              <a:lnSpc>
                <a:spcPct val="200000"/>
              </a:lnSpc>
            </a:pPr>
            <a:r>
              <a:rPr kumimoji="1" lang="en-US" altLang="zh-CN" sz="2000" dirty="0">
                <a:solidFill>
                  <a:schemeClr val="tx1"/>
                </a:solidFill>
                <a:latin typeface="+mn-ea"/>
                <a:ea typeface="+mn-ea"/>
              </a:rPr>
              <a:t>	</a:t>
            </a:r>
            <a:r>
              <a:rPr kumimoji="1" lang="zh-CN" altLang="en-US" sz="2000" dirty="0">
                <a:solidFill>
                  <a:schemeClr val="tx1"/>
                </a:solidFill>
                <a:latin typeface="+mn-ea"/>
                <a:ea typeface="+mn-ea"/>
              </a:rPr>
              <a:t>控制论：   经济控制论，分散控制</a:t>
            </a:r>
          </a:p>
          <a:p>
            <a:pPr>
              <a:lnSpc>
                <a:spcPct val="200000"/>
              </a:lnSpc>
            </a:pPr>
            <a:r>
              <a:rPr kumimoji="1" lang="en-US" altLang="zh-CN" sz="2000" dirty="0">
                <a:solidFill>
                  <a:schemeClr val="tx1"/>
                </a:solidFill>
                <a:latin typeface="+mn-ea"/>
                <a:ea typeface="+mn-ea"/>
              </a:rPr>
              <a:t>	</a:t>
            </a:r>
            <a:r>
              <a:rPr kumimoji="1" lang="zh-CN" altLang="en-US" sz="2000" dirty="0">
                <a:solidFill>
                  <a:schemeClr val="tx1"/>
                </a:solidFill>
                <a:latin typeface="+mn-ea"/>
                <a:ea typeface="+mn-ea"/>
              </a:rPr>
              <a:t>运筹学：   线性规划，动态规划，</a:t>
            </a:r>
          </a:p>
          <a:p>
            <a:pPr>
              <a:lnSpc>
                <a:spcPct val="200000"/>
              </a:lnSpc>
            </a:pPr>
            <a:r>
              <a:rPr kumimoji="1" lang="zh-CN" altLang="en-US" sz="2000" dirty="0">
                <a:solidFill>
                  <a:schemeClr val="tx1"/>
                </a:solidFill>
                <a:latin typeface="+mn-ea"/>
                <a:ea typeface="+mn-ea"/>
              </a:rPr>
              <a:t>              </a:t>
            </a:r>
            <a:r>
              <a:rPr kumimoji="1" lang="en-US" altLang="zh-CN" sz="2000" dirty="0">
                <a:solidFill>
                  <a:schemeClr val="tx1"/>
                </a:solidFill>
                <a:latin typeface="+mn-ea"/>
                <a:ea typeface="+mn-ea"/>
              </a:rPr>
              <a:t>	     </a:t>
            </a:r>
            <a:r>
              <a:rPr kumimoji="1" lang="zh-CN" altLang="en-US" sz="2000" dirty="0">
                <a:solidFill>
                  <a:schemeClr val="tx1"/>
                </a:solidFill>
                <a:latin typeface="+mn-ea"/>
                <a:ea typeface="+mn-ea"/>
              </a:rPr>
              <a:t>排队论，对策论，图论</a:t>
            </a:r>
          </a:p>
          <a:p>
            <a:pPr>
              <a:lnSpc>
                <a:spcPct val="200000"/>
              </a:lnSpc>
            </a:pPr>
            <a:r>
              <a:rPr kumimoji="1" lang="en-US" altLang="zh-CN" sz="2000" dirty="0">
                <a:solidFill>
                  <a:schemeClr val="tx1"/>
                </a:solidFill>
                <a:latin typeface="+mn-ea"/>
                <a:ea typeface="+mn-ea"/>
              </a:rPr>
              <a:t>	</a:t>
            </a:r>
            <a:r>
              <a:rPr kumimoji="1" lang="zh-CN" altLang="en-US" sz="2000" dirty="0">
                <a:solidFill>
                  <a:schemeClr val="tx1"/>
                </a:solidFill>
                <a:latin typeface="+mn-ea"/>
                <a:ea typeface="+mn-ea"/>
              </a:rPr>
              <a:t>管理科学</a:t>
            </a:r>
          </a:p>
        </p:txBody>
      </p:sp>
    </p:spTree>
    <p:extLst>
      <p:ext uri="{BB962C8B-B14F-4D97-AF65-F5344CB8AC3E}">
        <p14:creationId xmlns:p14="http://schemas.microsoft.com/office/powerpoint/2010/main" val="40744241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62</a:t>
            </a:fld>
            <a:endParaRPr lang="zh-CN" altLang="en-US" dirty="0"/>
          </a:p>
        </p:txBody>
      </p:sp>
      <p:sp>
        <p:nvSpPr>
          <p:cNvPr id="13" name="矩形 12"/>
          <p:cNvSpPr/>
          <p:nvPr/>
        </p:nvSpPr>
        <p:spPr>
          <a:xfrm>
            <a:off x="2103200" y="887891"/>
            <a:ext cx="3171061"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系统工程的原则</a:t>
            </a:r>
          </a:p>
        </p:txBody>
      </p:sp>
      <p:cxnSp>
        <p:nvCxnSpPr>
          <p:cNvPr id="22" name="直接连接符 21"/>
          <p:cNvCxnSpPr/>
          <p:nvPr/>
        </p:nvCxnSpPr>
        <p:spPr>
          <a:xfrm>
            <a:off x="4638676" y="5079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6" name="Rectangle 5"/>
          <p:cNvSpPr>
            <a:spLocks noChangeArrowheads="1"/>
          </p:cNvSpPr>
          <p:nvPr/>
        </p:nvSpPr>
        <p:spPr bwMode="auto">
          <a:xfrm>
            <a:off x="2276477" y="1368022"/>
            <a:ext cx="7486649"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nSpc>
                <a:spcPct val="200000"/>
              </a:lnSpc>
            </a:pPr>
            <a:r>
              <a:rPr kumimoji="1" lang="zh-CN" altLang="en-US" sz="2000" dirty="0">
                <a:solidFill>
                  <a:srgbClr val="C00000"/>
                </a:solidFill>
                <a:latin typeface="+mn-ea"/>
                <a:ea typeface="+mn-ea"/>
              </a:rPr>
              <a:t>目的性原则</a:t>
            </a:r>
            <a:r>
              <a:rPr kumimoji="1" lang="zh-CN" altLang="en-US" sz="2000" dirty="0">
                <a:solidFill>
                  <a:schemeClr val="tx1"/>
                </a:solidFill>
                <a:latin typeface="+mn-ea"/>
                <a:ea typeface="+mn-ea"/>
              </a:rPr>
              <a:t>：系统工程是人类社会的实践活动，必有其目的。</a:t>
            </a:r>
          </a:p>
          <a:p>
            <a:pPr>
              <a:lnSpc>
                <a:spcPct val="200000"/>
              </a:lnSpc>
            </a:pPr>
            <a:r>
              <a:rPr kumimoji="1" lang="zh-CN" altLang="en-US" sz="2000" dirty="0">
                <a:solidFill>
                  <a:srgbClr val="C00000"/>
                </a:solidFill>
                <a:latin typeface="+mn-ea"/>
                <a:ea typeface="+mn-ea"/>
              </a:rPr>
              <a:t>整体性原则</a:t>
            </a:r>
            <a:r>
              <a:rPr kumimoji="1" lang="zh-CN" altLang="en-US" sz="2000" dirty="0">
                <a:solidFill>
                  <a:schemeClr val="tx1"/>
                </a:solidFill>
                <a:latin typeface="+mn-ea"/>
                <a:ea typeface="+mn-ea"/>
              </a:rPr>
              <a:t>：处理问题着眼于系统整体。</a:t>
            </a:r>
          </a:p>
          <a:p>
            <a:pPr>
              <a:lnSpc>
                <a:spcPct val="200000"/>
              </a:lnSpc>
            </a:pPr>
            <a:r>
              <a:rPr kumimoji="1" lang="zh-CN" altLang="en-US" sz="2000" dirty="0">
                <a:solidFill>
                  <a:srgbClr val="C00000"/>
                </a:solidFill>
                <a:latin typeface="+mn-ea"/>
                <a:ea typeface="+mn-ea"/>
              </a:rPr>
              <a:t>综合性原则</a:t>
            </a:r>
            <a:r>
              <a:rPr kumimoji="1" lang="zh-CN" altLang="en-US" sz="2000" dirty="0">
                <a:solidFill>
                  <a:schemeClr val="tx1"/>
                </a:solidFill>
                <a:latin typeface="+mn-ea"/>
                <a:ea typeface="+mn-ea"/>
              </a:rPr>
              <a:t>：解决同一问题的不同方案，取长补短，加以综合。</a:t>
            </a:r>
          </a:p>
          <a:p>
            <a:pPr>
              <a:lnSpc>
                <a:spcPct val="200000"/>
              </a:lnSpc>
            </a:pPr>
            <a:r>
              <a:rPr kumimoji="1" lang="zh-CN" altLang="en-US" sz="2000" dirty="0">
                <a:solidFill>
                  <a:srgbClr val="C00000"/>
                </a:solidFill>
                <a:latin typeface="+mn-ea"/>
                <a:ea typeface="+mn-ea"/>
              </a:rPr>
              <a:t>动态性原则</a:t>
            </a:r>
            <a:r>
              <a:rPr kumimoji="1" lang="zh-CN" altLang="en-US" sz="2000" dirty="0">
                <a:solidFill>
                  <a:schemeClr val="tx1"/>
                </a:solidFill>
                <a:latin typeface="+mn-ea"/>
                <a:ea typeface="+mn-ea"/>
              </a:rPr>
              <a:t>：在运动和变化中掌握事物协调与优化原则</a:t>
            </a:r>
          </a:p>
          <a:p>
            <a:pPr>
              <a:lnSpc>
                <a:spcPct val="200000"/>
              </a:lnSpc>
            </a:pPr>
            <a:r>
              <a:rPr kumimoji="1" lang="zh-CN" altLang="en-US" sz="2000" dirty="0">
                <a:solidFill>
                  <a:srgbClr val="C00000"/>
                </a:solidFill>
                <a:latin typeface="+mn-ea"/>
                <a:ea typeface="+mn-ea"/>
              </a:rPr>
              <a:t>适应性原则</a:t>
            </a:r>
            <a:r>
              <a:rPr kumimoji="1" lang="zh-CN" altLang="en-US" sz="2000" dirty="0">
                <a:solidFill>
                  <a:schemeClr val="tx1"/>
                </a:solidFill>
                <a:latin typeface="+mn-ea"/>
                <a:ea typeface="+mn-ea"/>
              </a:rPr>
              <a:t>：系统在环境中生存</a:t>
            </a:r>
          </a:p>
        </p:txBody>
      </p:sp>
    </p:spTree>
    <p:extLst>
      <p:ext uri="{BB962C8B-B14F-4D97-AF65-F5344CB8AC3E}">
        <p14:creationId xmlns:p14="http://schemas.microsoft.com/office/powerpoint/2010/main" val="22045612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63</a:t>
            </a:fld>
            <a:endParaRPr lang="zh-CN" altLang="en-US" dirty="0"/>
          </a:p>
        </p:txBody>
      </p:sp>
      <p:sp>
        <p:nvSpPr>
          <p:cNvPr id="13" name="矩形 12"/>
          <p:cNvSpPr/>
          <p:nvPr/>
        </p:nvSpPr>
        <p:spPr>
          <a:xfrm>
            <a:off x="2103200" y="887891"/>
            <a:ext cx="3171061"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系统工程方法论</a:t>
            </a:r>
          </a:p>
        </p:txBody>
      </p:sp>
      <p:cxnSp>
        <p:nvCxnSpPr>
          <p:cNvPr id="22" name="直接连接符 21"/>
          <p:cNvCxnSpPr/>
          <p:nvPr/>
        </p:nvCxnSpPr>
        <p:spPr>
          <a:xfrm>
            <a:off x="4638676" y="5079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pic>
        <p:nvPicPr>
          <p:cNvPr id="7" name="Picture 25"/>
          <p:cNvPicPr>
            <a:picLocks noChangeAspect="1" noChangeArrowheads="1"/>
          </p:cNvPicPr>
          <p:nvPr/>
        </p:nvPicPr>
        <p:blipFill>
          <a:blip r:embed="rId2"/>
          <a:srcRect t="1750"/>
          <a:stretch>
            <a:fillRect/>
          </a:stretch>
        </p:blipFill>
        <p:spPr bwMode="auto">
          <a:xfrm>
            <a:off x="2934536" y="1550671"/>
            <a:ext cx="6324600" cy="42767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526432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64</a:t>
            </a:fld>
            <a:endParaRPr lang="zh-CN" altLang="en-US" dirty="0"/>
          </a:p>
        </p:txBody>
      </p:sp>
      <p:sp>
        <p:nvSpPr>
          <p:cNvPr id="13" name="矩形 12"/>
          <p:cNvSpPr/>
          <p:nvPr/>
        </p:nvSpPr>
        <p:spPr>
          <a:xfrm>
            <a:off x="2103200" y="887891"/>
            <a:ext cx="3171061"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系统工程的步骤</a:t>
            </a:r>
          </a:p>
        </p:txBody>
      </p:sp>
      <p:cxnSp>
        <p:nvCxnSpPr>
          <p:cNvPr id="22" name="直接连接符 21"/>
          <p:cNvCxnSpPr/>
          <p:nvPr/>
        </p:nvCxnSpPr>
        <p:spPr>
          <a:xfrm>
            <a:off x="4638676" y="5079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6" name="Rectangle 5"/>
          <p:cNvSpPr>
            <a:spLocks noChangeArrowheads="1"/>
          </p:cNvSpPr>
          <p:nvPr/>
        </p:nvSpPr>
        <p:spPr bwMode="auto">
          <a:xfrm>
            <a:off x="2733677" y="1368022"/>
            <a:ext cx="4000499"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nSpc>
                <a:spcPct val="200000"/>
              </a:lnSpc>
            </a:pPr>
            <a:r>
              <a:rPr kumimoji="1" lang="en-US" altLang="zh-CN" sz="2000" dirty="0">
                <a:solidFill>
                  <a:schemeClr val="tx1"/>
                </a:solidFill>
                <a:latin typeface="+mn-ea"/>
                <a:ea typeface="+mn-ea"/>
              </a:rPr>
              <a:t>1</a:t>
            </a:r>
            <a:r>
              <a:rPr kumimoji="1" lang="zh-CN" altLang="en-US" sz="2000" dirty="0">
                <a:solidFill>
                  <a:schemeClr val="tx1"/>
                </a:solidFill>
                <a:latin typeface="+mn-ea"/>
                <a:ea typeface="+mn-ea"/>
              </a:rPr>
              <a:t>、明确问题</a:t>
            </a:r>
          </a:p>
          <a:p>
            <a:pPr>
              <a:lnSpc>
                <a:spcPct val="200000"/>
              </a:lnSpc>
            </a:pPr>
            <a:r>
              <a:rPr kumimoji="1" lang="en-US" altLang="zh-CN" sz="2000" dirty="0">
                <a:solidFill>
                  <a:schemeClr val="tx1"/>
                </a:solidFill>
                <a:latin typeface="+mn-ea"/>
                <a:ea typeface="+mn-ea"/>
              </a:rPr>
              <a:t>2</a:t>
            </a:r>
            <a:r>
              <a:rPr kumimoji="1" lang="zh-CN" altLang="en-US" sz="2000" dirty="0">
                <a:solidFill>
                  <a:schemeClr val="tx1"/>
                </a:solidFill>
                <a:latin typeface="+mn-ea"/>
                <a:ea typeface="+mn-ea"/>
              </a:rPr>
              <a:t>、设置目标，建立评价准则</a:t>
            </a:r>
          </a:p>
          <a:p>
            <a:pPr>
              <a:lnSpc>
                <a:spcPct val="200000"/>
              </a:lnSpc>
            </a:pPr>
            <a:r>
              <a:rPr kumimoji="1" lang="en-US" altLang="zh-CN" sz="2000" dirty="0">
                <a:solidFill>
                  <a:schemeClr val="tx1"/>
                </a:solidFill>
                <a:latin typeface="+mn-ea"/>
                <a:ea typeface="+mn-ea"/>
              </a:rPr>
              <a:t>3</a:t>
            </a:r>
            <a:r>
              <a:rPr kumimoji="1" lang="zh-CN" altLang="en-US" sz="2000" dirty="0">
                <a:solidFill>
                  <a:schemeClr val="tx1"/>
                </a:solidFill>
                <a:latin typeface="+mn-ea"/>
                <a:ea typeface="+mn-ea"/>
              </a:rPr>
              <a:t>、生成方案</a:t>
            </a:r>
          </a:p>
          <a:p>
            <a:pPr>
              <a:lnSpc>
                <a:spcPct val="200000"/>
              </a:lnSpc>
            </a:pPr>
            <a:r>
              <a:rPr kumimoji="1" lang="en-US" altLang="zh-CN" sz="2000" dirty="0">
                <a:solidFill>
                  <a:schemeClr val="tx1"/>
                </a:solidFill>
                <a:latin typeface="+mn-ea"/>
                <a:ea typeface="+mn-ea"/>
              </a:rPr>
              <a:t>4</a:t>
            </a:r>
            <a:r>
              <a:rPr kumimoji="1" lang="zh-CN" altLang="en-US" sz="2000" dirty="0">
                <a:solidFill>
                  <a:schemeClr val="tx1"/>
                </a:solidFill>
                <a:latin typeface="+mn-ea"/>
                <a:ea typeface="+mn-ea"/>
              </a:rPr>
              <a:t>、把方案建模</a:t>
            </a:r>
          </a:p>
          <a:p>
            <a:pPr>
              <a:lnSpc>
                <a:spcPct val="200000"/>
              </a:lnSpc>
            </a:pPr>
            <a:r>
              <a:rPr kumimoji="1" lang="en-US" altLang="zh-CN" sz="2000" dirty="0">
                <a:solidFill>
                  <a:schemeClr val="tx1"/>
                </a:solidFill>
                <a:latin typeface="+mn-ea"/>
                <a:ea typeface="+mn-ea"/>
              </a:rPr>
              <a:t>5</a:t>
            </a:r>
            <a:r>
              <a:rPr kumimoji="1" lang="zh-CN" altLang="en-US" sz="2000" dirty="0">
                <a:solidFill>
                  <a:schemeClr val="tx1"/>
                </a:solidFill>
                <a:latin typeface="+mn-ea"/>
                <a:ea typeface="+mn-ea"/>
              </a:rPr>
              <a:t>、对方案进行评价</a:t>
            </a:r>
          </a:p>
          <a:p>
            <a:pPr>
              <a:lnSpc>
                <a:spcPct val="200000"/>
              </a:lnSpc>
            </a:pPr>
            <a:r>
              <a:rPr kumimoji="1" lang="en-US" altLang="zh-CN" sz="2000" dirty="0">
                <a:solidFill>
                  <a:schemeClr val="tx1"/>
                </a:solidFill>
                <a:latin typeface="+mn-ea"/>
                <a:ea typeface="+mn-ea"/>
              </a:rPr>
              <a:t>6</a:t>
            </a:r>
            <a:r>
              <a:rPr kumimoji="1" lang="zh-CN" altLang="en-US" sz="2000" dirty="0">
                <a:solidFill>
                  <a:schemeClr val="tx1"/>
                </a:solidFill>
                <a:latin typeface="+mn-ea"/>
                <a:ea typeface="+mn-ea"/>
              </a:rPr>
              <a:t>、选择一个方案</a:t>
            </a:r>
          </a:p>
          <a:p>
            <a:pPr>
              <a:lnSpc>
                <a:spcPct val="200000"/>
              </a:lnSpc>
            </a:pPr>
            <a:r>
              <a:rPr kumimoji="1" lang="en-US" altLang="zh-CN" sz="2000" dirty="0">
                <a:solidFill>
                  <a:schemeClr val="tx1"/>
                </a:solidFill>
                <a:latin typeface="+mn-ea"/>
                <a:ea typeface="+mn-ea"/>
              </a:rPr>
              <a:t>7</a:t>
            </a:r>
            <a:r>
              <a:rPr kumimoji="1" lang="zh-CN" altLang="en-US" sz="2000" dirty="0">
                <a:solidFill>
                  <a:schemeClr val="tx1"/>
                </a:solidFill>
                <a:latin typeface="+mn-ea"/>
                <a:ea typeface="+mn-ea"/>
              </a:rPr>
              <a:t>、规划实施</a:t>
            </a:r>
          </a:p>
        </p:txBody>
      </p:sp>
    </p:spTree>
    <p:extLst>
      <p:ext uri="{BB962C8B-B14F-4D97-AF65-F5344CB8AC3E}">
        <p14:creationId xmlns:p14="http://schemas.microsoft.com/office/powerpoint/2010/main" val="38616662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65</a:t>
            </a:fld>
            <a:endParaRPr lang="zh-CN" altLang="en-US" dirty="0"/>
          </a:p>
        </p:txBody>
      </p:sp>
      <p:sp>
        <p:nvSpPr>
          <p:cNvPr id="13" name="矩形 12"/>
          <p:cNvSpPr/>
          <p:nvPr/>
        </p:nvSpPr>
        <p:spPr>
          <a:xfrm>
            <a:off x="2103200" y="887891"/>
            <a:ext cx="2089033"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案例分析</a:t>
            </a:r>
          </a:p>
        </p:txBody>
      </p:sp>
      <p:cxnSp>
        <p:nvCxnSpPr>
          <p:cNvPr id="22" name="直接连接符 21"/>
          <p:cNvCxnSpPr/>
          <p:nvPr/>
        </p:nvCxnSpPr>
        <p:spPr>
          <a:xfrm>
            <a:off x="4638676" y="5079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7" name="Rectangle 3"/>
          <p:cNvSpPr>
            <a:spLocks noChangeArrowheads="1"/>
          </p:cNvSpPr>
          <p:nvPr/>
        </p:nvSpPr>
        <p:spPr bwMode="auto">
          <a:xfrm>
            <a:off x="2175711" y="1534134"/>
            <a:ext cx="7766050" cy="2887976"/>
          </a:xfrm>
          <a:prstGeom prst="rect">
            <a:avLst/>
          </a:prstGeom>
          <a:solidFill>
            <a:schemeClr val="accent6">
              <a:lumMod val="40000"/>
              <a:lumOff val="60000"/>
            </a:schemeClr>
          </a:solidFill>
          <a:ln>
            <a:solidFill>
              <a:schemeClr val="accent6">
                <a:lumMod val="40000"/>
                <a:lumOff val="60000"/>
              </a:schemeClr>
            </a:solidFill>
          </a:ln>
        </p:spPr>
        <p:style>
          <a:lnRef idx="1">
            <a:schemeClr val="accent2"/>
          </a:lnRef>
          <a:fillRef idx="2">
            <a:schemeClr val="accent2"/>
          </a:fillRef>
          <a:effectRef idx="1">
            <a:schemeClr val="accent2"/>
          </a:effectRef>
          <a:fontRef idx="minor">
            <a:schemeClr val="dk1"/>
          </a:fontRef>
        </p:style>
        <p:txBody>
          <a:bodyPr/>
          <a:lstStyle/>
          <a:p>
            <a:pPr marL="342900" indent="-342900">
              <a:lnSpc>
                <a:spcPct val="150000"/>
              </a:lnSpc>
              <a:spcBef>
                <a:spcPct val="20000"/>
              </a:spcBef>
              <a:buClr>
                <a:srgbClr val="FFFF00"/>
              </a:buClr>
              <a:defRPr/>
            </a:pPr>
            <a:r>
              <a:rPr lang="zh-CN" altLang="en-US" sz="2400" dirty="0">
                <a:latin typeface="宋体" pitchFamily="2" charset="-122"/>
              </a:rPr>
              <a:t>      位于中关村的</a:t>
            </a:r>
            <a:r>
              <a:rPr lang="en-US" altLang="zh-CN" sz="2400" dirty="0">
                <a:latin typeface="宋体" pitchFamily="2" charset="-122"/>
              </a:rPr>
              <a:t>A</a:t>
            </a:r>
            <a:r>
              <a:rPr lang="zh-CN" altLang="en-US" sz="2400" dirty="0">
                <a:latin typeface="宋体" pitchFamily="2" charset="-122"/>
              </a:rPr>
              <a:t>公司王经理已经预定好了明天上午</a:t>
            </a:r>
            <a:r>
              <a:rPr lang="en-US" altLang="zh-CN" sz="2400" dirty="0">
                <a:latin typeface="宋体" pitchFamily="2" charset="-122"/>
              </a:rPr>
              <a:t>11</a:t>
            </a:r>
            <a:r>
              <a:rPr lang="zh-CN" altLang="en-US" sz="2400" dirty="0">
                <a:latin typeface="宋体" pitchFamily="2" charset="-122"/>
              </a:rPr>
              <a:t>点航班，从北京飞往上海，希望在下午</a:t>
            </a:r>
            <a:r>
              <a:rPr lang="en-US" altLang="zh-CN" sz="2400" dirty="0">
                <a:latin typeface="宋体" pitchFamily="2" charset="-122"/>
              </a:rPr>
              <a:t>3:00</a:t>
            </a:r>
            <a:r>
              <a:rPr lang="zh-CN" altLang="en-US" sz="2400" dirty="0">
                <a:latin typeface="宋体" pitchFamily="2" charset="-122"/>
              </a:rPr>
              <a:t>到达上海金茂大厦与客户进行会谈。</a:t>
            </a:r>
            <a:endParaRPr lang="en-US" altLang="zh-CN" sz="2400" dirty="0">
              <a:latin typeface="宋体" pitchFamily="2" charset="-122"/>
            </a:endParaRPr>
          </a:p>
          <a:p>
            <a:pPr marL="342900" indent="-342900">
              <a:lnSpc>
                <a:spcPct val="150000"/>
              </a:lnSpc>
              <a:spcBef>
                <a:spcPct val="20000"/>
              </a:spcBef>
              <a:buClr>
                <a:srgbClr val="FFFF00"/>
              </a:buClr>
              <a:defRPr/>
            </a:pPr>
            <a:r>
              <a:rPr lang="en-US" altLang="zh-CN" sz="2400" dirty="0">
                <a:latin typeface="宋体" pitchFamily="2" charset="-122"/>
              </a:rPr>
              <a:t>      </a:t>
            </a:r>
            <a:r>
              <a:rPr lang="zh-CN" altLang="en-US" sz="2400" dirty="0">
                <a:latin typeface="宋体" pitchFamily="2" charset="-122"/>
              </a:rPr>
              <a:t>请你为王先生设计一条早晨从北京公司到上海金茂大厦的的出行路线。</a:t>
            </a:r>
          </a:p>
        </p:txBody>
      </p:sp>
      <p:sp>
        <p:nvSpPr>
          <p:cNvPr id="2" name="矩形 1"/>
          <p:cNvSpPr/>
          <p:nvPr/>
        </p:nvSpPr>
        <p:spPr>
          <a:xfrm>
            <a:off x="2829762" y="4594922"/>
            <a:ext cx="6457949" cy="1134413"/>
          </a:xfrm>
          <a:prstGeom prst="rect">
            <a:avLst/>
          </a:prstGeom>
        </p:spPr>
        <p:txBody>
          <a:bodyPr wrap="square">
            <a:spAutoFit/>
          </a:bodyPr>
          <a:lstStyle/>
          <a:p>
            <a:pPr>
              <a:lnSpc>
                <a:spcPct val="150000"/>
              </a:lnSpc>
              <a:defRPr/>
            </a:pPr>
            <a:r>
              <a:rPr lang="en-US" altLang="zh-CN" sz="2400" dirty="0"/>
              <a:t>	</a:t>
            </a:r>
            <a:r>
              <a:rPr lang="zh-CN" altLang="en-US" sz="2400" dirty="0"/>
              <a:t>请你根据系统工程处理问题的步骤分析上述问题如何求解？</a:t>
            </a:r>
          </a:p>
        </p:txBody>
      </p:sp>
    </p:spTree>
    <p:extLst>
      <p:ext uri="{BB962C8B-B14F-4D97-AF65-F5344CB8AC3E}">
        <p14:creationId xmlns:p14="http://schemas.microsoft.com/office/powerpoint/2010/main" val="36014515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66</a:t>
            </a:fld>
            <a:endParaRPr lang="zh-CN" altLang="en-US" dirty="0"/>
          </a:p>
        </p:txBody>
      </p:sp>
      <p:sp>
        <p:nvSpPr>
          <p:cNvPr id="13" name="矩形 12"/>
          <p:cNvSpPr/>
          <p:nvPr/>
        </p:nvSpPr>
        <p:spPr>
          <a:xfrm>
            <a:off x="2103200" y="887891"/>
            <a:ext cx="4434227"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en-US" altLang="zh-CN" sz="2800" b="1" dirty="0">
                <a:solidFill>
                  <a:prstClr val="black"/>
                </a:solidFill>
                <a:latin typeface="黑体"/>
                <a:ea typeface="黑体"/>
              </a:rPr>
              <a:t>1</a:t>
            </a:r>
            <a:r>
              <a:rPr lang="zh-CN" altLang="en-US" sz="2800" b="1" dirty="0">
                <a:solidFill>
                  <a:prstClr val="black"/>
                </a:solidFill>
                <a:latin typeface="黑体"/>
                <a:ea typeface="黑体"/>
              </a:rPr>
              <a:t>、明确问题、确立目标</a:t>
            </a:r>
          </a:p>
        </p:txBody>
      </p:sp>
      <p:cxnSp>
        <p:nvCxnSpPr>
          <p:cNvPr id="22" name="直接连接符 21"/>
          <p:cNvCxnSpPr/>
          <p:nvPr/>
        </p:nvCxnSpPr>
        <p:spPr>
          <a:xfrm>
            <a:off x="4638676" y="5079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9" name="Rectangle 2"/>
          <p:cNvSpPr txBox="1">
            <a:spLocks noChangeArrowheads="1"/>
          </p:cNvSpPr>
          <p:nvPr/>
        </p:nvSpPr>
        <p:spPr>
          <a:xfrm>
            <a:off x="2276476" y="1539521"/>
            <a:ext cx="7467600" cy="4343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 typeface="Wingdings" panose="05000000000000000000" pitchFamily="2" charset="2"/>
              <a:buChar char="p"/>
            </a:pPr>
            <a:r>
              <a:rPr lang="zh-CN" altLang="en-US" sz="2400" b="0" dirty="0">
                <a:solidFill>
                  <a:srgbClr val="C00000"/>
                </a:solidFill>
              </a:rPr>
              <a:t> 明确问题是首要任务 </a:t>
            </a:r>
          </a:p>
          <a:p>
            <a:pPr>
              <a:buFont typeface="Wingdings" panose="05000000000000000000" pitchFamily="2" charset="2"/>
              <a:buNone/>
            </a:pPr>
            <a:r>
              <a:rPr lang="en-US" altLang="zh-CN" sz="2400" b="0" dirty="0"/>
              <a:t>		</a:t>
            </a:r>
            <a:r>
              <a:rPr lang="zh-CN" altLang="en-US" sz="2400" b="0" dirty="0"/>
              <a:t>确立目标：总目标下有分目标，有多目标。</a:t>
            </a:r>
          </a:p>
          <a:p>
            <a:pPr>
              <a:buFont typeface="Wingdings" panose="05000000000000000000" pitchFamily="2" charset="2"/>
              <a:buNone/>
            </a:pPr>
            <a:r>
              <a:rPr lang="zh-CN" altLang="en-US" sz="2400" b="0" dirty="0"/>
              <a:t>    （1）确立目标时，考虑建立</a:t>
            </a:r>
            <a:r>
              <a:rPr lang="zh-CN" altLang="en-US" sz="2400" b="0" dirty="0">
                <a:solidFill>
                  <a:srgbClr val="C00000"/>
                </a:solidFill>
              </a:rPr>
              <a:t>指标体系</a:t>
            </a:r>
            <a:r>
              <a:rPr lang="zh-CN" altLang="en-US" sz="2400" b="0" dirty="0"/>
              <a:t>。</a:t>
            </a:r>
          </a:p>
          <a:p>
            <a:pPr>
              <a:buFont typeface="Wingdings" panose="05000000000000000000" pitchFamily="2" charset="2"/>
              <a:buNone/>
            </a:pPr>
            <a:r>
              <a:rPr lang="zh-CN" altLang="en-US" sz="2400" b="0" dirty="0"/>
              <a:t>    （2）确立目标时，要考虑系统的</a:t>
            </a:r>
            <a:r>
              <a:rPr lang="zh-CN" altLang="en-US" sz="2400" b="0" dirty="0">
                <a:solidFill>
                  <a:srgbClr val="C00000"/>
                </a:solidFill>
              </a:rPr>
              <a:t>约束</a:t>
            </a:r>
            <a:r>
              <a:rPr lang="zh-CN" altLang="en-US" sz="2400" b="0" dirty="0"/>
              <a:t>。</a:t>
            </a:r>
          </a:p>
          <a:p>
            <a:pPr>
              <a:buFont typeface="Wingdings" panose="05000000000000000000" pitchFamily="2" charset="2"/>
              <a:buNone/>
            </a:pPr>
            <a:r>
              <a:rPr lang="zh-CN" altLang="en-US" sz="2400" b="0" dirty="0"/>
              <a:t>    （3）符合约束条件的目标或方案，叫做</a:t>
            </a:r>
          </a:p>
          <a:p>
            <a:pPr>
              <a:buFont typeface="Wingdings" panose="05000000000000000000" pitchFamily="2" charset="2"/>
              <a:buNone/>
            </a:pPr>
            <a:r>
              <a:rPr lang="zh-CN" altLang="en-US" sz="2400" b="0" dirty="0"/>
              <a:t>         可行目标或可行方案。</a:t>
            </a:r>
          </a:p>
          <a:p>
            <a:pPr>
              <a:buFont typeface="Wingdings" panose="05000000000000000000" pitchFamily="2" charset="2"/>
              <a:buNone/>
            </a:pPr>
            <a:endParaRPr lang="zh-CN" altLang="en-US" sz="2400" b="0" dirty="0">
              <a:solidFill>
                <a:srgbClr val="FFFF00"/>
              </a:solidFill>
            </a:endParaRPr>
          </a:p>
          <a:p>
            <a:pPr>
              <a:buFont typeface="Wingdings" panose="05000000000000000000" pitchFamily="2" charset="2"/>
              <a:buNone/>
            </a:pPr>
            <a:r>
              <a:rPr lang="zh-CN" altLang="en-US" sz="2400" b="0" dirty="0">
                <a:solidFill>
                  <a:srgbClr val="C00000"/>
                </a:solidFill>
              </a:rPr>
              <a:t>      可行性问题是系统分析中的关键问题。 </a:t>
            </a:r>
          </a:p>
        </p:txBody>
      </p:sp>
    </p:spTree>
    <p:extLst>
      <p:ext uri="{BB962C8B-B14F-4D97-AF65-F5344CB8AC3E}">
        <p14:creationId xmlns:p14="http://schemas.microsoft.com/office/powerpoint/2010/main" val="17775715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67</a:t>
            </a:fld>
            <a:endParaRPr lang="zh-CN" altLang="en-US" dirty="0"/>
          </a:p>
        </p:txBody>
      </p:sp>
      <p:sp>
        <p:nvSpPr>
          <p:cNvPr id="13" name="矩形 12"/>
          <p:cNvSpPr/>
          <p:nvPr/>
        </p:nvSpPr>
        <p:spPr>
          <a:xfrm>
            <a:off x="2103199" y="887891"/>
            <a:ext cx="5516254"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en-US" altLang="zh-CN" sz="2800" b="1" dirty="0">
                <a:solidFill>
                  <a:prstClr val="black"/>
                </a:solidFill>
                <a:latin typeface="黑体"/>
                <a:ea typeface="黑体"/>
              </a:rPr>
              <a:t>2</a:t>
            </a:r>
            <a:r>
              <a:rPr lang="zh-CN" altLang="en-US" sz="2800" b="1" dirty="0">
                <a:solidFill>
                  <a:prstClr val="black"/>
                </a:solidFill>
                <a:latin typeface="黑体"/>
                <a:ea typeface="黑体"/>
              </a:rPr>
              <a:t>、方案的生成与未来环境预测</a:t>
            </a:r>
          </a:p>
        </p:txBody>
      </p:sp>
      <p:cxnSp>
        <p:nvCxnSpPr>
          <p:cNvPr id="22" name="直接连接符 21"/>
          <p:cNvCxnSpPr/>
          <p:nvPr/>
        </p:nvCxnSpPr>
        <p:spPr>
          <a:xfrm>
            <a:off x="4638676" y="5079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9" name="Rectangle 2"/>
          <p:cNvSpPr txBox="1">
            <a:spLocks noChangeArrowheads="1"/>
          </p:cNvSpPr>
          <p:nvPr/>
        </p:nvSpPr>
        <p:spPr>
          <a:xfrm>
            <a:off x="2276476" y="1539521"/>
            <a:ext cx="7467600" cy="4343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zh-CN" altLang="en-US" sz="2400" b="0" dirty="0"/>
              <a:t>（</a:t>
            </a:r>
            <a:r>
              <a:rPr lang="en-US" altLang="zh-CN" sz="2400" b="0" dirty="0"/>
              <a:t>1</a:t>
            </a:r>
            <a:r>
              <a:rPr lang="zh-CN" altLang="en-US" sz="2400" b="0" dirty="0"/>
              <a:t>）对方案的要求包括：方案具有</a:t>
            </a:r>
            <a:r>
              <a:rPr lang="zh-CN" altLang="en-US" sz="2400" b="0" dirty="0">
                <a:solidFill>
                  <a:srgbClr val="C00000"/>
                </a:solidFill>
              </a:rPr>
              <a:t>稳健性，可靠性，</a:t>
            </a:r>
            <a:endParaRPr lang="en-US" altLang="zh-CN" sz="2400" b="0" dirty="0">
              <a:solidFill>
                <a:srgbClr val="C00000"/>
              </a:solidFill>
            </a:endParaRPr>
          </a:p>
          <a:p>
            <a:pPr marL="0" indent="0">
              <a:buClr>
                <a:schemeClr val="tx1"/>
              </a:buClr>
              <a:buNone/>
            </a:pPr>
            <a:r>
              <a:rPr lang="zh-CN" altLang="en-US" sz="2400" b="0" dirty="0">
                <a:solidFill>
                  <a:srgbClr val="C00000"/>
                </a:solidFill>
              </a:rPr>
              <a:t>     完整性，灵活性</a:t>
            </a:r>
            <a:r>
              <a:rPr lang="zh-CN" altLang="en-US" sz="2400" b="0" dirty="0"/>
              <a:t>。不允许一个方案是另一个方案  </a:t>
            </a:r>
            <a:endParaRPr lang="en-US" altLang="zh-CN" sz="2400" b="0" dirty="0"/>
          </a:p>
          <a:p>
            <a:pPr marL="0" indent="0">
              <a:buClr>
                <a:schemeClr val="tx1"/>
              </a:buClr>
              <a:buNone/>
            </a:pPr>
            <a:r>
              <a:rPr lang="en-US" altLang="zh-CN" sz="2400" b="0" dirty="0"/>
              <a:t>     </a:t>
            </a:r>
            <a:r>
              <a:rPr lang="zh-CN" altLang="en-US" sz="2400" b="0" dirty="0"/>
              <a:t>的一部分。</a:t>
            </a:r>
          </a:p>
          <a:p>
            <a:pPr marL="0" indent="0">
              <a:buClr>
                <a:schemeClr val="tx1"/>
              </a:buClr>
              <a:buNone/>
            </a:pPr>
            <a:r>
              <a:rPr lang="zh-CN" altLang="en-US" sz="2400" b="0" dirty="0"/>
              <a:t>（</a:t>
            </a:r>
            <a:r>
              <a:rPr lang="en-US" altLang="zh-CN" sz="2400" b="0" dirty="0"/>
              <a:t>2</a:t>
            </a:r>
            <a:r>
              <a:rPr lang="zh-CN" altLang="en-US" sz="2400" b="0" dirty="0"/>
              <a:t>）未来环境预测：对方案在未来环境下产生的后果</a:t>
            </a:r>
            <a:r>
              <a:rPr lang="en-US" altLang="zh-CN" sz="2400" b="0" dirty="0"/>
              <a:t>    </a:t>
            </a:r>
          </a:p>
          <a:p>
            <a:pPr marL="0" indent="0">
              <a:buClr>
                <a:schemeClr val="tx1"/>
              </a:buClr>
              <a:buNone/>
            </a:pPr>
            <a:r>
              <a:rPr lang="en-US" altLang="zh-CN" sz="2400" b="0" dirty="0"/>
              <a:t>     </a:t>
            </a:r>
            <a:r>
              <a:rPr lang="zh-CN" altLang="en-US" sz="2400" b="0" dirty="0"/>
              <a:t>进行分析比较</a:t>
            </a:r>
          </a:p>
          <a:p>
            <a:pPr marL="0" indent="0">
              <a:buClr>
                <a:schemeClr val="tx1"/>
              </a:buClr>
              <a:buNone/>
            </a:pPr>
            <a:r>
              <a:rPr lang="zh-CN" altLang="en-US" sz="2400" b="0" dirty="0">
                <a:solidFill>
                  <a:srgbClr val="C00000"/>
                </a:solidFill>
              </a:rPr>
              <a:t>         预测方法：</a:t>
            </a:r>
          </a:p>
          <a:p>
            <a:pPr marL="0" indent="0">
              <a:buClr>
                <a:schemeClr val="tx1"/>
              </a:buClr>
              <a:buNone/>
            </a:pPr>
            <a:r>
              <a:rPr lang="zh-CN" altLang="en-US" sz="2400" b="0" dirty="0">
                <a:solidFill>
                  <a:srgbClr val="C00000"/>
                </a:solidFill>
              </a:rPr>
              <a:t>                  定性预测</a:t>
            </a:r>
          </a:p>
          <a:p>
            <a:pPr marL="0" indent="0">
              <a:buClr>
                <a:schemeClr val="tx1"/>
              </a:buClr>
              <a:buNone/>
            </a:pPr>
            <a:r>
              <a:rPr lang="zh-CN" altLang="en-US" sz="2400" b="0" dirty="0">
                <a:solidFill>
                  <a:srgbClr val="C00000"/>
                </a:solidFill>
              </a:rPr>
              <a:t>                  定量预测</a:t>
            </a:r>
          </a:p>
        </p:txBody>
      </p:sp>
    </p:spTree>
    <p:extLst>
      <p:ext uri="{BB962C8B-B14F-4D97-AF65-F5344CB8AC3E}">
        <p14:creationId xmlns:p14="http://schemas.microsoft.com/office/powerpoint/2010/main" val="7051364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68</a:t>
            </a:fld>
            <a:endParaRPr lang="zh-CN" altLang="en-US" dirty="0"/>
          </a:p>
        </p:txBody>
      </p:sp>
      <p:cxnSp>
        <p:nvCxnSpPr>
          <p:cNvPr id="22" name="直接连接符 21"/>
          <p:cNvCxnSpPr/>
          <p:nvPr/>
        </p:nvCxnSpPr>
        <p:spPr>
          <a:xfrm>
            <a:off x="4638676" y="5079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9" name="Rectangle 2"/>
          <p:cNvSpPr txBox="1">
            <a:spLocks noChangeArrowheads="1"/>
          </p:cNvSpPr>
          <p:nvPr/>
        </p:nvSpPr>
        <p:spPr>
          <a:xfrm>
            <a:off x="2152651" y="825146"/>
            <a:ext cx="8105774" cy="54613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080"/>
              </a:lnSpc>
              <a:buClr>
                <a:schemeClr val="tx1"/>
              </a:buClr>
              <a:buNone/>
            </a:pPr>
            <a:r>
              <a:rPr lang="zh-CN" altLang="en-US" sz="2000" b="0" dirty="0">
                <a:solidFill>
                  <a:srgbClr val="C00000"/>
                </a:solidFill>
              </a:rPr>
              <a:t>定量预测</a:t>
            </a:r>
            <a:r>
              <a:rPr lang="zh-CN" altLang="en-US" sz="2000" b="0" dirty="0"/>
              <a:t>：给出数量指标，建立在统计资料基础上，有历史数据，且假</a:t>
            </a:r>
            <a:r>
              <a:rPr lang="en-US" altLang="zh-CN" sz="2000" b="0" dirty="0"/>
              <a:t>	  </a:t>
            </a:r>
            <a:r>
              <a:rPr lang="zh-CN" altLang="en-US" sz="2000" b="0" dirty="0"/>
              <a:t>设平稳发展。</a:t>
            </a:r>
          </a:p>
          <a:p>
            <a:pPr marL="0" indent="0">
              <a:lnSpc>
                <a:spcPts val="3080"/>
              </a:lnSpc>
              <a:buClr>
                <a:schemeClr val="tx1"/>
              </a:buClr>
              <a:buNone/>
            </a:pPr>
            <a:r>
              <a:rPr lang="zh-CN" altLang="en-US" sz="2000" b="0" dirty="0">
                <a:solidFill>
                  <a:srgbClr val="C00000"/>
                </a:solidFill>
              </a:rPr>
              <a:t>（</a:t>
            </a:r>
            <a:r>
              <a:rPr lang="en-US" altLang="zh-CN" sz="2000" b="0" dirty="0">
                <a:solidFill>
                  <a:srgbClr val="C00000"/>
                </a:solidFill>
              </a:rPr>
              <a:t>1</a:t>
            </a:r>
            <a:r>
              <a:rPr lang="zh-CN" altLang="en-US" sz="2000" b="0" dirty="0">
                <a:solidFill>
                  <a:srgbClr val="C00000"/>
                </a:solidFill>
              </a:rPr>
              <a:t>）因果关系分析法</a:t>
            </a:r>
            <a:r>
              <a:rPr lang="zh-CN" altLang="en-US" sz="2000" b="0" dirty="0"/>
              <a:t>：一元线性回归法，多元线性回归，非线性</a:t>
            </a:r>
            <a:r>
              <a:rPr lang="en-US" altLang="zh-CN" sz="2000" b="0" dirty="0"/>
              <a:t>				</a:t>
            </a:r>
            <a:r>
              <a:rPr lang="zh-CN" altLang="en-US" sz="2000" b="0" dirty="0"/>
              <a:t>回归法</a:t>
            </a:r>
          </a:p>
          <a:p>
            <a:pPr marL="0" indent="0">
              <a:lnSpc>
                <a:spcPts val="3080"/>
              </a:lnSpc>
              <a:buClr>
                <a:schemeClr val="tx1"/>
              </a:buClr>
              <a:buNone/>
            </a:pPr>
            <a:r>
              <a:rPr lang="zh-CN" altLang="en-US" sz="2000" b="0" dirty="0">
                <a:solidFill>
                  <a:srgbClr val="C00000"/>
                </a:solidFill>
              </a:rPr>
              <a:t>（</a:t>
            </a:r>
            <a:r>
              <a:rPr lang="en-US" altLang="zh-CN" sz="2000" b="0" dirty="0">
                <a:solidFill>
                  <a:srgbClr val="C00000"/>
                </a:solidFill>
              </a:rPr>
              <a:t>2</a:t>
            </a:r>
            <a:r>
              <a:rPr lang="zh-CN" altLang="en-US" sz="2000" b="0" dirty="0">
                <a:solidFill>
                  <a:srgbClr val="C00000"/>
                </a:solidFill>
              </a:rPr>
              <a:t>）时间序列分析法</a:t>
            </a:r>
            <a:r>
              <a:rPr lang="zh-CN" altLang="en-US" sz="2000" b="0" dirty="0"/>
              <a:t>：预测对象的自身变化过程及发展趋势（短期预</a:t>
            </a:r>
            <a:r>
              <a:rPr lang="en-US" altLang="zh-CN" sz="2000" b="0" dirty="0"/>
              <a:t>			</a:t>
            </a:r>
            <a:r>
              <a:rPr lang="zh-CN" altLang="en-US" sz="2000" b="0" dirty="0"/>
              <a:t>测），如：</a:t>
            </a:r>
            <a:r>
              <a:rPr lang="zh-CN" altLang="en-US" sz="2000" b="0" dirty="0">
                <a:hlinkClick r:id="rId2"/>
              </a:rPr>
              <a:t>移动平均</a:t>
            </a:r>
            <a:r>
              <a:rPr lang="zh-CN" altLang="en-US" sz="2000" b="0" dirty="0"/>
              <a:t>、</a:t>
            </a:r>
            <a:r>
              <a:rPr lang="zh-CN" altLang="en-US" sz="2000" b="0" dirty="0">
                <a:hlinkClick r:id="rId3"/>
              </a:rPr>
              <a:t>指数平滑</a:t>
            </a:r>
            <a:r>
              <a:rPr lang="zh-CN" altLang="en-US" sz="2000" b="0" dirty="0"/>
              <a:t>、</a:t>
            </a:r>
            <a:r>
              <a:rPr lang="en-US" altLang="zh-CN" sz="2000" b="0" dirty="0">
                <a:hlinkClick r:id="rId4"/>
              </a:rPr>
              <a:t>ARIMA</a:t>
            </a:r>
            <a:r>
              <a:rPr lang="zh-CN" altLang="en-US" sz="2000" b="0" dirty="0"/>
              <a:t>（自</a:t>
            </a:r>
            <a:r>
              <a:rPr lang="en-US" altLang="zh-CN" sz="2000" b="0" dirty="0"/>
              <a:t>			</a:t>
            </a:r>
            <a:r>
              <a:rPr lang="zh-CN" altLang="en-US" sz="2000" b="0" dirty="0"/>
              <a:t>回归移动平均模型，</a:t>
            </a:r>
            <a:r>
              <a:rPr lang="en-US" altLang="zh-CN" sz="2000" b="0" dirty="0"/>
              <a:t>Autoregressive 				Integrated Moving Average Model</a:t>
            </a:r>
            <a:r>
              <a:rPr lang="zh-CN" altLang="en-US" sz="2000" b="0" dirty="0"/>
              <a:t>）等等</a:t>
            </a:r>
          </a:p>
          <a:p>
            <a:pPr marL="0" indent="0">
              <a:lnSpc>
                <a:spcPts val="3080"/>
              </a:lnSpc>
              <a:buClr>
                <a:schemeClr val="tx1"/>
              </a:buClr>
              <a:buNone/>
            </a:pPr>
            <a:r>
              <a:rPr lang="zh-CN" altLang="en-US" sz="2000" b="0" dirty="0">
                <a:solidFill>
                  <a:srgbClr val="C00000"/>
                </a:solidFill>
              </a:rPr>
              <a:t>定性预测</a:t>
            </a:r>
            <a:r>
              <a:rPr lang="zh-CN" altLang="en-US" sz="2000" b="0" dirty="0"/>
              <a:t>：复杂情况及变化很难定量描述。</a:t>
            </a:r>
          </a:p>
          <a:p>
            <a:pPr marL="0" indent="0">
              <a:lnSpc>
                <a:spcPts val="3080"/>
              </a:lnSpc>
              <a:buClr>
                <a:schemeClr val="tx1"/>
              </a:buClr>
              <a:buNone/>
            </a:pPr>
            <a:r>
              <a:rPr lang="zh-CN" altLang="en-US" sz="2000" b="0" dirty="0">
                <a:solidFill>
                  <a:srgbClr val="C00000"/>
                </a:solidFill>
              </a:rPr>
              <a:t>（</a:t>
            </a:r>
            <a:r>
              <a:rPr lang="en-US" altLang="zh-CN" sz="2000" b="0" dirty="0">
                <a:solidFill>
                  <a:srgbClr val="C00000"/>
                </a:solidFill>
              </a:rPr>
              <a:t>1</a:t>
            </a:r>
            <a:r>
              <a:rPr lang="zh-CN" altLang="en-US" sz="2000" b="0" dirty="0">
                <a:solidFill>
                  <a:srgbClr val="C00000"/>
                </a:solidFill>
              </a:rPr>
              <a:t>）</a:t>
            </a:r>
            <a:r>
              <a:rPr lang="zh-CN" altLang="en-US" sz="2000" b="0" dirty="0">
                <a:solidFill>
                  <a:srgbClr val="C00000"/>
                </a:solidFill>
                <a:hlinkClick r:id="rId5"/>
              </a:rPr>
              <a:t>专家预测法</a:t>
            </a:r>
            <a:r>
              <a:rPr lang="zh-CN" altLang="en-US" sz="2000" b="0" dirty="0"/>
              <a:t>：利用专家经验</a:t>
            </a:r>
          </a:p>
          <a:p>
            <a:pPr marL="0" indent="0">
              <a:lnSpc>
                <a:spcPts val="3080"/>
              </a:lnSpc>
              <a:buClr>
                <a:schemeClr val="tx1"/>
              </a:buClr>
              <a:buNone/>
            </a:pPr>
            <a:r>
              <a:rPr lang="zh-CN" altLang="en-US" sz="2000" b="0" dirty="0">
                <a:solidFill>
                  <a:srgbClr val="C00000"/>
                </a:solidFill>
              </a:rPr>
              <a:t>（</a:t>
            </a:r>
            <a:r>
              <a:rPr lang="en-US" altLang="zh-CN" sz="2000" b="0" dirty="0">
                <a:solidFill>
                  <a:srgbClr val="C00000"/>
                </a:solidFill>
              </a:rPr>
              <a:t>2</a:t>
            </a:r>
            <a:r>
              <a:rPr lang="zh-CN" altLang="en-US" sz="2000" b="0" dirty="0">
                <a:solidFill>
                  <a:srgbClr val="C00000"/>
                </a:solidFill>
              </a:rPr>
              <a:t>）</a:t>
            </a:r>
            <a:r>
              <a:rPr lang="zh-CN" altLang="en-US" sz="2000" b="0" dirty="0">
                <a:solidFill>
                  <a:srgbClr val="C00000"/>
                </a:solidFill>
                <a:hlinkClick r:id="rId6"/>
              </a:rPr>
              <a:t>德尔菲法</a:t>
            </a:r>
            <a:r>
              <a:rPr lang="zh-CN" altLang="en-US" sz="2000" b="0" dirty="0"/>
              <a:t>：带反馈的函询调查法，一轮轮征求意见，集中，不记</a:t>
            </a:r>
            <a:r>
              <a:rPr lang="en-US" altLang="zh-CN" sz="2000" b="0" dirty="0"/>
              <a:t>		</a:t>
            </a:r>
            <a:r>
              <a:rPr lang="zh-CN" altLang="en-US" sz="2000" b="0" dirty="0"/>
              <a:t>名寄出。</a:t>
            </a:r>
          </a:p>
        </p:txBody>
      </p:sp>
    </p:spTree>
    <p:extLst>
      <p:ext uri="{BB962C8B-B14F-4D97-AF65-F5344CB8AC3E}">
        <p14:creationId xmlns:p14="http://schemas.microsoft.com/office/powerpoint/2010/main" val="18689835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69</a:t>
            </a:fld>
            <a:endParaRPr lang="zh-CN" altLang="en-US" dirty="0"/>
          </a:p>
        </p:txBody>
      </p:sp>
      <p:sp>
        <p:nvSpPr>
          <p:cNvPr id="13" name="矩形 12"/>
          <p:cNvSpPr/>
          <p:nvPr/>
        </p:nvSpPr>
        <p:spPr>
          <a:xfrm>
            <a:off x="2103200" y="790140"/>
            <a:ext cx="4073551"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en-US" altLang="zh-CN" sz="2800" b="1" dirty="0">
                <a:solidFill>
                  <a:prstClr val="black"/>
                </a:solidFill>
                <a:latin typeface="黑体"/>
                <a:ea typeface="黑体"/>
              </a:rPr>
              <a:t>3</a:t>
            </a:r>
            <a:r>
              <a:rPr lang="zh-CN" altLang="en-US" sz="2800" b="1" dirty="0">
                <a:solidFill>
                  <a:prstClr val="black"/>
                </a:solidFill>
                <a:latin typeface="黑体"/>
                <a:ea typeface="黑体"/>
              </a:rPr>
              <a:t>、建模、分析与优化</a:t>
            </a:r>
          </a:p>
        </p:txBody>
      </p:sp>
      <p:cxnSp>
        <p:nvCxnSpPr>
          <p:cNvPr id="22" name="直接连接符 21"/>
          <p:cNvCxnSpPr/>
          <p:nvPr/>
        </p:nvCxnSpPr>
        <p:spPr>
          <a:xfrm>
            <a:off x="4638676" y="5079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9" name="Rectangle 2"/>
          <p:cNvSpPr txBox="1">
            <a:spLocks noChangeArrowheads="1"/>
          </p:cNvSpPr>
          <p:nvPr/>
        </p:nvSpPr>
        <p:spPr>
          <a:xfrm>
            <a:off x="2276476" y="1270271"/>
            <a:ext cx="7467600" cy="518512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880"/>
              </a:lnSpc>
              <a:buClr>
                <a:schemeClr val="tx1"/>
              </a:buClr>
              <a:buNone/>
            </a:pPr>
            <a:r>
              <a:rPr lang="en-US" altLang="zh-CN" sz="2400" dirty="0"/>
              <a:t>A</a:t>
            </a:r>
            <a:r>
              <a:rPr lang="zh-CN" altLang="en-US" sz="2400" dirty="0"/>
              <a:t>、模型的分类</a:t>
            </a:r>
          </a:p>
          <a:p>
            <a:pPr marL="0" indent="0">
              <a:lnSpc>
                <a:spcPts val="2880"/>
              </a:lnSpc>
              <a:buClr>
                <a:schemeClr val="tx1"/>
              </a:buClr>
              <a:buNone/>
            </a:pPr>
            <a:r>
              <a:rPr lang="zh-CN" altLang="en-US" sz="2400" dirty="0">
                <a:solidFill>
                  <a:srgbClr val="C00000"/>
                </a:solidFill>
              </a:rPr>
              <a:t>（一）按模型的本质</a:t>
            </a:r>
          </a:p>
          <a:p>
            <a:pPr marL="0" indent="0">
              <a:lnSpc>
                <a:spcPts val="2880"/>
              </a:lnSpc>
              <a:buClr>
                <a:schemeClr val="tx1"/>
              </a:buClr>
              <a:buNone/>
            </a:pPr>
            <a:r>
              <a:rPr lang="zh-CN" altLang="en-US" sz="2400" b="0" dirty="0"/>
              <a:t>      </a:t>
            </a:r>
            <a:r>
              <a:rPr lang="zh-CN" altLang="en-US" sz="2400" dirty="0"/>
              <a:t>具体模型</a:t>
            </a:r>
            <a:r>
              <a:rPr lang="zh-CN" altLang="en-US" sz="2400" b="0" dirty="0"/>
              <a:t>：也称物理模型。如：船、飞机等</a:t>
            </a:r>
          </a:p>
          <a:p>
            <a:pPr marL="0" indent="0">
              <a:lnSpc>
                <a:spcPts val="2880"/>
              </a:lnSpc>
              <a:buClr>
                <a:schemeClr val="tx1"/>
              </a:buClr>
              <a:buNone/>
            </a:pPr>
            <a:r>
              <a:rPr lang="zh-CN" altLang="en-US" sz="2400" b="0" dirty="0"/>
              <a:t>      </a:t>
            </a:r>
            <a:r>
              <a:rPr lang="zh-CN" altLang="en-US" sz="2400" dirty="0"/>
              <a:t>抽象模型</a:t>
            </a:r>
            <a:r>
              <a:rPr lang="zh-CN" altLang="en-US" sz="2400" b="0" dirty="0"/>
              <a:t>：也称数学模型。用数学公式、图形、计算机程序来</a:t>
            </a:r>
            <a:r>
              <a:rPr lang="en-US" altLang="zh-CN" sz="2400" b="0" dirty="0"/>
              <a:t>		 </a:t>
            </a:r>
            <a:r>
              <a:rPr lang="zh-CN" altLang="en-US" sz="2400" b="0" dirty="0"/>
              <a:t>抽象描述系统某一方面属性。</a:t>
            </a:r>
          </a:p>
          <a:p>
            <a:pPr marL="0" indent="0">
              <a:lnSpc>
                <a:spcPts val="2880"/>
              </a:lnSpc>
              <a:buClr>
                <a:schemeClr val="tx1"/>
              </a:buClr>
              <a:buNone/>
            </a:pPr>
            <a:r>
              <a:rPr lang="zh-CN" altLang="en-US" sz="2400" b="0" dirty="0"/>
              <a:t> 数学模型按系统输入输出情况又分成：</a:t>
            </a:r>
          </a:p>
          <a:p>
            <a:pPr marL="0" indent="0">
              <a:lnSpc>
                <a:spcPts val="2880"/>
              </a:lnSpc>
              <a:buClr>
                <a:schemeClr val="tx1"/>
              </a:buClr>
              <a:buNone/>
            </a:pPr>
            <a:r>
              <a:rPr lang="zh-CN" altLang="en-US" sz="2400" b="0" dirty="0"/>
              <a:t>   </a:t>
            </a:r>
            <a:r>
              <a:rPr lang="en-US" altLang="zh-CN" sz="2400" dirty="0">
                <a:solidFill>
                  <a:srgbClr val="7030A0"/>
                </a:solidFill>
              </a:rPr>
              <a:t>(1)</a:t>
            </a:r>
            <a:r>
              <a:rPr lang="zh-CN" altLang="en-US" sz="2400" dirty="0">
                <a:solidFill>
                  <a:srgbClr val="7030A0"/>
                </a:solidFill>
              </a:rPr>
              <a:t>确定型模型</a:t>
            </a:r>
            <a:r>
              <a:rPr lang="zh-CN" altLang="en-US" sz="2400" b="0" dirty="0"/>
              <a:t>：系统输入和输出是确定的时间函数，模型可用确</a:t>
            </a:r>
            <a:r>
              <a:rPr lang="en-US" altLang="zh-CN" sz="2400" b="0" dirty="0"/>
              <a:t>		   </a:t>
            </a:r>
            <a:r>
              <a:rPr lang="zh-CN" altLang="en-US" sz="2400" b="0" dirty="0"/>
              <a:t>定性的数学工具来描述。</a:t>
            </a:r>
          </a:p>
          <a:p>
            <a:pPr marL="0" indent="0">
              <a:lnSpc>
                <a:spcPts val="2880"/>
              </a:lnSpc>
              <a:buClr>
                <a:schemeClr val="tx1"/>
              </a:buClr>
              <a:buNone/>
            </a:pPr>
            <a:r>
              <a:rPr lang="zh-CN" altLang="en-US" sz="2400" b="0" dirty="0"/>
              <a:t>   </a:t>
            </a:r>
            <a:r>
              <a:rPr lang="en-US" altLang="zh-CN" sz="2400" dirty="0">
                <a:solidFill>
                  <a:srgbClr val="7030A0"/>
                </a:solidFill>
              </a:rPr>
              <a:t>(2)</a:t>
            </a:r>
            <a:r>
              <a:rPr lang="zh-CN" altLang="en-US" sz="2400" dirty="0">
                <a:solidFill>
                  <a:srgbClr val="7030A0"/>
                </a:solidFill>
              </a:rPr>
              <a:t>概率型模型</a:t>
            </a:r>
            <a:r>
              <a:rPr lang="zh-CN" altLang="en-US" sz="2400" b="0" dirty="0"/>
              <a:t>：系统输入和输出具有随机性，用概率工具描述。</a:t>
            </a:r>
          </a:p>
          <a:p>
            <a:pPr marL="0" indent="0">
              <a:lnSpc>
                <a:spcPts val="2880"/>
              </a:lnSpc>
              <a:buClr>
                <a:schemeClr val="tx1"/>
              </a:buClr>
              <a:buNone/>
            </a:pPr>
            <a:r>
              <a:rPr lang="zh-CN" altLang="en-US" sz="2400" b="0" dirty="0"/>
              <a:t>   </a:t>
            </a:r>
            <a:r>
              <a:rPr lang="en-US" altLang="zh-CN" sz="2400" dirty="0">
                <a:solidFill>
                  <a:srgbClr val="7030A0"/>
                </a:solidFill>
              </a:rPr>
              <a:t>(3)</a:t>
            </a:r>
            <a:r>
              <a:rPr lang="zh-CN" altLang="en-US" sz="2400" dirty="0">
                <a:solidFill>
                  <a:srgbClr val="7030A0"/>
                </a:solidFill>
              </a:rPr>
              <a:t>模糊型模型</a:t>
            </a:r>
            <a:r>
              <a:rPr lang="zh-CN" altLang="en-US" sz="2400" b="0" dirty="0"/>
              <a:t>：输入输出之间关系无法明确的数学关系描述。</a:t>
            </a:r>
            <a:r>
              <a:rPr lang="en-US" altLang="zh-CN" sz="2400" b="0" dirty="0"/>
              <a:t>			 </a:t>
            </a:r>
            <a:r>
              <a:rPr lang="zh-CN" altLang="en-US" sz="2400" b="0" dirty="0"/>
              <a:t>（用模糊数学工具描述）</a:t>
            </a:r>
          </a:p>
        </p:txBody>
      </p:sp>
    </p:spTree>
    <p:extLst>
      <p:ext uri="{BB962C8B-B14F-4D97-AF65-F5344CB8AC3E}">
        <p14:creationId xmlns:p14="http://schemas.microsoft.com/office/powerpoint/2010/main" val="1387308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t>需要学习的工具</a:t>
            </a:r>
          </a:p>
        </p:txBody>
      </p:sp>
      <p:sp>
        <p:nvSpPr>
          <p:cNvPr id="8" name="内容占位符 2"/>
          <p:cNvSpPr>
            <a:spLocks noGrp="1"/>
          </p:cNvSpPr>
          <p:nvPr>
            <p:ph idx="1"/>
          </p:nvPr>
        </p:nvSpPr>
        <p:spPr/>
        <p:txBody>
          <a:bodyPr/>
          <a:lstStyle/>
          <a:p>
            <a:pPr>
              <a:lnSpc>
                <a:spcPct val="200000"/>
              </a:lnSpc>
            </a:pPr>
            <a:r>
              <a:rPr lang="en-US" altLang="zh-CN" b="0" dirty="0"/>
              <a:t>MATLAB</a:t>
            </a:r>
            <a:r>
              <a:rPr lang="zh-CN" altLang="en-US" b="0" dirty="0"/>
              <a:t>等计算软件（</a:t>
            </a:r>
            <a:r>
              <a:rPr lang="zh-CN" altLang="en-US" dirty="0"/>
              <a:t>必修</a:t>
            </a:r>
            <a:r>
              <a:rPr lang="zh-CN" altLang="en-US" b="0" dirty="0"/>
              <a:t>）</a:t>
            </a:r>
            <a:endParaRPr lang="en-US" altLang="zh-CN" b="0" dirty="0"/>
          </a:p>
          <a:p>
            <a:pPr>
              <a:lnSpc>
                <a:spcPct val="200000"/>
              </a:lnSpc>
            </a:pPr>
            <a:r>
              <a:rPr lang="en-US" altLang="zh-CN" b="0" dirty="0"/>
              <a:t>SPSS</a:t>
            </a:r>
            <a:r>
              <a:rPr lang="zh-CN" altLang="en-US" b="0" dirty="0"/>
              <a:t>、</a:t>
            </a:r>
            <a:r>
              <a:rPr lang="en-US" altLang="zh-CN" b="0" dirty="0"/>
              <a:t>SAS</a:t>
            </a:r>
            <a:r>
              <a:rPr lang="zh-CN" altLang="en-US" b="0" dirty="0"/>
              <a:t>、</a:t>
            </a:r>
            <a:r>
              <a:rPr lang="en-US" altLang="zh-CN" b="0" dirty="0"/>
              <a:t>STATISTICA</a:t>
            </a:r>
            <a:r>
              <a:rPr lang="zh-CN" altLang="en-US" b="0" dirty="0"/>
              <a:t>等统计分析软件（</a:t>
            </a:r>
            <a:r>
              <a:rPr lang="zh-CN" altLang="en-US" dirty="0"/>
              <a:t>选修</a:t>
            </a:r>
            <a:r>
              <a:rPr lang="zh-CN" altLang="en-US" b="0" dirty="0"/>
              <a:t>）</a:t>
            </a:r>
            <a:endParaRPr lang="en-US" altLang="zh-CN" b="0" dirty="0"/>
          </a:p>
          <a:p>
            <a:pPr>
              <a:lnSpc>
                <a:spcPct val="200000"/>
              </a:lnSpc>
            </a:pPr>
            <a:r>
              <a:rPr lang="en-US" altLang="zh-CN" b="0" dirty="0"/>
              <a:t>TensorFlow</a:t>
            </a:r>
            <a:r>
              <a:rPr lang="zh-CN" altLang="en-US" b="0" dirty="0"/>
              <a:t>、</a:t>
            </a:r>
            <a:r>
              <a:rPr lang="en-US" altLang="zh-CN" b="0" dirty="0"/>
              <a:t>PyTorch</a:t>
            </a:r>
            <a:r>
              <a:rPr lang="zh-CN" altLang="en-US" b="0" dirty="0"/>
              <a:t>等深度学习框架（</a:t>
            </a:r>
            <a:r>
              <a:rPr lang="zh-CN" altLang="en-US" dirty="0"/>
              <a:t>选修</a:t>
            </a:r>
            <a:r>
              <a:rPr lang="zh-CN" altLang="en-US" b="0" dirty="0"/>
              <a:t>）</a:t>
            </a:r>
            <a:endParaRPr lang="en-US" altLang="zh-CN" b="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7</a:t>
            </a:fld>
            <a:endParaRPr lang="zh-CN" altLang="en-US" dirty="0"/>
          </a:p>
        </p:txBody>
      </p:sp>
      <p:cxnSp>
        <p:nvCxnSpPr>
          <p:cNvPr id="7" name="直接连接符 6"/>
          <p:cNvCxnSpPr>
            <a:cxnSpLocks/>
          </p:cNvCxnSpPr>
          <p:nvPr/>
        </p:nvCxnSpPr>
        <p:spPr>
          <a:xfrm>
            <a:off x="4408714" y="507452"/>
            <a:ext cx="4550229"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02053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70</a:t>
            </a:fld>
            <a:endParaRPr lang="zh-CN" altLang="en-US" dirty="0"/>
          </a:p>
        </p:txBody>
      </p:sp>
      <p:cxnSp>
        <p:nvCxnSpPr>
          <p:cNvPr id="22" name="直接连接符 21"/>
          <p:cNvCxnSpPr/>
          <p:nvPr/>
        </p:nvCxnSpPr>
        <p:spPr>
          <a:xfrm>
            <a:off x="4638676" y="5079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9" name="Rectangle 2"/>
          <p:cNvSpPr txBox="1">
            <a:spLocks noChangeArrowheads="1"/>
          </p:cNvSpPr>
          <p:nvPr/>
        </p:nvSpPr>
        <p:spPr>
          <a:xfrm>
            <a:off x="2276476" y="885911"/>
            <a:ext cx="7467600" cy="51851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880"/>
              </a:lnSpc>
              <a:buClr>
                <a:schemeClr val="tx1"/>
              </a:buClr>
              <a:buNone/>
            </a:pPr>
            <a:r>
              <a:rPr lang="zh-CN" altLang="en-US" sz="2000" dirty="0">
                <a:solidFill>
                  <a:srgbClr val="C00000"/>
                </a:solidFill>
              </a:rPr>
              <a:t>（二）按模型描述的内容</a:t>
            </a:r>
          </a:p>
          <a:p>
            <a:pPr marL="0" indent="0">
              <a:lnSpc>
                <a:spcPts val="2880"/>
              </a:lnSpc>
              <a:buClr>
                <a:schemeClr val="tx1"/>
              </a:buClr>
              <a:buNone/>
            </a:pPr>
            <a:r>
              <a:rPr lang="zh-CN" altLang="en-US" sz="2000" dirty="0"/>
              <a:t>     </a:t>
            </a:r>
            <a:r>
              <a:rPr lang="en-US" altLang="zh-CN" sz="2000" dirty="0"/>
              <a:t>	</a:t>
            </a:r>
            <a:r>
              <a:rPr lang="zh-CN" altLang="en-US" sz="2000" dirty="0"/>
              <a:t>结构模型：</a:t>
            </a:r>
            <a:r>
              <a:rPr lang="zh-CN" altLang="en-US" sz="2000" b="0" dirty="0"/>
              <a:t>系统中要素之间联系，是一种结构关系。</a:t>
            </a:r>
            <a:r>
              <a:rPr lang="en-US" altLang="zh-CN" sz="2000" b="0" dirty="0"/>
              <a:t>			 </a:t>
            </a:r>
            <a:r>
              <a:rPr lang="zh-CN" altLang="en-US" sz="2000" b="0" dirty="0"/>
              <a:t>（功能上，未必实体上）</a:t>
            </a:r>
          </a:p>
          <a:p>
            <a:pPr marL="0" indent="0">
              <a:lnSpc>
                <a:spcPts val="2880"/>
              </a:lnSpc>
              <a:buClr>
                <a:schemeClr val="tx1"/>
              </a:buClr>
              <a:buNone/>
            </a:pPr>
            <a:r>
              <a:rPr lang="zh-CN" altLang="en-US" sz="2000" dirty="0"/>
              <a:t>     </a:t>
            </a:r>
            <a:r>
              <a:rPr lang="en-US" altLang="zh-CN" sz="2000" dirty="0"/>
              <a:t>	</a:t>
            </a:r>
            <a:r>
              <a:rPr lang="zh-CN" altLang="en-US" sz="2000" dirty="0"/>
              <a:t>数量模型：</a:t>
            </a:r>
            <a:r>
              <a:rPr lang="zh-CN" altLang="en-US" sz="2000" b="0" dirty="0"/>
              <a:t>反映变量间的数量关系。</a:t>
            </a:r>
          </a:p>
          <a:p>
            <a:pPr marL="0" indent="0">
              <a:lnSpc>
                <a:spcPts val="2880"/>
              </a:lnSpc>
              <a:buClr>
                <a:schemeClr val="tx1"/>
              </a:buClr>
              <a:buNone/>
            </a:pPr>
            <a:r>
              <a:rPr lang="zh-CN" altLang="en-US" sz="2000" b="0" dirty="0"/>
              <a:t>       数量模型按变量随时间的取值可分为：</a:t>
            </a:r>
          </a:p>
          <a:p>
            <a:pPr marL="0" indent="0">
              <a:lnSpc>
                <a:spcPts val="2880"/>
              </a:lnSpc>
              <a:buClr>
                <a:schemeClr val="tx1"/>
              </a:buClr>
              <a:buNone/>
            </a:pPr>
            <a:r>
              <a:rPr lang="zh-CN" altLang="en-US" sz="2000" dirty="0"/>
              <a:t>     </a:t>
            </a:r>
            <a:r>
              <a:rPr lang="zh-CN" altLang="en-US" sz="2000" dirty="0">
                <a:solidFill>
                  <a:srgbClr val="7030A0"/>
                </a:solidFill>
              </a:rPr>
              <a:t>（</a:t>
            </a:r>
            <a:r>
              <a:rPr lang="en-US" altLang="zh-CN" sz="2000" dirty="0">
                <a:solidFill>
                  <a:srgbClr val="7030A0"/>
                </a:solidFill>
              </a:rPr>
              <a:t>1</a:t>
            </a:r>
            <a:r>
              <a:rPr lang="zh-CN" altLang="en-US" sz="2000" dirty="0">
                <a:solidFill>
                  <a:srgbClr val="7030A0"/>
                </a:solidFill>
              </a:rPr>
              <a:t>）连续模型</a:t>
            </a:r>
            <a:r>
              <a:rPr lang="zh-CN" altLang="en-US" sz="2000" dirty="0"/>
              <a:t>：</a:t>
            </a:r>
            <a:r>
              <a:rPr lang="zh-CN" altLang="en-US" sz="2000" b="0" dirty="0"/>
              <a:t>变量是时间的连续函数。</a:t>
            </a:r>
          </a:p>
          <a:p>
            <a:pPr marL="0" indent="0">
              <a:lnSpc>
                <a:spcPts val="2880"/>
              </a:lnSpc>
              <a:buClr>
                <a:schemeClr val="tx1"/>
              </a:buClr>
              <a:buNone/>
            </a:pPr>
            <a:r>
              <a:rPr lang="zh-CN" altLang="en-US" sz="2000" dirty="0"/>
              <a:t>     </a:t>
            </a:r>
            <a:r>
              <a:rPr lang="zh-CN" altLang="en-US" sz="2000" dirty="0">
                <a:solidFill>
                  <a:srgbClr val="7030A0"/>
                </a:solidFill>
              </a:rPr>
              <a:t>（</a:t>
            </a:r>
            <a:r>
              <a:rPr lang="en-US" altLang="zh-CN" sz="2000" dirty="0">
                <a:solidFill>
                  <a:srgbClr val="7030A0"/>
                </a:solidFill>
              </a:rPr>
              <a:t>2</a:t>
            </a:r>
            <a:r>
              <a:rPr lang="zh-CN" altLang="en-US" sz="2000" dirty="0">
                <a:solidFill>
                  <a:srgbClr val="7030A0"/>
                </a:solidFill>
              </a:rPr>
              <a:t>）离散模型</a:t>
            </a:r>
            <a:r>
              <a:rPr lang="zh-CN" altLang="en-US" sz="2000" dirty="0"/>
              <a:t>：</a:t>
            </a:r>
            <a:r>
              <a:rPr lang="zh-CN" altLang="en-US" sz="2000" b="0" dirty="0"/>
              <a:t>变量是时间的离散函数。如：离散事件动</a:t>
            </a:r>
            <a:r>
              <a:rPr lang="en-US" altLang="zh-CN" sz="2000" b="0" dirty="0"/>
              <a:t>		     </a:t>
            </a:r>
            <a:r>
              <a:rPr lang="zh-CN" altLang="en-US" sz="2000" b="0" dirty="0"/>
              <a:t>态系统（</a:t>
            </a:r>
            <a:r>
              <a:rPr lang="en-US" altLang="zh-CN" sz="2000" b="0" dirty="0"/>
              <a:t>DEDS</a:t>
            </a:r>
            <a:r>
              <a:rPr lang="zh-CN" altLang="en-US" sz="2000" b="0" dirty="0"/>
              <a:t>）</a:t>
            </a:r>
          </a:p>
          <a:p>
            <a:pPr marL="0" indent="0">
              <a:lnSpc>
                <a:spcPts val="2880"/>
              </a:lnSpc>
              <a:buClr>
                <a:schemeClr val="tx1"/>
              </a:buClr>
              <a:buNone/>
            </a:pPr>
            <a:r>
              <a:rPr lang="zh-CN" altLang="en-US" sz="2000" dirty="0">
                <a:solidFill>
                  <a:srgbClr val="C00000"/>
                </a:solidFill>
              </a:rPr>
              <a:t>（三）按系统所处状态</a:t>
            </a:r>
          </a:p>
          <a:p>
            <a:pPr marL="0" indent="0">
              <a:lnSpc>
                <a:spcPts val="2880"/>
              </a:lnSpc>
              <a:buClr>
                <a:schemeClr val="tx1"/>
              </a:buClr>
              <a:buNone/>
            </a:pPr>
            <a:r>
              <a:rPr lang="zh-CN" altLang="en-US" sz="2000" dirty="0"/>
              <a:t>     </a:t>
            </a:r>
            <a:r>
              <a:rPr lang="en-US" altLang="zh-CN" sz="2000" dirty="0"/>
              <a:t>	</a:t>
            </a:r>
            <a:r>
              <a:rPr lang="zh-CN" altLang="en-US" sz="2000" dirty="0"/>
              <a:t>静态模型：</a:t>
            </a:r>
            <a:r>
              <a:rPr lang="zh-CN" altLang="en-US" sz="2000" b="0" dirty="0"/>
              <a:t>系统相对时间来说是静止状态</a:t>
            </a:r>
          </a:p>
          <a:p>
            <a:pPr marL="0" indent="0">
              <a:lnSpc>
                <a:spcPts val="2880"/>
              </a:lnSpc>
              <a:buClr>
                <a:schemeClr val="tx1"/>
              </a:buClr>
              <a:buNone/>
            </a:pPr>
            <a:r>
              <a:rPr lang="zh-CN" altLang="en-US" sz="2000" dirty="0"/>
              <a:t>     </a:t>
            </a:r>
            <a:r>
              <a:rPr lang="en-US" altLang="zh-CN" sz="2000" dirty="0"/>
              <a:t>	</a:t>
            </a:r>
            <a:r>
              <a:rPr lang="zh-CN" altLang="en-US" sz="2000" dirty="0"/>
              <a:t>动态模型</a:t>
            </a:r>
            <a:r>
              <a:rPr lang="zh-CN" altLang="en-US" sz="2000" b="0" dirty="0"/>
              <a:t>：描述系统的运动动态。</a:t>
            </a:r>
          </a:p>
        </p:txBody>
      </p:sp>
    </p:spTree>
    <p:extLst>
      <p:ext uri="{BB962C8B-B14F-4D97-AF65-F5344CB8AC3E}">
        <p14:creationId xmlns:p14="http://schemas.microsoft.com/office/powerpoint/2010/main" val="10295173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71</a:t>
            </a:fld>
            <a:endParaRPr lang="zh-CN" altLang="en-US" dirty="0"/>
          </a:p>
        </p:txBody>
      </p:sp>
      <p:cxnSp>
        <p:nvCxnSpPr>
          <p:cNvPr id="22" name="直接连接符 21"/>
          <p:cNvCxnSpPr/>
          <p:nvPr/>
        </p:nvCxnSpPr>
        <p:spPr>
          <a:xfrm>
            <a:off x="4638676" y="5079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9" name="Rectangle 2"/>
          <p:cNvSpPr txBox="1">
            <a:spLocks noChangeArrowheads="1"/>
          </p:cNvSpPr>
          <p:nvPr/>
        </p:nvSpPr>
        <p:spPr>
          <a:xfrm>
            <a:off x="2276476" y="809711"/>
            <a:ext cx="7467600" cy="53339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880"/>
              </a:lnSpc>
              <a:buClr>
                <a:schemeClr val="tx1"/>
              </a:buClr>
              <a:buNone/>
            </a:pPr>
            <a:r>
              <a:rPr lang="en-US" altLang="zh-CN" sz="2000" dirty="0"/>
              <a:t>B</a:t>
            </a:r>
            <a:r>
              <a:rPr lang="zh-CN" altLang="en-US" sz="2000" dirty="0"/>
              <a:t>、模型的基本要素及其关系</a:t>
            </a:r>
          </a:p>
          <a:p>
            <a:pPr marL="0" indent="0">
              <a:lnSpc>
                <a:spcPts val="2880"/>
              </a:lnSpc>
              <a:buClr>
                <a:schemeClr val="tx1"/>
              </a:buClr>
              <a:buNone/>
            </a:pPr>
            <a:r>
              <a:rPr lang="zh-CN" altLang="en-US" sz="2000" dirty="0">
                <a:solidFill>
                  <a:srgbClr val="7030A0"/>
                </a:solidFill>
              </a:rPr>
              <a:t>基本要素</a:t>
            </a:r>
            <a:r>
              <a:rPr lang="zh-CN" altLang="en-US" sz="2000" dirty="0"/>
              <a:t>：</a:t>
            </a:r>
            <a:r>
              <a:rPr lang="zh-CN" altLang="en-US" sz="2000" b="0" dirty="0"/>
              <a:t>变量、参量、常量</a:t>
            </a:r>
          </a:p>
          <a:p>
            <a:pPr marL="0" indent="0">
              <a:lnSpc>
                <a:spcPts val="2880"/>
              </a:lnSpc>
              <a:buClr>
                <a:schemeClr val="tx1"/>
              </a:buClr>
              <a:buNone/>
            </a:pPr>
            <a:r>
              <a:rPr lang="zh-CN" altLang="en-US" sz="2000" dirty="0">
                <a:solidFill>
                  <a:srgbClr val="7030A0"/>
                </a:solidFill>
              </a:rPr>
              <a:t>变量</a:t>
            </a:r>
            <a:r>
              <a:rPr lang="zh-CN" altLang="en-US" sz="2000" dirty="0"/>
              <a:t>：</a:t>
            </a:r>
            <a:r>
              <a:rPr lang="zh-CN" altLang="en-US" sz="2000" b="0" dirty="0"/>
              <a:t>输入变量、输出变量、状态变量、控制变量（决策变量）</a:t>
            </a:r>
          </a:p>
          <a:p>
            <a:pPr marL="0" indent="0">
              <a:lnSpc>
                <a:spcPts val="2880"/>
              </a:lnSpc>
              <a:buClr>
                <a:schemeClr val="tx1"/>
              </a:buClr>
              <a:buNone/>
            </a:pPr>
            <a:r>
              <a:rPr lang="zh-CN" altLang="en-US" sz="2000" dirty="0">
                <a:solidFill>
                  <a:srgbClr val="7030A0"/>
                </a:solidFill>
              </a:rPr>
              <a:t>关系</a:t>
            </a:r>
            <a:r>
              <a:rPr lang="zh-CN" altLang="en-US" sz="2000" dirty="0"/>
              <a:t>：</a:t>
            </a:r>
            <a:r>
              <a:rPr lang="zh-CN" altLang="en-US" sz="2000" b="0" dirty="0"/>
              <a:t>由物理性质、工艺机理、运动规律建立</a:t>
            </a:r>
          </a:p>
          <a:p>
            <a:pPr marL="0" indent="0">
              <a:lnSpc>
                <a:spcPts val="2880"/>
              </a:lnSpc>
              <a:buClr>
                <a:schemeClr val="tx1"/>
              </a:buClr>
              <a:buNone/>
            </a:pPr>
            <a:r>
              <a:rPr lang="zh-CN" altLang="en-US" sz="2000" b="0" dirty="0"/>
              <a:t>           如：</a:t>
            </a:r>
            <a:r>
              <a:rPr lang="en-US" altLang="zh-CN" sz="2000" b="0" dirty="0"/>
              <a:t>F=ma</a:t>
            </a:r>
          </a:p>
          <a:p>
            <a:pPr marL="0" indent="0">
              <a:lnSpc>
                <a:spcPts val="2880"/>
              </a:lnSpc>
              <a:buClr>
                <a:schemeClr val="tx1"/>
              </a:buClr>
              <a:buNone/>
            </a:pPr>
            <a:endParaRPr lang="en-US" altLang="zh-CN" sz="2000" dirty="0"/>
          </a:p>
          <a:p>
            <a:pPr marL="0" indent="0">
              <a:lnSpc>
                <a:spcPts val="2880"/>
              </a:lnSpc>
              <a:buClr>
                <a:schemeClr val="tx1"/>
              </a:buClr>
              <a:buNone/>
            </a:pPr>
            <a:r>
              <a:rPr lang="en-US" altLang="zh-CN" sz="2000" dirty="0"/>
              <a:t>C</a:t>
            </a:r>
            <a:r>
              <a:rPr lang="zh-CN" altLang="en-US" sz="2000" dirty="0"/>
              <a:t>、建模中对模型的要求</a:t>
            </a:r>
          </a:p>
          <a:p>
            <a:pPr marL="0" indent="0">
              <a:lnSpc>
                <a:spcPts val="2880"/>
              </a:lnSpc>
              <a:buClr>
                <a:schemeClr val="tx1"/>
              </a:buClr>
              <a:buNone/>
            </a:pPr>
            <a:r>
              <a:rPr lang="zh-CN" altLang="en-US" sz="2000" dirty="0"/>
              <a:t>    </a:t>
            </a:r>
            <a:r>
              <a:rPr lang="en-US" altLang="zh-CN" sz="2000" dirty="0"/>
              <a:t>	</a:t>
            </a:r>
            <a:r>
              <a:rPr lang="en-US" altLang="zh-CN" sz="2000" b="0" dirty="0"/>
              <a:t>1.</a:t>
            </a:r>
            <a:r>
              <a:rPr lang="zh-CN" altLang="en-US" sz="2000" b="0" dirty="0"/>
              <a:t>能反映原系统在某方面的基本属性（抓主要因素）</a:t>
            </a:r>
          </a:p>
          <a:p>
            <a:pPr marL="0" indent="0">
              <a:lnSpc>
                <a:spcPts val="2880"/>
              </a:lnSpc>
              <a:buClr>
                <a:schemeClr val="tx1"/>
              </a:buClr>
              <a:buNone/>
            </a:pPr>
            <a:r>
              <a:rPr lang="zh-CN" altLang="en-US" sz="2000" b="0" dirty="0"/>
              <a:t>    </a:t>
            </a:r>
            <a:r>
              <a:rPr lang="en-US" altLang="zh-CN" sz="2000" b="0" dirty="0"/>
              <a:t>	2.</a:t>
            </a:r>
            <a:r>
              <a:rPr lang="zh-CN" altLang="en-US" sz="2000" b="0" dirty="0"/>
              <a:t>简洁、易于分析计算</a:t>
            </a:r>
          </a:p>
          <a:p>
            <a:pPr marL="0" indent="0">
              <a:lnSpc>
                <a:spcPts val="2880"/>
              </a:lnSpc>
              <a:buClr>
                <a:schemeClr val="tx1"/>
              </a:buClr>
              <a:buNone/>
            </a:pPr>
            <a:r>
              <a:rPr lang="zh-CN" altLang="en-US" sz="2000" b="0" dirty="0"/>
              <a:t>    </a:t>
            </a:r>
            <a:r>
              <a:rPr lang="en-US" altLang="zh-CN" sz="2000" b="0" dirty="0"/>
              <a:t>	3.</a:t>
            </a:r>
            <a:r>
              <a:rPr lang="zh-CN" altLang="en-US" sz="2000" b="0" dirty="0"/>
              <a:t>与其他模型易于衔接，模型的详尽程度与数据来源、数</a:t>
            </a:r>
            <a:r>
              <a:rPr lang="en-US" altLang="zh-CN" sz="2000" b="0" dirty="0"/>
              <a:t>	</a:t>
            </a:r>
            <a:r>
              <a:rPr lang="zh-CN" altLang="en-US" sz="2000" b="0" dirty="0"/>
              <a:t>据精度能够匹配。</a:t>
            </a:r>
          </a:p>
        </p:txBody>
      </p:sp>
    </p:spTree>
    <p:extLst>
      <p:ext uri="{BB962C8B-B14F-4D97-AF65-F5344CB8AC3E}">
        <p14:creationId xmlns:p14="http://schemas.microsoft.com/office/powerpoint/2010/main" val="35978686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72</a:t>
            </a:fld>
            <a:endParaRPr lang="zh-CN" altLang="en-US" dirty="0"/>
          </a:p>
        </p:txBody>
      </p:sp>
      <p:cxnSp>
        <p:nvCxnSpPr>
          <p:cNvPr id="22" name="直接连接符 21"/>
          <p:cNvCxnSpPr/>
          <p:nvPr/>
        </p:nvCxnSpPr>
        <p:spPr>
          <a:xfrm>
            <a:off x="4638676" y="5079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9" name="Rectangle 2"/>
          <p:cNvSpPr txBox="1">
            <a:spLocks noChangeArrowheads="1"/>
          </p:cNvSpPr>
          <p:nvPr/>
        </p:nvSpPr>
        <p:spPr>
          <a:xfrm>
            <a:off x="2276476" y="943060"/>
            <a:ext cx="7467600" cy="44099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880"/>
              </a:lnSpc>
              <a:buClr>
                <a:schemeClr val="tx1"/>
              </a:buClr>
              <a:buNone/>
            </a:pPr>
            <a:r>
              <a:rPr lang="en-US" altLang="zh-CN" sz="2000" dirty="0"/>
              <a:t>D</a:t>
            </a:r>
            <a:r>
              <a:rPr lang="zh-CN" altLang="en-US" sz="2000" dirty="0"/>
              <a:t>、建模过程</a:t>
            </a:r>
          </a:p>
          <a:p>
            <a:pPr marL="0" indent="0">
              <a:lnSpc>
                <a:spcPts val="2880"/>
              </a:lnSpc>
              <a:buClr>
                <a:schemeClr val="tx1"/>
              </a:buClr>
              <a:buNone/>
            </a:pPr>
            <a:r>
              <a:rPr lang="zh-CN" altLang="en-US" sz="2000" b="0" dirty="0"/>
              <a:t>（</a:t>
            </a:r>
            <a:r>
              <a:rPr lang="en-US" altLang="zh-CN" sz="2000" b="0" dirty="0"/>
              <a:t>1</a:t>
            </a:r>
            <a:r>
              <a:rPr lang="zh-CN" altLang="en-US" sz="2000" b="0" dirty="0"/>
              <a:t>）明确系统的目的与功能</a:t>
            </a:r>
          </a:p>
          <a:p>
            <a:pPr marL="0" indent="0">
              <a:lnSpc>
                <a:spcPts val="2880"/>
              </a:lnSpc>
              <a:buClr>
                <a:schemeClr val="tx1"/>
              </a:buClr>
              <a:buNone/>
            </a:pPr>
            <a:r>
              <a:rPr lang="zh-CN" altLang="en-US" sz="2000" b="0" dirty="0"/>
              <a:t>（</a:t>
            </a:r>
            <a:r>
              <a:rPr lang="en-US" altLang="zh-CN" sz="2000" b="0" dirty="0"/>
              <a:t>2</a:t>
            </a:r>
            <a:r>
              <a:rPr lang="zh-CN" altLang="en-US" sz="2000" b="0" dirty="0"/>
              <a:t>）选择变量与参量</a:t>
            </a:r>
          </a:p>
          <a:p>
            <a:pPr marL="0" indent="0">
              <a:lnSpc>
                <a:spcPts val="2880"/>
              </a:lnSpc>
              <a:buClr>
                <a:schemeClr val="tx1"/>
              </a:buClr>
              <a:buNone/>
            </a:pPr>
            <a:r>
              <a:rPr lang="zh-CN" altLang="en-US" sz="2000" b="0" dirty="0"/>
              <a:t>（</a:t>
            </a:r>
            <a:r>
              <a:rPr lang="en-US" altLang="zh-CN" sz="2000" b="0" dirty="0"/>
              <a:t>3</a:t>
            </a:r>
            <a:r>
              <a:rPr lang="zh-CN" altLang="en-US" sz="2000" b="0" dirty="0"/>
              <a:t>）建立粗模型</a:t>
            </a:r>
          </a:p>
          <a:p>
            <a:pPr marL="0" indent="0">
              <a:lnSpc>
                <a:spcPts val="2880"/>
              </a:lnSpc>
              <a:buClr>
                <a:schemeClr val="tx1"/>
              </a:buClr>
              <a:buNone/>
            </a:pPr>
            <a:r>
              <a:rPr lang="zh-CN" altLang="en-US" sz="2000" b="0" dirty="0"/>
              <a:t>（</a:t>
            </a:r>
            <a:r>
              <a:rPr lang="en-US" altLang="zh-CN" sz="2000" b="0" dirty="0"/>
              <a:t>4</a:t>
            </a:r>
            <a:r>
              <a:rPr lang="zh-CN" altLang="en-US" sz="2000" b="0" dirty="0"/>
              <a:t>）将系统划分成子系统</a:t>
            </a:r>
          </a:p>
          <a:p>
            <a:pPr marL="0" indent="0">
              <a:lnSpc>
                <a:spcPts val="2880"/>
              </a:lnSpc>
              <a:buClr>
                <a:schemeClr val="tx1"/>
              </a:buClr>
              <a:buNone/>
            </a:pPr>
            <a:r>
              <a:rPr lang="zh-CN" altLang="en-US" sz="2000" b="0" dirty="0"/>
              <a:t>（</a:t>
            </a:r>
            <a:r>
              <a:rPr lang="en-US" altLang="zh-CN" sz="2000" b="0" dirty="0"/>
              <a:t>5</a:t>
            </a:r>
            <a:r>
              <a:rPr lang="zh-CN" altLang="en-US" sz="2000" b="0" dirty="0"/>
              <a:t>）建立子系统模型</a:t>
            </a:r>
          </a:p>
          <a:p>
            <a:pPr marL="0" indent="0">
              <a:lnSpc>
                <a:spcPts val="2880"/>
              </a:lnSpc>
              <a:buClr>
                <a:schemeClr val="tx1"/>
              </a:buClr>
              <a:buNone/>
            </a:pPr>
            <a:r>
              <a:rPr lang="zh-CN" altLang="en-US" sz="2000" b="0" dirty="0"/>
              <a:t>（</a:t>
            </a:r>
            <a:r>
              <a:rPr lang="en-US" altLang="zh-CN" sz="2000" b="0" dirty="0"/>
              <a:t>6</a:t>
            </a:r>
            <a:r>
              <a:rPr lang="zh-CN" altLang="en-US" sz="2000" b="0" dirty="0"/>
              <a:t>）建立衔接与关联部分模型</a:t>
            </a:r>
          </a:p>
          <a:p>
            <a:pPr marL="0" indent="0">
              <a:lnSpc>
                <a:spcPts val="2880"/>
              </a:lnSpc>
              <a:buClr>
                <a:schemeClr val="tx1"/>
              </a:buClr>
              <a:buNone/>
            </a:pPr>
            <a:r>
              <a:rPr lang="zh-CN" altLang="en-US" sz="2000" b="0" dirty="0"/>
              <a:t>（</a:t>
            </a:r>
            <a:r>
              <a:rPr lang="en-US" altLang="zh-CN" sz="2000" b="0" dirty="0"/>
              <a:t>7</a:t>
            </a:r>
            <a:r>
              <a:rPr lang="zh-CN" altLang="en-US" sz="2000" b="0" dirty="0"/>
              <a:t>）归纳并建立系统总体的细模型</a:t>
            </a:r>
          </a:p>
        </p:txBody>
      </p:sp>
    </p:spTree>
    <p:extLst>
      <p:ext uri="{BB962C8B-B14F-4D97-AF65-F5344CB8AC3E}">
        <p14:creationId xmlns:p14="http://schemas.microsoft.com/office/powerpoint/2010/main" val="20581158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73</a:t>
            </a:fld>
            <a:endParaRPr lang="zh-CN" altLang="en-US" dirty="0"/>
          </a:p>
        </p:txBody>
      </p:sp>
      <p:cxnSp>
        <p:nvCxnSpPr>
          <p:cNvPr id="22" name="直接连接符 21"/>
          <p:cNvCxnSpPr/>
          <p:nvPr/>
        </p:nvCxnSpPr>
        <p:spPr>
          <a:xfrm>
            <a:off x="4638676" y="5079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9" name="Rectangle 2"/>
          <p:cNvSpPr txBox="1">
            <a:spLocks noChangeArrowheads="1"/>
          </p:cNvSpPr>
          <p:nvPr/>
        </p:nvSpPr>
        <p:spPr>
          <a:xfrm>
            <a:off x="2276476" y="943060"/>
            <a:ext cx="7467600" cy="44099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880"/>
              </a:lnSpc>
              <a:buClr>
                <a:schemeClr val="tx1"/>
              </a:buClr>
              <a:buNone/>
            </a:pPr>
            <a:r>
              <a:rPr lang="en-US" altLang="zh-CN" sz="2000" dirty="0"/>
              <a:t>E</a:t>
            </a:r>
            <a:r>
              <a:rPr lang="zh-CN" altLang="en-US" sz="2000" dirty="0"/>
              <a:t>、模型分析：</a:t>
            </a:r>
            <a:r>
              <a:rPr lang="zh-CN" altLang="en-US" sz="2000" b="0" dirty="0"/>
              <a:t>手算、机算、仿真</a:t>
            </a:r>
          </a:p>
          <a:p>
            <a:pPr marL="0" indent="0">
              <a:lnSpc>
                <a:spcPts val="2880"/>
              </a:lnSpc>
              <a:buClr>
                <a:schemeClr val="tx1"/>
              </a:buClr>
              <a:buNone/>
            </a:pPr>
            <a:r>
              <a:rPr lang="en-US" altLang="zh-CN" sz="2000" dirty="0"/>
              <a:t>F</a:t>
            </a:r>
            <a:r>
              <a:rPr lang="zh-CN" altLang="en-US" sz="2000" dirty="0"/>
              <a:t>、优化：</a:t>
            </a:r>
            <a:r>
              <a:rPr lang="zh-CN" altLang="en-US" sz="2000" b="0" dirty="0"/>
              <a:t>希望一个或几个指标达到最优值。</a:t>
            </a:r>
          </a:p>
          <a:p>
            <a:pPr marL="0" indent="0">
              <a:lnSpc>
                <a:spcPts val="2880"/>
              </a:lnSpc>
              <a:buClr>
                <a:schemeClr val="tx1"/>
              </a:buClr>
              <a:buNone/>
            </a:pPr>
            <a:r>
              <a:rPr lang="zh-CN" altLang="en-US" sz="2000" dirty="0"/>
              <a:t>    按目标函数个数分为：</a:t>
            </a:r>
          </a:p>
          <a:p>
            <a:pPr marL="0" indent="0">
              <a:lnSpc>
                <a:spcPts val="2880"/>
              </a:lnSpc>
              <a:buClr>
                <a:schemeClr val="tx1"/>
              </a:buClr>
              <a:buNone/>
            </a:pPr>
            <a:r>
              <a:rPr lang="zh-CN" altLang="en-US" sz="2000" dirty="0"/>
              <a:t>    </a:t>
            </a:r>
            <a:r>
              <a:rPr lang="zh-CN" altLang="en-US" sz="2000" b="0" dirty="0"/>
              <a:t>（</a:t>
            </a:r>
            <a:r>
              <a:rPr lang="en-US" altLang="zh-CN" sz="2000" b="0" dirty="0"/>
              <a:t>1</a:t>
            </a:r>
            <a:r>
              <a:rPr lang="zh-CN" altLang="en-US" sz="2000" b="0" dirty="0"/>
              <a:t>）单目标优化</a:t>
            </a:r>
          </a:p>
          <a:p>
            <a:pPr marL="0" indent="0">
              <a:lnSpc>
                <a:spcPts val="2880"/>
              </a:lnSpc>
              <a:buClr>
                <a:schemeClr val="tx1"/>
              </a:buClr>
              <a:buNone/>
            </a:pPr>
            <a:r>
              <a:rPr lang="zh-CN" altLang="en-US" sz="2000" b="0" dirty="0"/>
              <a:t>    （</a:t>
            </a:r>
            <a:r>
              <a:rPr lang="en-US" altLang="zh-CN" sz="2000" b="0" dirty="0"/>
              <a:t>2</a:t>
            </a:r>
            <a:r>
              <a:rPr lang="zh-CN" altLang="en-US" sz="2000" b="0" dirty="0"/>
              <a:t>）多目标优化</a:t>
            </a:r>
          </a:p>
          <a:p>
            <a:pPr marL="0" indent="0">
              <a:lnSpc>
                <a:spcPts val="2880"/>
              </a:lnSpc>
              <a:buClr>
                <a:schemeClr val="tx1"/>
              </a:buClr>
              <a:buNone/>
            </a:pPr>
            <a:r>
              <a:rPr lang="zh-CN" altLang="en-US" sz="2000" dirty="0"/>
              <a:t>    按随机变量取值方式分为：</a:t>
            </a:r>
          </a:p>
          <a:p>
            <a:pPr marL="0" indent="0">
              <a:lnSpc>
                <a:spcPts val="2880"/>
              </a:lnSpc>
              <a:buClr>
                <a:schemeClr val="tx1"/>
              </a:buClr>
              <a:buNone/>
            </a:pPr>
            <a:r>
              <a:rPr lang="zh-CN" altLang="en-US" sz="2000" dirty="0"/>
              <a:t>    </a:t>
            </a:r>
            <a:r>
              <a:rPr lang="zh-CN" altLang="en-US" sz="2000" b="0" dirty="0"/>
              <a:t>（</a:t>
            </a:r>
            <a:r>
              <a:rPr lang="en-US" altLang="zh-CN" sz="2000" b="0" dirty="0"/>
              <a:t>1</a:t>
            </a:r>
            <a:r>
              <a:rPr lang="zh-CN" altLang="en-US" sz="2000" b="0" dirty="0"/>
              <a:t>）连续优化</a:t>
            </a:r>
          </a:p>
          <a:p>
            <a:pPr marL="0" indent="0">
              <a:lnSpc>
                <a:spcPts val="2880"/>
              </a:lnSpc>
              <a:buClr>
                <a:schemeClr val="tx1"/>
              </a:buClr>
              <a:buNone/>
            </a:pPr>
            <a:r>
              <a:rPr lang="zh-CN" altLang="en-US" sz="2000" b="0" dirty="0"/>
              <a:t>    （</a:t>
            </a:r>
            <a:r>
              <a:rPr lang="en-US" altLang="zh-CN" sz="2000" b="0" dirty="0"/>
              <a:t>2</a:t>
            </a:r>
            <a:r>
              <a:rPr lang="zh-CN" altLang="en-US" sz="2000" b="0" dirty="0"/>
              <a:t>）离散优化（变量取值和方案个数为有限个）</a:t>
            </a:r>
          </a:p>
        </p:txBody>
      </p:sp>
    </p:spTree>
    <p:extLst>
      <p:ext uri="{BB962C8B-B14F-4D97-AF65-F5344CB8AC3E}">
        <p14:creationId xmlns:p14="http://schemas.microsoft.com/office/powerpoint/2010/main" val="188201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74</a:t>
            </a:fld>
            <a:endParaRPr lang="zh-CN" altLang="en-US" dirty="0"/>
          </a:p>
        </p:txBody>
      </p:sp>
      <p:cxnSp>
        <p:nvCxnSpPr>
          <p:cNvPr id="22" name="直接连接符 21"/>
          <p:cNvCxnSpPr/>
          <p:nvPr/>
        </p:nvCxnSpPr>
        <p:spPr>
          <a:xfrm>
            <a:off x="4638676" y="5079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2"/>
              <p:cNvSpPr txBox="1">
                <a:spLocks noChangeArrowheads="1"/>
              </p:cNvSpPr>
              <p:nvPr/>
            </p:nvSpPr>
            <p:spPr>
              <a:xfrm>
                <a:off x="2276476" y="1529678"/>
                <a:ext cx="7953374" cy="29717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750" indent="-2571750">
                  <a:lnSpc>
                    <a:spcPct val="80000"/>
                  </a:lnSpc>
                  <a:buNone/>
                </a:pPr>
                <a:r>
                  <a:rPr lang="zh-CN" altLang="en-US" sz="2000" dirty="0">
                    <a:solidFill>
                      <a:srgbClr val="7030A0"/>
                    </a:solidFill>
                  </a:rPr>
                  <a:t>例1</a:t>
                </a:r>
                <a:r>
                  <a:rPr lang="zh-CN" altLang="en-US" sz="2000" b="0" dirty="0"/>
                  <a:t>：60年代，美苏军备竞赛</a:t>
                </a:r>
              </a:p>
              <a:p>
                <a:pPr marL="2571750" indent="-2571750">
                  <a:lnSpc>
                    <a:spcPct val="80000"/>
                  </a:lnSpc>
                  <a:buNone/>
                </a:pPr>
                <a:r>
                  <a:rPr lang="zh-CN" altLang="en-US" sz="2000" b="0" dirty="0"/>
                  <a:t>         美国方面：核武器破坏力的模型：</a:t>
                </a:r>
              </a:p>
              <a:p>
                <a:pPr marL="0" indent="0">
                  <a:lnSpc>
                    <a:spcPct val="80000"/>
                  </a:lnSpc>
                  <a:buNone/>
                </a:pPr>
                <a:endParaRPr lang="zh-CN" altLang="en-US" sz="900" b="0" dirty="0"/>
              </a:p>
              <a:p>
                <a:pPr marL="0" indent="0">
                  <a:lnSpc>
                    <a:spcPct val="80000"/>
                  </a:lnSpc>
                  <a:buNone/>
                </a:pPr>
                <a:r>
                  <a:rPr lang="en-US" altLang="zh-CN" sz="2000" dirty="0"/>
                  <a:t>			</a:t>
                </a:r>
                <a:r>
                  <a:rPr lang="en-US" altLang="zh-CN" dirty="0"/>
                  <a:t>   </a:t>
                </a:r>
                <a14:m>
                  <m:oMath xmlns:m="http://schemas.openxmlformats.org/officeDocument/2006/math">
                    <m:r>
                      <a:rPr lang="zh-CN" altLang="en-US" sz="2000" i="1">
                        <a:latin typeface="Cambria Math" panose="02040503050406030204" pitchFamily="18" charset="0"/>
                      </a:rPr>
                      <m:t>𝑘</m:t>
                    </m:r>
                    <m:r>
                      <a:rPr lang="zh-CN" altLang="en-US" sz="2000">
                        <a:latin typeface="Cambria Math" panose="02040503050406030204" pitchFamily="18" charset="0"/>
                      </a:rPr>
                      <m:t>=</m:t>
                    </m:r>
                    <m:f>
                      <m:fPr>
                        <m:ctrlPr>
                          <a:rPr lang="zh-CN" altLang="en-US" sz="2000" i="1">
                            <a:latin typeface="Cambria Math" panose="02040503050406030204" pitchFamily="18" charset="0"/>
                          </a:rPr>
                        </m:ctrlPr>
                      </m:fPr>
                      <m:num>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𝑦</m:t>
                            </m:r>
                          </m:e>
                          <m:sup>
                            <m:f>
                              <m:fPr>
                                <m:type m:val="skw"/>
                                <m:ctrlPr>
                                  <a:rPr lang="zh-CN" altLang="en-US" sz="2000" i="1">
                                    <a:latin typeface="Cambria Math" panose="02040503050406030204" pitchFamily="18" charset="0"/>
                                  </a:rPr>
                                </m:ctrlPr>
                              </m:fPr>
                              <m:num>
                                <m:r>
                                  <a:rPr lang="zh-CN" altLang="en-US" sz="2000">
                                    <a:latin typeface="Cambria Math" panose="02040503050406030204" pitchFamily="18" charset="0"/>
                                  </a:rPr>
                                  <m:t>2</m:t>
                                </m:r>
                              </m:num>
                              <m:den>
                                <m:r>
                                  <a:rPr lang="zh-CN" altLang="en-US" sz="2000">
                                    <a:latin typeface="Cambria Math" panose="02040503050406030204" pitchFamily="18" charset="0"/>
                                  </a:rPr>
                                  <m:t>3</m:t>
                                </m:r>
                              </m:den>
                            </m:f>
                          </m:sup>
                        </m:sSup>
                      </m:num>
                      <m:den>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𝑐</m:t>
                            </m:r>
                          </m:e>
                          <m:sup>
                            <m:r>
                              <a:rPr lang="zh-CN" altLang="en-US" sz="2000">
                                <a:latin typeface="Cambria Math" panose="02040503050406030204" pitchFamily="18" charset="0"/>
                              </a:rPr>
                              <m:t>2</m:t>
                            </m:r>
                          </m:sup>
                        </m:sSup>
                      </m:den>
                    </m:f>
                  </m:oMath>
                </a14:m>
                <a:endParaRPr lang="zh-CN" altLang="en-US" sz="2000" b="0" dirty="0"/>
              </a:p>
              <a:p>
                <a:pPr marL="2571750" indent="-2571750">
                  <a:lnSpc>
                    <a:spcPct val="80000"/>
                  </a:lnSpc>
                  <a:buNone/>
                </a:pPr>
                <a:r>
                  <a:rPr lang="zh-CN" altLang="en-US" sz="900" b="0" dirty="0"/>
                  <a:t>      </a:t>
                </a:r>
                <a:r>
                  <a:rPr lang="zh-CN" altLang="en-US" sz="1200" b="0" dirty="0"/>
                  <a:t>   </a:t>
                </a:r>
              </a:p>
              <a:p>
                <a:pPr marL="2571750" indent="-2571750">
                  <a:lnSpc>
                    <a:spcPct val="80000"/>
                  </a:lnSpc>
                  <a:buNone/>
                </a:pPr>
                <a:r>
                  <a:rPr lang="zh-CN" altLang="en-US" sz="2000" b="0" dirty="0"/>
                  <a:t>         其中：</a:t>
                </a:r>
                <a:r>
                  <a:rPr lang="en-US" altLang="zh-CN" sz="2000" b="0" i="1" dirty="0"/>
                  <a:t>k</a:t>
                </a:r>
                <a:r>
                  <a:rPr lang="en-US" altLang="zh-CN" sz="2000" b="0" dirty="0"/>
                  <a:t>：</a:t>
                </a:r>
                <a:r>
                  <a:rPr lang="zh-CN" altLang="en-US" sz="2000" b="0" dirty="0"/>
                  <a:t>核武器的破坏力，</a:t>
                </a:r>
              </a:p>
              <a:p>
                <a:pPr marL="2571750" indent="-2571750">
                  <a:lnSpc>
                    <a:spcPct val="80000"/>
                  </a:lnSpc>
                  <a:buNone/>
                </a:pPr>
                <a:r>
                  <a:rPr lang="en-US" altLang="zh-CN" sz="2000" b="0" i="1" dirty="0"/>
                  <a:t>               y</a:t>
                </a:r>
                <a:r>
                  <a:rPr lang="en-US" altLang="zh-CN" sz="2000" b="0" dirty="0"/>
                  <a:t>：</a:t>
                </a:r>
                <a:r>
                  <a:rPr lang="zh-CN" altLang="en-US" sz="2000" b="0" dirty="0"/>
                  <a:t>核武器当量（核弹级位数，由核弹内部结构决定）</a:t>
                </a:r>
              </a:p>
              <a:p>
                <a:pPr marL="2571750" indent="-2571750">
                  <a:lnSpc>
                    <a:spcPct val="80000"/>
                  </a:lnSpc>
                  <a:buNone/>
                </a:pPr>
                <a:r>
                  <a:rPr lang="en-US" altLang="zh-CN" sz="2000" b="0" i="1" dirty="0"/>
                  <a:t>               c</a:t>
                </a:r>
                <a:r>
                  <a:rPr lang="en-US" altLang="zh-CN" sz="2000" b="0" dirty="0"/>
                  <a:t>：</a:t>
                </a:r>
                <a:r>
                  <a:rPr lang="zh-CN" altLang="en-US" sz="2000" b="0" dirty="0"/>
                  <a:t>命中误差</a:t>
                </a:r>
              </a:p>
            </p:txBody>
          </p:sp>
        </mc:Choice>
        <mc:Fallback xmlns="">
          <p:sp>
            <p:nvSpPr>
              <p:cNvPr id="9" name="Rectangle 2"/>
              <p:cNvSpPr txBox="1">
                <a:spLocks noRot="1" noChangeAspect="1" noMove="1" noResize="1" noEditPoints="1" noAdjustHandles="1" noChangeArrowheads="1" noChangeShapeType="1" noTextEdit="1"/>
              </p:cNvSpPr>
              <p:nvPr/>
            </p:nvSpPr>
            <p:spPr>
              <a:xfrm>
                <a:off x="2276476" y="1529678"/>
                <a:ext cx="7953374" cy="2971716"/>
              </a:xfrm>
              <a:prstGeom prst="rect">
                <a:avLst/>
              </a:prstGeom>
              <a:blipFill>
                <a:blip r:embed="rId2"/>
                <a:stretch>
                  <a:fillRect l="-797" t="-3404" b="-851"/>
                </a:stretch>
              </a:blipFill>
            </p:spPr>
            <p:txBody>
              <a:bodyPr/>
              <a:lstStyle/>
              <a:p>
                <a:r>
                  <a:rPr lang="zh-CN" altLang="en-US">
                    <a:noFill/>
                  </a:rPr>
                  <a:t> </a:t>
                </a:r>
              </a:p>
            </p:txBody>
          </p:sp>
        </mc:Fallback>
      </mc:AlternateContent>
      <p:sp>
        <p:nvSpPr>
          <p:cNvPr id="12" name="Rectangle 5"/>
          <p:cNvSpPr>
            <a:spLocks noChangeArrowheads="1"/>
          </p:cNvSpPr>
          <p:nvPr/>
        </p:nvSpPr>
        <p:spPr bwMode="auto">
          <a:xfrm>
            <a:off x="2276476" y="4501394"/>
            <a:ext cx="77724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71750" indent="-2571750">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nSpc>
                <a:spcPts val="2880"/>
              </a:lnSpc>
              <a:spcBef>
                <a:spcPct val="20000"/>
              </a:spcBef>
              <a:buClr>
                <a:srgbClr val="FFFF00"/>
              </a:buClr>
            </a:pPr>
            <a:r>
              <a:rPr lang="zh-CN" altLang="en-US" sz="2000" dirty="0">
                <a:solidFill>
                  <a:schemeClr val="tx1"/>
                </a:solidFill>
                <a:latin typeface="Arial" panose="020B0604020202020204" pitchFamily="34" charset="0"/>
                <a:ea typeface="黑体" panose="02010609060101010101" pitchFamily="49" charset="-122"/>
              </a:rPr>
              <a:t>由此可见：</a:t>
            </a:r>
            <a:r>
              <a:rPr lang="en-US" altLang="zh-CN" sz="2000" i="1" dirty="0">
                <a:solidFill>
                  <a:schemeClr val="tx1"/>
                </a:solidFill>
                <a:latin typeface="Arial" panose="020B0604020202020204" pitchFamily="34" charset="0"/>
                <a:ea typeface="黑体" panose="02010609060101010101" pitchFamily="49" charset="-122"/>
              </a:rPr>
              <a:t>c</a:t>
            </a:r>
            <a:r>
              <a:rPr lang="zh-CN" altLang="en-US" sz="2000" dirty="0">
                <a:solidFill>
                  <a:schemeClr val="tx1"/>
                </a:solidFill>
                <a:latin typeface="Arial" panose="020B0604020202020204" pitchFamily="34" charset="0"/>
                <a:ea typeface="黑体" panose="02010609060101010101" pitchFamily="49" charset="-122"/>
              </a:rPr>
              <a:t>减少7/8，</a:t>
            </a:r>
            <a:r>
              <a:rPr lang="en-US" altLang="zh-CN" sz="2000" i="1" dirty="0">
                <a:solidFill>
                  <a:schemeClr val="tx1"/>
                </a:solidFill>
                <a:latin typeface="Arial" panose="020B0604020202020204" pitchFamily="34" charset="0"/>
                <a:ea typeface="黑体" panose="02010609060101010101" pitchFamily="49" charset="-122"/>
              </a:rPr>
              <a:t>k</a:t>
            </a:r>
            <a:r>
              <a:rPr lang="zh-CN" altLang="en-US" sz="2000" dirty="0">
                <a:solidFill>
                  <a:schemeClr val="tx1"/>
                </a:solidFill>
                <a:latin typeface="Arial" panose="020B0604020202020204" pitchFamily="34" charset="0"/>
                <a:ea typeface="黑体" panose="02010609060101010101" pitchFamily="49" charset="-122"/>
              </a:rPr>
              <a:t>提高64倍</a:t>
            </a:r>
          </a:p>
          <a:p>
            <a:pPr>
              <a:lnSpc>
                <a:spcPts val="2880"/>
              </a:lnSpc>
              <a:spcBef>
                <a:spcPct val="20000"/>
              </a:spcBef>
              <a:buClr>
                <a:srgbClr val="FFFF00"/>
              </a:buClr>
            </a:pPr>
            <a:r>
              <a:rPr lang="en-US" altLang="zh-CN" sz="2000" i="1" dirty="0">
                <a:solidFill>
                  <a:schemeClr val="tx1"/>
                </a:solidFill>
                <a:latin typeface="Arial" panose="020B0604020202020204" pitchFamily="34" charset="0"/>
                <a:ea typeface="黑体" panose="02010609060101010101" pitchFamily="49" charset="-122"/>
              </a:rPr>
              <a:t>                  </a:t>
            </a:r>
            <a:r>
              <a:rPr lang="en-US" altLang="zh-CN" sz="2000" i="1" dirty="0">
                <a:solidFill>
                  <a:srgbClr val="C00000"/>
                </a:solidFill>
                <a:latin typeface="Arial" panose="020B0604020202020204" pitchFamily="34" charset="0"/>
                <a:ea typeface="黑体" panose="02010609060101010101" pitchFamily="49" charset="-122"/>
              </a:rPr>
              <a:t>y</a:t>
            </a:r>
            <a:r>
              <a:rPr lang="zh-CN" altLang="en-US" sz="2000" dirty="0">
                <a:solidFill>
                  <a:srgbClr val="C00000"/>
                </a:solidFill>
                <a:latin typeface="Arial" panose="020B0604020202020204" pitchFamily="34" charset="0"/>
                <a:ea typeface="黑体" panose="02010609060101010101" pitchFamily="49" charset="-122"/>
              </a:rPr>
              <a:t>增加8倍，</a:t>
            </a:r>
            <a:r>
              <a:rPr lang="en-US" altLang="zh-CN" sz="2000" i="1" dirty="0">
                <a:solidFill>
                  <a:srgbClr val="C00000"/>
                </a:solidFill>
                <a:latin typeface="Arial" panose="020B0604020202020204" pitchFamily="34" charset="0"/>
                <a:ea typeface="黑体" panose="02010609060101010101" pitchFamily="49" charset="-122"/>
              </a:rPr>
              <a:t>k</a:t>
            </a:r>
            <a:r>
              <a:rPr lang="zh-CN" altLang="en-US" sz="2000" dirty="0">
                <a:solidFill>
                  <a:srgbClr val="C00000"/>
                </a:solidFill>
                <a:latin typeface="Arial" panose="020B0604020202020204" pitchFamily="34" charset="0"/>
                <a:ea typeface="黑体" panose="02010609060101010101" pitchFamily="49" charset="-122"/>
              </a:rPr>
              <a:t>提高4倍</a:t>
            </a:r>
          </a:p>
          <a:p>
            <a:pPr>
              <a:lnSpc>
                <a:spcPts val="2880"/>
              </a:lnSpc>
              <a:spcBef>
                <a:spcPct val="20000"/>
              </a:spcBef>
              <a:buClr>
                <a:srgbClr val="FFFF00"/>
              </a:buClr>
            </a:pPr>
            <a:r>
              <a:rPr lang="zh-CN" altLang="en-US" sz="2000" dirty="0">
                <a:solidFill>
                  <a:srgbClr val="C00000"/>
                </a:solidFill>
                <a:latin typeface="Arial" panose="020B0604020202020204" pitchFamily="34" charset="0"/>
                <a:ea typeface="黑体" panose="02010609060101010101" pitchFamily="49" charset="-122"/>
              </a:rPr>
              <a:t>美国策略</a:t>
            </a:r>
            <a:r>
              <a:rPr lang="zh-CN" altLang="en-US" sz="2000" dirty="0">
                <a:solidFill>
                  <a:schemeClr val="tx1"/>
                </a:solidFill>
                <a:latin typeface="Arial" panose="020B0604020202020204" pitchFamily="34" charset="0"/>
                <a:ea typeface="黑体" panose="02010609060101010101" pitchFamily="49" charset="-122"/>
              </a:rPr>
              <a:t>：提高命中精度，而不是核弹的当量级。</a:t>
            </a:r>
          </a:p>
        </p:txBody>
      </p:sp>
      <p:sp>
        <p:nvSpPr>
          <p:cNvPr id="14" name="矩形 13"/>
          <p:cNvSpPr/>
          <p:nvPr/>
        </p:nvSpPr>
        <p:spPr>
          <a:xfrm>
            <a:off x="2017474" y="866899"/>
            <a:ext cx="4979248"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en-US" altLang="zh-CN" sz="2800" b="1" dirty="0">
                <a:solidFill>
                  <a:prstClr val="black"/>
                </a:solidFill>
                <a:latin typeface="黑体"/>
                <a:ea typeface="黑体"/>
              </a:rPr>
              <a:t>1.2.6 </a:t>
            </a:r>
            <a:r>
              <a:rPr lang="zh-CN" altLang="en-US" sz="2800" b="1" dirty="0">
                <a:solidFill>
                  <a:prstClr val="black"/>
                </a:solidFill>
                <a:latin typeface="黑体"/>
                <a:ea typeface="黑体"/>
              </a:rPr>
              <a:t>学习系统工程的意义</a:t>
            </a:r>
          </a:p>
        </p:txBody>
      </p:sp>
    </p:spTree>
    <p:extLst>
      <p:ext uri="{BB962C8B-B14F-4D97-AF65-F5344CB8AC3E}">
        <p14:creationId xmlns:p14="http://schemas.microsoft.com/office/powerpoint/2010/main" val="33231796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1.2 </a:t>
            </a:r>
            <a:r>
              <a:rPr lang="zh-CN" altLang="en-US" dirty="0"/>
              <a:t>基本概念</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75</a:t>
            </a:fld>
            <a:endParaRPr lang="zh-CN" altLang="en-US" dirty="0"/>
          </a:p>
        </p:txBody>
      </p:sp>
      <p:cxnSp>
        <p:nvCxnSpPr>
          <p:cNvPr id="22" name="直接连接符 21"/>
          <p:cNvCxnSpPr/>
          <p:nvPr/>
        </p:nvCxnSpPr>
        <p:spPr>
          <a:xfrm>
            <a:off x="4638676" y="507952"/>
            <a:ext cx="3705224"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7" name="Rectangle 2"/>
          <p:cNvSpPr txBox="1">
            <a:spLocks noChangeArrowheads="1"/>
          </p:cNvSpPr>
          <p:nvPr/>
        </p:nvSpPr>
        <p:spPr>
          <a:xfrm>
            <a:off x="2210637" y="1170733"/>
            <a:ext cx="7552489" cy="3886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zh-CN" altLang="en-US" sz="2400" dirty="0">
                <a:solidFill>
                  <a:srgbClr val="7030A0"/>
                </a:solidFill>
              </a:rPr>
              <a:t>例2</a:t>
            </a:r>
            <a:r>
              <a:rPr lang="zh-CN" altLang="en-US" sz="2400" b="0" dirty="0"/>
              <a:t>：将个人发展看成一项系统工程。</a:t>
            </a:r>
          </a:p>
          <a:p>
            <a:pPr>
              <a:buFont typeface="Wingdings" panose="05000000000000000000" pitchFamily="2" charset="2"/>
              <a:buNone/>
            </a:pPr>
            <a:r>
              <a:rPr lang="zh-CN" altLang="en-US" sz="3200" b="0" dirty="0"/>
              <a:t>         </a:t>
            </a:r>
          </a:p>
          <a:p>
            <a:pPr>
              <a:buFont typeface="Wingdings" panose="05000000000000000000" pitchFamily="2" charset="2"/>
              <a:buNone/>
            </a:pPr>
            <a:r>
              <a:rPr lang="en-US" altLang="zh-CN" sz="2400" b="0" dirty="0"/>
              <a:t>	</a:t>
            </a:r>
            <a:r>
              <a:rPr lang="zh-CN" altLang="en-US" sz="2400" b="0" dirty="0"/>
              <a:t>根据个人素质，特长，经历，性格，家庭状况等等选择一条最适合自己的路。</a:t>
            </a:r>
          </a:p>
          <a:p>
            <a:pPr>
              <a:buFont typeface="Wingdings" panose="05000000000000000000" pitchFamily="2" charset="2"/>
              <a:buNone/>
            </a:pPr>
            <a:r>
              <a:rPr lang="zh-CN" altLang="en-US" sz="2400" b="0" dirty="0"/>
              <a:t>       推研？</a:t>
            </a:r>
          </a:p>
          <a:p>
            <a:pPr>
              <a:buFont typeface="Wingdings" panose="05000000000000000000" pitchFamily="2" charset="2"/>
              <a:buNone/>
            </a:pPr>
            <a:r>
              <a:rPr lang="zh-CN" altLang="en-US" sz="2400" b="0" dirty="0"/>
              <a:t>       工作？</a:t>
            </a:r>
          </a:p>
          <a:p>
            <a:pPr>
              <a:buFont typeface="Wingdings" panose="05000000000000000000" pitchFamily="2" charset="2"/>
              <a:buNone/>
            </a:pPr>
            <a:r>
              <a:rPr lang="en-US" altLang="zh-CN" sz="2400" b="0" dirty="0"/>
              <a:t>       </a:t>
            </a:r>
            <a:r>
              <a:rPr lang="zh-CN" altLang="en-US" sz="2400" b="0" dirty="0"/>
              <a:t>出国？</a:t>
            </a:r>
            <a:r>
              <a:rPr lang="en-US" altLang="zh-CN" sz="2400" b="0" dirty="0"/>
              <a:t>…</a:t>
            </a:r>
          </a:p>
          <a:p>
            <a:endParaRPr lang="zh-CN" altLang="en-US" sz="2400" b="0" dirty="0"/>
          </a:p>
        </p:txBody>
      </p:sp>
    </p:spTree>
    <p:extLst>
      <p:ext uri="{BB962C8B-B14F-4D97-AF65-F5344CB8AC3E}">
        <p14:creationId xmlns:p14="http://schemas.microsoft.com/office/powerpoint/2010/main" val="38477998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76</a:t>
            </a:fld>
            <a:endParaRPr lang="zh-CN" altLang="en-US" dirty="0"/>
          </a:p>
        </p:txBody>
      </p:sp>
      <p:cxnSp>
        <p:nvCxnSpPr>
          <p:cNvPr id="22" name="直接连接符 21"/>
          <p:cNvCxnSpPr>
            <a:stCxn id="10" idx="3"/>
          </p:cNvCxnSpPr>
          <p:nvPr/>
        </p:nvCxnSpPr>
        <p:spPr>
          <a:xfrm>
            <a:off x="6753904" y="5074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995203" y="905427"/>
            <a:ext cx="2816797"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en-US" altLang="zh-CN" sz="2800" b="1" dirty="0">
                <a:solidFill>
                  <a:prstClr val="black"/>
                </a:solidFill>
                <a:latin typeface="黑体"/>
                <a:ea typeface="黑体"/>
              </a:rPr>
              <a:t>Alabama </a:t>
            </a:r>
            <a:r>
              <a:rPr lang="zh-CN" altLang="en-US" sz="2800" b="1" dirty="0">
                <a:solidFill>
                  <a:prstClr val="black"/>
                </a:solidFill>
                <a:latin typeface="黑体"/>
                <a:ea typeface="黑体"/>
              </a:rPr>
              <a:t>悖论</a:t>
            </a:r>
          </a:p>
        </p:txBody>
      </p:sp>
      <p:sp>
        <p:nvSpPr>
          <p:cNvPr id="9" name="Rectangle 3"/>
          <p:cNvSpPr>
            <a:spLocks noChangeArrowheads="1"/>
          </p:cNvSpPr>
          <p:nvPr/>
        </p:nvSpPr>
        <p:spPr bwMode="auto">
          <a:xfrm>
            <a:off x="2570956" y="1383617"/>
            <a:ext cx="6954837"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lnSpc>
                <a:spcPct val="150000"/>
              </a:lnSpc>
            </a:pPr>
            <a:r>
              <a:rPr kumimoji="1" lang="zh-CN" altLang="en-US" sz="2400" dirty="0">
                <a:solidFill>
                  <a:schemeClr val="tx1"/>
                </a:solidFill>
                <a:ea typeface="微软雅黑" panose="020B0503020204020204" pitchFamily="34" charset="-122"/>
              </a:rPr>
              <a:t>        甲乙丙三个公司合资办一个新公司，</a:t>
            </a:r>
            <a:r>
              <a:rPr kumimoji="1" lang="zh-CN" altLang="en-US" sz="2400" dirty="0">
                <a:solidFill>
                  <a:schemeClr val="tx1"/>
                </a:solidFill>
                <a:ea typeface="微软雅黑" panose="020B0503020204020204" pitchFamily="34" charset="-122"/>
                <a:sym typeface="Symbol" panose="05050102010706020507" pitchFamily="18" charset="2"/>
              </a:rPr>
              <a:t>决定成立一个</a:t>
            </a:r>
            <a:r>
              <a:rPr kumimoji="1" lang="en-US" altLang="zh-CN" sz="2400" dirty="0">
                <a:solidFill>
                  <a:schemeClr val="tx1"/>
                </a:solidFill>
                <a:ea typeface="微软雅黑" panose="020B0503020204020204" pitchFamily="34" charset="-122"/>
                <a:sym typeface="Symbol" panose="05050102010706020507" pitchFamily="18" charset="2"/>
              </a:rPr>
              <a:t>9</a:t>
            </a:r>
            <a:r>
              <a:rPr kumimoji="1" lang="zh-CN" altLang="en-US" sz="2400" dirty="0">
                <a:solidFill>
                  <a:schemeClr val="tx1"/>
                </a:solidFill>
                <a:ea typeface="微软雅黑" panose="020B0503020204020204" pitchFamily="34" charset="-122"/>
                <a:sym typeface="Symbol" panose="05050102010706020507" pitchFamily="18" charset="2"/>
              </a:rPr>
              <a:t>人董事会，议定根据投资份额分配名额。</a:t>
            </a:r>
          </a:p>
        </p:txBody>
      </p:sp>
      <p:sp>
        <p:nvSpPr>
          <p:cNvPr id="11" name="Rectangle 4"/>
          <p:cNvSpPr>
            <a:spLocks noChangeArrowheads="1"/>
          </p:cNvSpPr>
          <p:nvPr/>
        </p:nvSpPr>
        <p:spPr bwMode="auto">
          <a:xfrm>
            <a:off x="3228977" y="2665261"/>
            <a:ext cx="796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sym typeface="Symbol" panose="05050102010706020507" pitchFamily="18" charset="2"/>
              </a:rPr>
              <a:t>公司</a:t>
            </a:r>
            <a:endParaRPr kumimoji="1" lang="zh-CN" altLang="en-US" sz="2400">
              <a:solidFill>
                <a:schemeClr val="tx1"/>
              </a:solidFill>
              <a:latin typeface="+mn-ea"/>
              <a:ea typeface="+mn-ea"/>
            </a:endParaRPr>
          </a:p>
        </p:txBody>
      </p:sp>
      <p:sp>
        <p:nvSpPr>
          <p:cNvPr id="12" name="Rectangle 5"/>
          <p:cNvSpPr>
            <a:spLocks noChangeArrowheads="1"/>
          </p:cNvSpPr>
          <p:nvPr/>
        </p:nvSpPr>
        <p:spPr bwMode="auto">
          <a:xfrm>
            <a:off x="4638676" y="2665261"/>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sym typeface="Symbol" panose="05050102010706020507" pitchFamily="18" charset="2"/>
              </a:rPr>
              <a:t>投资份额</a:t>
            </a:r>
            <a:endParaRPr kumimoji="1" lang="zh-CN" altLang="en-US" sz="2400" dirty="0">
              <a:solidFill>
                <a:schemeClr val="tx1"/>
              </a:solidFill>
              <a:latin typeface="+mn-ea"/>
              <a:ea typeface="+mn-ea"/>
            </a:endParaRPr>
          </a:p>
        </p:txBody>
      </p:sp>
      <p:sp>
        <p:nvSpPr>
          <p:cNvPr id="13" name="Rectangle 6"/>
          <p:cNvSpPr>
            <a:spLocks noChangeArrowheads="1"/>
          </p:cNvSpPr>
          <p:nvPr/>
        </p:nvSpPr>
        <p:spPr bwMode="auto">
          <a:xfrm>
            <a:off x="6962776" y="2665261"/>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sym typeface="Symbol" panose="05050102010706020507" pitchFamily="18" charset="2"/>
              </a:rPr>
              <a:t>精确席位</a:t>
            </a:r>
          </a:p>
        </p:txBody>
      </p:sp>
      <p:sp>
        <p:nvSpPr>
          <p:cNvPr id="14" name="Rectangle 7"/>
          <p:cNvSpPr>
            <a:spLocks noChangeArrowheads="1"/>
          </p:cNvSpPr>
          <p:nvPr/>
        </p:nvSpPr>
        <p:spPr bwMode="auto">
          <a:xfrm>
            <a:off x="3403601" y="3351061"/>
            <a:ext cx="490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sym typeface="Symbol" panose="05050102010706020507" pitchFamily="18" charset="2"/>
              </a:rPr>
              <a:t>甲</a:t>
            </a:r>
            <a:endParaRPr kumimoji="1" lang="zh-CN" altLang="en-US" sz="2400">
              <a:solidFill>
                <a:schemeClr val="tx1"/>
              </a:solidFill>
              <a:latin typeface="+mn-ea"/>
              <a:ea typeface="+mn-ea"/>
            </a:endParaRPr>
          </a:p>
        </p:txBody>
      </p:sp>
      <p:sp>
        <p:nvSpPr>
          <p:cNvPr id="15" name="Rectangle 8"/>
          <p:cNvSpPr>
            <a:spLocks noChangeArrowheads="1"/>
          </p:cNvSpPr>
          <p:nvPr/>
        </p:nvSpPr>
        <p:spPr bwMode="auto">
          <a:xfrm>
            <a:off x="3403601" y="3884461"/>
            <a:ext cx="490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sym typeface="Symbol" panose="05050102010706020507" pitchFamily="18" charset="2"/>
              </a:rPr>
              <a:t>乙</a:t>
            </a:r>
            <a:endParaRPr kumimoji="1" lang="zh-CN" altLang="en-US" sz="2400">
              <a:solidFill>
                <a:schemeClr val="tx1"/>
              </a:solidFill>
              <a:latin typeface="+mn-ea"/>
              <a:ea typeface="+mn-ea"/>
            </a:endParaRPr>
          </a:p>
        </p:txBody>
      </p:sp>
      <p:sp>
        <p:nvSpPr>
          <p:cNvPr id="16" name="Rectangle 9"/>
          <p:cNvSpPr>
            <a:spLocks noChangeArrowheads="1"/>
          </p:cNvSpPr>
          <p:nvPr/>
        </p:nvSpPr>
        <p:spPr bwMode="auto">
          <a:xfrm>
            <a:off x="3403601" y="4494061"/>
            <a:ext cx="490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sym typeface="Symbol" panose="05050102010706020507" pitchFamily="18" charset="2"/>
              </a:rPr>
              <a:t>丙</a:t>
            </a:r>
            <a:endParaRPr kumimoji="1" lang="zh-CN" altLang="en-US" sz="2400">
              <a:solidFill>
                <a:schemeClr val="tx1"/>
              </a:solidFill>
              <a:latin typeface="+mn-ea"/>
              <a:ea typeface="+mn-ea"/>
            </a:endParaRPr>
          </a:p>
        </p:txBody>
      </p:sp>
      <p:sp>
        <p:nvSpPr>
          <p:cNvPr id="17" name="Rectangle 10"/>
          <p:cNvSpPr>
            <a:spLocks noChangeArrowheads="1"/>
          </p:cNvSpPr>
          <p:nvPr/>
        </p:nvSpPr>
        <p:spPr bwMode="auto">
          <a:xfrm>
            <a:off x="4981577" y="3344712"/>
            <a:ext cx="8499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dirty="0">
                <a:solidFill>
                  <a:schemeClr val="tx1"/>
                </a:solidFill>
                <a:latin typeface="+mn-ea"/>
                <a:ea typeface="+mn-ea"/>
                <a:sym typeface="Symbol" panose="05050102010706020507" pitchFamily="18" charset="2"/>
              </a:rPr>
              <a:t>47%</a:t>
            </a:r>
            <a:endParaRPr kumimoji="1" lang="en-US" altLang="zh-CN" sz="2400" dirty="0">
              <a:solidFill>
                <a:schemeClr val="tx1"/>
              </a:solidFill>
              <a:latin typeface="+mn-ea"/>
              <a:ea typeface="+mn-ea"/>
            </a:endParaRPr>
          </a:p>
        </p:txBody>
      </p:sp>
      <p:sp>
        <p:nvSpPr>
          <p:cNvPr id="18" name="Rectangle 11"/>
          <p:cNvSpPr>
            <a:spLocks noChangeArrowheads="1"/>
          </p:cNvSpPr>
          <p:nvPr/>
        </p:nvSpPr>
        <p:spPr bwMode="auto">
          <a:xfrm>
            <a:off x="4981577" y="3878112"/>
            <a:ext cx="8499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37%</a:t>
            </a:r>
            <a:endParaRPr kumimoji="1" lang="en-US" altLang="zh-CN" sz="2400">
              <a:solidFill>
                <a:schemeClr val="tx1"/>
              </a:solidFill>
              <a:latin typeface="+mn-ea"/>
              <a:ea typeface="+mn-ea"/>
            </a:endParaRPr>
          </a:p>
        </p:txBody>
      </p:sp>
      <p:sp>
        <p:nvSpPr>
          <p:cNvPr id="19" name="Rectangle 12"/>
          <p:cNvSpPr>
            <a:spLocks noChangeArrowheads="1"/>
          </p:cNvSpPr>
          <p:nvPr/>
        </p:nvSpPr>
        <p:spPr bwMode="auto">
          <a:xfrm>
            <a:off x="4981577" y="4487712"/>
            <a:ext cx="8499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16%</a:t>
            </a:r>
            <a:endParaRPr kumimoji="1" lang="en-US" altLang="zh-CN" sz="2400">
              <a:solidFill>
                <a:schemeClr val="tx1"/>
              </a:solidFill>
              <a:latin typeface="+mn-ea"/>
              <a:ea typeface="+mn-ea"/>
            </a:endParaRPr>
          </a:p>
        </p:txBody>
      </p:sp>
      <p:sp>
        <p:nvSpPr>
          <p:cNvPr id="20" name="Rectangle 13"/>
          <p:cNvSpPr>
            <a:spLocks noChangeArrowheads="1"/>
          </p:cNvSpPr>
          <p:nvPr/>
        </p:nvSpPr>
        <p:spPr bwMode="auto">
          <a:xfrm>
            <a:off x="6819902" y="3346300"/>
            <a:ext cx="19960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0.479=4.23</a:t>
            </a:r>
          </a:p>
        </p:txBody>
      </p:sp>
      <p:sp>
        <p:nvSpPr>
          <p:cNvPr id="21" name="Rectangle 14"/>
          <p:cNvSpPr>
            <a:spLocks noChangeArrowheads="1"/>
          </p:cNvSpPr>
          <p:nvPr/>
        </p:nvSpPr>
        <p:spPr bwMode="auto">
          <a:xfrm>
            <a:off x="6819902" y="3879700"/>
            <a:ext cx="19960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0.379=3.33</a:t>
            </a:r>
          </a:p>
        </p:txBody>
      </p:sp>
      <p:sp>
        <p:nvSpPr>
          <p:cNvPr id="23" name="Rectangle 15"/>
          <p:cNvSpPr>
            <a:spLocks noChangeArrowheads="1"/>
          </p:cNvSpPr>
          <p:nvPr/>
        </p:nvSpPr>
        <p:spPr bwMode="auto">
          <a:xfrm>
            <a:off x="6819902" y="4489300"/>
            <a:ext cx="19960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0.169=1.44</a:t>
            </a:r>
          </a:p>
        </p:txBody>
      </p:sp>
    </p:spTree>
    <p:extLst>
      <p:ext uri="{BB962C8B-B14F-4D97-AF65-F5344CB8AC3E}">
        <p14:creationId xmlns:p14="http://schemas.microsoft.com/office/powerpoint/2010/main" val="28846987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77</a:t>
            </a:fld>
            <a:endParaRPr lang="zh-CN" altLang="en-US" dirty="0"/>
          </a:p>
        </p:txBody>
      </p:sp>
      <p:cxnSp>
        <p:nvCxnSpPr>
          <p:cNvPr id="22" name="直接连接符 21"/>
          <p:cNvCxnSpPr>
            <a:stCxn id="10" idx="3"/>
          </p:cNvCxnSpPr>
          <p:nvPr/>
        </p:nvCxnSpPr>
        <p:spPr>
          <a:xfrm>
            <a:off x="6753904" y="5074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995203" y="905427"/>
            <a:ext cx="2816797"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en-US" altLang="zh-CN" sz="2800" b="1" dirty="0">
                <a:solidFill>
                  <a:prstClr val="black"/>
                </a:solidFill>
                <a:latin typeface="黑体"/>
                <a:ea typeface="黑体"/>
              </a:rPr>
              <a:t>Alabama </a:t>
            </a:r>
            <a:r>
              <a:rPr lang="zh-CN" altLang="en-US" sz="2800" b="1" dirty="0">
                <a:solidFill>
                  <a:prstClr val="black"/>
                </a:solidFill>
                <a:latin typeface="黑体"/>
                <a:ea typeface="黑体"/>
              </a:rPr>
              <a:t>悖论</a:t>
            </a:r>
          </a:p>
        </p:txBody>
      </p:sp>
      <p:sp>
        <p:nvSpPr>
          <p:cNvPr id="9" name="Rectangle 3"/>
          <p:cNvSpPr>
            <a:spLocks noChangeArrowheads="1"/>
          </p:cNvSpPr>
          <p:nvPr/>
        </p:nvSpPr>
        <p:spPr bwMode="auto">
          <a:xfrm>
            <a:off x="2570956" y="1383617"/>
            <a:ext cx="6954837"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lnSpc>
                <a:spcPct val="150000"/>
              </a:lnSpc>
            </a:pPr>
            <a:r>
              <a:rPr kumimoji="1" lang="zh-CN" altLang="en-US" sz="2400" dirty="0">
                <a:solidFill>
                  <a:schemeClr val="tx1"/>
                </a:solidFill>
                <a:ea typeface="微软雅黑" panose="020B0503020204020204" pitchFamily="34" charset="-122"/>
              </a:rPr>
              <a:t>        甲乙丙三个公司合资办一个新公司，</a:t>
            </a:r>
            <a:r>
              <a:rPr kumimoji="1" lang="zh-CN" altLang="en-US" sz="2400" dirty="0">
                <a:solidFill>
                  <a:schemeClr val="tx1"/>
                </a:solidFill>
                <a:ea typeface="微软雅黑" panose="020B0503020204020204" pitchFamily="34" charset="-122"/>
                <a:sym typeface="Symbol" panose="05050102010706020507" pitchFamily="18" charset="2"/>
              </a:rPr>
              <a:t>决定成立一个</a:t>
            </a:r>
            <a:r>
              <a:rPr kumimoji="1" lang="en-US" altLang="zh-CN" sz="2400" dirty="0">
                <a:solidFill>
                  <a:schemeClr val="tx1"/>
                </a:solidFill>
                <a:ea typeface="微软雅黑" panose="020B0503020204020204" pitchFamily="34" charset="-122"/>
                <a:sym typeface="Symbol" panose="05050102010706020507" pitchFamily="18" charset="2"/>
              </a:rPr>
              <a:t>9</a:t>
            </a:r>
            <a:r>
              <a:rPr kumimoji="1" lang="zh-CN" altLang="en-US" sz="2400" dirty="0">
                <a:solidFill>
                  <a:schemeClr val="tx1"/>
                </a:solidFill>
                <a:ea typeface="微软雅黑" panose="020B0503020204020204" pitchFamily="34" charset="-122"/>
                <a:sym typeface="Symbol" panose="05050102010706020507" pitchFamily="18" charset="2"/>
              </a:rPr>
              <a:t>人董事会，议定根据投资份额分配名额。</a:t>
            </a:r>
          </a:p>
        </p:txBody>
      </p:sp>
      <p:sp>
        <p:nvSpPr>
          <p:cNvPr id="11" name="Rectangle 4"/>
          <p:cNvSpPr>
            <a:spLocks noChangeArrowheads="1"/>
          </p:cNvSpPr>
          <p:nvPr/>
        </p:nvSpPr>
        <p:spPr bwMode="auto">
          <a:xfrm>
            <a:off x="3228977" y="2665261"/>
            <a:ext cx="796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sym typeface="Symbol" panose="05050102010706020507" pitchFamily="18" charset="2"/>
              </a:rPr>
              <a:t>公司</a:t>
            </a:r>
            <a:endParaRPr kumimoji="1" lang="zh-CN" altLang="en-US" sz="2400">
              <a:solidFill>
                <a:schemeClr val="tx1"/>
              </a:solidFill>
              <a:latin typeface="+mn-ea"/>
              <a:ea typeface="+mn-ea"/>
            </a:endParaRPr>
          </a:p>
        </p:txBody>
      </p:sp>
      <p:sp>
        <p:nvSpPr>
          <p:cNvPr id="12" name="Rectangle 5"/>
          <p:cNvSpPr>
            <a:spLocks noChangeArrowheads="1"/>
          </p:cNvSpPr>
          <p:nvPr/>
        </p:nvSpPr>
        <p:spPr bwMode="auto">
          <a:xfrm>
            <a:off x="4638676" y="2665261"/>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sym typeface="Symbol" panose="05050102010706020507" pitchFamily="18" charset="2"/>
              </a:rPr>
              <a:t>投资份额</a:t>
            </a:r>
            <a:endParaRPr kumimoji="1" lang="zh-CN" altLang="en-US" sz="2400" dirty="0">
              <a:solidFill>
                <a:schemeClr val="tx1"/>
              </a:solidFill>
              <a:latin typeface="+mn-ea"/>
              <a:ea typeface="+mn-ea"/>
            </a:endParaRPr>
          </a:p>
        </p:txBody>
      </p:sp>
      <p:sp>
        <p:nvSpPr>
          <p:cNvPr id="13" name="Rectangle 6"/>
          <p:cNvSpPr>
            <a:spLocks noChangeArrowheads="1"/>
          </p:cNvSpPr>
          <p:nvPr/>
        </p:nvSpPr>
        <p:spPr bwMode="auto">
          <a:xfrm>
            <a:off x="6962776" y="2665261"/>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sym typeface="Symbol" panose="05050102010706020507" pitchFamily="18" charset="2"/>
              </a:rPr>
              <a:t>精确席位</a:t>
            </a:r>
          </a:p>
        </p:txBody>
      </p:sp>
      <p:sp>
        <p:nvSpPr>
          <p:cNvPr id="14" name="Rectangle 7"/>
          <p:cNvSpPr>
            <a:spLocks noChangeArrowheads="1"/>
          </p:cNvSpPr>
          <p:nvPr/>
        </p:nvSpPr>
        <p:spPr bwMode="auto">
          <a:xfrm>
            <a:off x="3403601" y="3351061"/>
            <a:ext cx="490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sym typeface="Symbol" panose="05050102010706020507" pitchFamily="18" charset="2"/>
              </a:rPr>
              <a:t>甲</a:t>
            </a:r>
            <a:endParaRPr kumimoji="1" lang="zh-CN" altLang="en-US" sz="2400">
              <a:solidFill>
                <a:schemeClr val="tx1"/>
              </a:solidFill>
              <a:latin typeface="+mn-ea"/>
              <a:ea typeface="+mn-ea"/>
            </a:endParaRPr>
          </a:p>
        </p:txBody>
      </p:sp>
      <p:sp>
        <p:nvSpPr>
          <p:cNvPr id="15" name="Rectangle 8"/>
          <p:cNvSpPr>
            <a:spLocks noChangeArrowheads="1"/>
          </p:cNvSpPr>
          <p:nvPr/>
        </p:nvSpPr>
        <p:spPr bwMode="auto">
          <a:xfrm>
            <a:off x="3403601" y="3884461"/>
            <a:ext cx="490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sym typeface="Symbol" panose="05050102010706020507" pitchFamily="18" charset="2"/>
              </a:rPr>
              <a:t>乙</a:t>
            </a:r>
            <a:endParaRPr kumimoji="1" lang="zh-CN" altLang="en-US" sz="2400">
              <a:solidFill>
                <a:schemeClr val="tx1"/>
              </a:solidFill>
              <a:latin typeface="+mn-ea"/>
              <a:ea typeface="+mn-ea"/>
            </a:endParaRPr>
          </a:p>
        </p:txBody>
      </p:sp>
      <p:sp>
        <p:nvSpPr>
          <p:cNvPr id="16" name="Rectangle 9"/>
          <p:cNvSpPr>
            <a:spLocks noChangeArrowheads="1"/>
          </p:cNvSpPr>
          <p:nvPr/>
        </p:nvSpPr>
        <p:spPr bwMode="auto">
          <a:xfrm>
            <a:off x="3403601" y="4494061"/>
            <a:ext cx="490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sym typeface="Symbol" panose="05050102010706020507" pitchFamily="18" charset="2"/>
              </a:rPr>
              <a:t>丙</a:t>
            </a:r>
            <a:endParaRPr kumimoji="1" lang="zh-CN" altLang="en-US" sz="2400">
              <a:solidFill>
                <a:schemeClr val="tx1"/>
              </a:solidFill>
              <a:latin typeface="+mn-ea"/>
              <a:ea typeface="+mn-ea"/>
            </a:endParaRPr>
          </a:p>
        </p:txBody>
      </p:sp>
      <p:sp>
        <p:nvSpPr>
          <p:cNvPr id="17" name="Rectangle 10"/>
          <p:cNvSpPr>
            <a:spLocks noChangeArrowheads="1"/>
          </p:cNvSpPr>
          <p:nvPr/>
        </p:nvSpPr>
        <p:spPr bwMode="auto">
          <a:xfrm>
            <a:off x="4981577" y="3344712"/>
            <a:ext cx="8499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dirty="0">
                <a:solidFill>
                  <a:schemeClr val="tx1"/>
                </a:solidFill>
                <a:latin typeface="+mn-ea"/>
                <a:ea typeface="+mn-ea"/>
                <a:sym typeface="Symbol" panose="05050102010706020507" pitchFamily="18" charset="2"/>
              </a:rPr>
              <a:t>47%</a:t>
            </a:r>
            <a:endParaRPr kumimoji="1" lang="en-US" altLang="zh-CN" sz="2400" dirty="0">
              <a:solidFill>
                <a:schemeClr val="tx1"/>
              </a:solidFill>
              <a:latin typeface="+mn-ea"/>
              <a:ea typeface="+mn-ea"/>
            </a:endParaRPr>
          </a:p>
        </p:txBody>
      </p:sp>
      <p:sp>
        <p:nvSpPr>
          <p:cNvPr id="18" name="Rectangle 11"/>
          <p:cNvSpPr>
            <a:spLocks noChangeArrowheads="1"/>
          </p:cNvSpPr>
          <p:nvPr/>
        </p:nvSpPr>
        <p:spPr bwMode="auto">
          <a:xfrm>
            <a:off x="4981577" y="3878112"/>
            <a:ext cx="8499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37%</a:t>
            </a:r>
            <a:endParaRPr kumimoji="1" lang="en-US" altLang="zh-CN" sz="2400">
              <a:solidFill>
                <a:schemeClr val="tx1"/>
              </a:solidFill>
              <a:latin typeface="+mn-ea"/>
              <a:ea typeface="+mn-ea"/>
            </a:endParaRPr>
          </a:p>
        </p:txBody>
      </p:sp>
      <p:sp>
        <p:nvSpPr>
          <p:cNvPr id="19" name="Rectangle 12"/>
          <p:cNvSpPr>
            <a:spLocks noChangeArrowheads="1"/>
          </p:cNvSpPr>
          <p:nvPr/>
        </p:nvSpPr>
        <p:spPr bwMode="auto">
          <a:xfrm>
            <a:off x="4981577" y="4487712"/>
            <a:ext cx="8499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16%</a:t>
            </a:r>
            <a:endParaRPr kumimoji="1" lang="en-US" altLang="zh-CN" sz="2400">
              <a:solidFill>
                <a:schemeClr val="tx1"/>
              </a:solidFill>
              <a:latin typeface="+mn-ea"/>
              <a:ea typeface="+mn-ea"/>
            </a:endParaRPr>
          </a:p>
        </p:txBody>
      </p:sp>
      <p:sp>
        <p:nvSpPr>
          <p:cNvPr id="20" name="Rectangle 13"/>
          <p:cNvSpPr>
            <a:spLocks noChangeArrowheads="1"/>
          </p:cNvSpPr>
          <p:nvPr/>
        </p:nvSpPr>
        <p:spPr bwMode="auto">
          <a:xfrm>
            <a:off x="6819902" y="3346300"/>
            <a:ext cx="19960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0.479=4.23</a:t>
            </a:r>
          </a:p>
        </p:txBody>
      </p:sp>
      <p:sp>
        <p:nvSpPr>
          <p:cNvPr id="21" name="Rectangle 14"/>
          <p:cNvSpPr>
            <a:spLocks noChangeArrowheads="1"/>
          </p:cNvSpPr>
          <p:nvPr/>
        </p:nvSpPr>
        <p:spPr bwMode="auto">
          <a:xfrm>
            <a:off x="6819902" y="3879700"/>
            <a:ext cx="19960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0.379=3.33</a:t>
            </a:r>
          </a:p>
        </p:txBody>
      </p:sp>
      <p:sp>
        <p:nvSpPr>
          <p:cNvPr id="23" name="Rectangle 15"/>
          <p:cNvSpPr>
            <a:spLocks noChangeArrowheads="1"/>
          </p:cNvSpPr>
          <p:nvPr/>
        </p:nvSpPr>
        <p:spPr bwMode="auto">
          <a:xfrm>
            <a:off x="6819902" y="4489300"/>
            <a:ext cx="19960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0.169=1.44</a:t>
            </a:r>
          </a:p>
        </p:txBody>
      </p:sp>
      <p:sp>
        <p:nvSpPr>
          <p:cNvPr id="36" name="Rectangle 2"/>
          <p:cNvSpPr>
            <a:spLocks noChangeArrowheads="1"/>
          </p:cNvSpPr>
          <p:nvPr/>
        </p:nvSpPr>
        <p:spPr bwMode="auto">
          <a:xfrm>
            <a:off x="4670372" y="5198556"/>
            <a:ext cx="2350323" cy="461665"/>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rgbClr val="C00000"/>
                </a:solidFill>
                <a:latin typeface="+mn-ea"/>
                <a:ea typeface="+mn-ea"/>
              </a:rPr>
              <a:t>如何处理小数？</a:t>
            </a:r>
          </a:p>
        </p:txBody>
      </p:sp>
    </p:spTree>
    <p:extLst>
      <p:ext uri="{BB962C8B-B14F-4D97-AF65-F5344CB8AC3E}">
        <p14:creationId xmlns:p14="http://schemas.microsoft.com/office/powerpoint/2010/main" val="31695192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78</a:t>
            </a:fld>
            <a:endParaRPr lang="zh-CN" altLang="en-US" dirty="0"/>
          </a:p>
        </p:txBody>
      </p:sp>
      <p:cxnSp>
        <p:nvCxnSpPr>
          <p:cNvPr id="22" name="直接连接符 21"/>
          <p:cNvCxnSpPr>
            <a:stCxn id="10" idx="3"/>
          </p:cNvCxnSpPr>
          <p:nvPr/>
        </p:nvCxnSpPr>
        <p:spPr>
          <a:xfrm>
            <a:off x="6753904" y="5074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103199" y="837765"/>
            <a:ext cx="3538148"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en-US" altLang="zh-CN" sz="2800" b="1" dirty="0">
                <a:solidFill>
                  <a:prstClr val="black"/>
                </a:solidFill>
                <a:latin typeface="黑体"/>
                <a:ea typeface="黑体"/>
              </a:rPr>
              <a:t>Hamilton</a:t>
            </a:r>
            <a:r>
              <a:rPr lang="zh-CN" altLang="en-US" sz="2800" b="1" dirty="0">
                <a:solidFill>
                  <a:prstClr val="black"/>
                </a:solidFill>
                <a:latin typeface="黑体"/>
                <a:ea typeface="黑体"/>
              </a:rPr>
              <a:t>分配方法</a:t>
            </a:r>
          </a:p>
        </p:txBody>
      </p:sp>
      <p:sp>
        <p:nvSpPr>
          <p:cNvPr id="25" name="Rectangle 3"/>
          <p:cNvSpPr>
            <a:spLocks noChangeArrowheads="1"/>
          </p:cNvSpPr>
          <p:nvPr/>
        </p:nvSpPr>
        <p:spPr bwMode="auto">
          <a:xfrm>
            <a:off x="2570956" y="1345517"/>
            <a:ext cx="6954837"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nSpc>
                <a:spcPct val="150000"/>
              </a:lnSpc>
            </a:pPr>
            <a:r>
              <a:rPr kumimoji="1" lang="zh-CN" altLang="en-US" sz="2400" dirty="0">
                <a:solidFill>
                  <a:schemeClr val="tx1"/>
                </a:solidFill>
                <a:ea typeface="微软雅黑" panose="020B0503020204020204" pitchFamily="34" charset="-122"/>
              </a:rPr>
              <a:t>先确定整数名额，再根据小数部分的大小顺序分配剩余名额。</a:t>
            </a:r>
          </a:p>
        </p:txBody>
      </p:sp>
      <p:grpSp>
        <p:nvGrpSpPr>
          <p:cNvPr id="26" name="Group 4"/>
          <p:cNvGrpSpPr>
            <a:grpSpLocks/>
          </p:cNvGrpSpPr>
          <p:nvPr/>
        </p:nvGrpSpPr>
        <p:grpSpPr bwMode="auto">
          <a:xfrm>
            <a:off x="2389230" y="2839064"/>
            <a:ext cx="7415213" cy="2328863"/>
            <a:chOff x="754" y="1968"/>
            <a:chExt cx="4671" cy="1467"/>
          </a:xfrm>
        </p:grpSpPr>
        <p:sp>
          <p:nvSpPr>
            <p:cNvPr id="27" name="Rectangle 5"/>
            <p:cNvSpPr>
              <a:spLocks noChangeArrowheads="1"/>
            </p:cNvSpPr>
            <p:nvPr/>
          </p:nvSpPr>
          <p:spPr bwMode="auto">
            <a:xfrm>
              <a:off x="754" y="1968"/>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sym typeface="Symbol" panose="05050102010706020507" pitchFamily="18" charset="2"/>
                </a:rPr>
                <a:t>公司</a:t>
              </a:r>
              <a:endParaRPr kumimoji="1" lang="zh-CN" altLang="en-US" sz="2400">
                <a:solidFill>
                  <a:schemeClr val="tx1"/>
                </a:solidFill>
                <a:latin typeface="+mn-ea"/>
                <a:ea typeface="+mn-ea"/>
              </a:endParaRPr>
            </a:p>
          </p:txBody>
        </p:sp>
        <p:sp>
          <p:nvSpPr>
            <p:cNvPr id="28" name="Rectangle 6"/>
            <p:cNvSpPr>
              <a:spLocks noChangeArrowheads="1"/>
            </p:cNvSpPr>
            <p:nvPr/>
          </p:nvSpPr>
          <p:spPr bwMode="auto">
            <a:xfrm>
              <a:off x="2880" y="1968"/>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sym typeface="Symbol" panose="05050102010706020507" pitchFamily="18" charset="2"/>
                </a:rPr>
                <a:t>整数</a:t>
              </a:r>
              <a:endParaRPr kumimoji="1" lang="zh-CN" altLang="en-US" sz="2400">
                <a:solidFill>
                  <a:schemeClr val="tx1"/>
                </a:solidFill>
                <a:latin typeface="+mn-ea"/>
                <a:ea typeface="+mn-ea"/>
              </a:endParaRPr>
            </a:p>
          </p:txBody>
        </p:sp>
        <p:sp>
          <p:nvSpPr>
            <p:cNvPr id="29" name="Rectangle 7"/>
            <p:cNvSpPr>
              <a:spLocks noChangeArrowheads="1"/>
            </p:cNvSpPr>
            <p:nvPr/>
          </p:nvSpPr>
          <p:spPr bwMode="auto">
            <a:xfrm>
              <a:off x="1536" y="1968"/>
              <a:ext cx="89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sym typeface="Symbol" panose="05050102010706020507" pitchFamily="18" charset="2"/>
                </a:rPr>
                <a:t>精确席位</a:t>
              </a:r>
            </a:p>
          </p:txBody>
        </p:sp>
        <p:sp>
          <p:nvSpPr>
            <p:cNvPr id="30" name="Rectangle 8"/>
            <p:cNvSpPr>
              <a:spLocks noChangeArrowheads="1"/>
            </p:cNvSpPr>
            <p:nvPr/>
          </p:nvSpPr>
          <p:spPr bwMode="auto">
            <a:xfrm>
              <a:off x="864" y="2424"/>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sym typeface="Symbol" panose="05050102010706020507" pitchFamily="18" charset="2"/>
                </a:rPr>
                <a:t>甲</a:t>
              </a:r>
              <a:endParaRPr kumimoji="1" lang="zh-CN" altLang="en-US" sz="2400">
                <a:solidFill>
                  <a:schemeClr val="tx1"/>
                </a:solidFill>
                <a:latin typeface="+mn-ea"/>
                <a:ea typeface="+mn-ea"/>
              </a:endParaRPr>
            </a:p>
          </p:txBody>
        </p:sp>
        <p:sp>
          <p:nvSpPr>
            <p:cNvPr id="31" name="Rectangle 9"/>
            <p:cNvSpPr>
              <a:spLocks noChangeArrowheads="1"/>
            </p:cNvSpPr>
            <p:nvPr/>
          </p:nvSpPr>
          <p:spPr bwMode="auto">
            <a:xfrm>
              <a:off x="864" y="2760"/>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sym typeface="Symbol" panose="05050102010706020507" pitchFamily="18" charset="2"/>
                </a:rPr>
                <a:t>乙</a:t>
              </a:r>
              <a:endParaRPr kumimoji="1" lang="zh-CN" altLang="en-US" sz="2400">
                <a:solidFill>
                  <a:schemeClr val="tx1"/>
                </a:solidFill>
                <a:latin typeface="+mn-ea"/>
                <a:ea typeface="+mn-ea"/>
              </a:endParaRPr>
            </a:p>
          </p:txBody>
        </p:sp>
        <p:sp>
          <p:nvSpPr>
            <p:cNvPr id="32" name="Rectangle 10"/>
            <p:cNvSpPr>
              <a:spLocks noChangeArrowheads="1"/>
            </p:cNvSpPr>
            <p:nvPr/>
          </p:nvSpPr>
          <p:spPr bwMode="auto">
            <a:xfrm>
              <a:off x="864" y="3144"/>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sym typeface="Symbol" panose="05050102010706020507" pitchFamily="18" charset="2"/>
                </a:rPr>
                <a:t>丙</a:t>
              </a:r>
              <a:endParaRPr kumimoji="1" lang="zh-CN" altLang="en-US" sz="2400">
                <a:solidFill>
                  <a:schemeClr val="tx1"/>
                </a:solidFill>
                <a:latin typeface="+mn-ea"/>
                <a:ea typeface="+mn-ea"/>
              </a:endParaRPr>
            </a:p>
          </p:txBody>
        </p:sp>
        <p:sp>
          <p:nvSpPr>
            <p:cNvPr id="33" name="Rectangle 11"/>
            <p:cNvSpPr>
              <a:spLocks noChangeArrowheads="1"/>
            </p:cNvSpPr>
            <p:nvPr/>
          </p:nvSpPr>
          <p:spPr bwMode="auto">
            <a:xfrm>
              <a:off x="3120" y="2424"/>
              <a:ext cx="2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4</a:t>
              </a:r>
              <a:endParaRPr kumimoji="1" lang="en-US" altLang="zh-CN" sz="2400">
                <a:solidFill>
                  <a:schemeClr val="tx1"/>
                </a:solidFill>
                <a:latin typeface="+mn-ea"/>
                <a:ea typeface="+mn-ea"/>
              </a:endParaRPr>
            </a:p>
          </p:txBody>
        </p:sp>
        <p:sp>
          <p:nvSpPr>
            <p:cNvPr id="34" name="Rectangle 12"/>
            <p:cNvSpPr>
              <a:spLocks noChangeArrowheads="1"/>
            </p:cNvSpPr>
            <p:nvPr/>
          </p:nvSpPr>
          <p:spPr bwMode="auto">
            <a:xfrm>
              <a:off x="3120" y="2760"/>
              <a:ext cx="2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3</a:t>
              </a:r>
              <a:endParaRPr kumimoji="1" lang="en-US" altLang="zh-CN" sz="2400">
                <a:solidFill>
                  <a:schemeClr val="tx1"/>
                </a:solidFill>
                <a:latin typeface="+mn-ea"/>
                <a:ea typeface="+mn-ea"/>
              </a:endParaRPr>
            </a:p>
          </p:txBody>
        </p:sp>
        <p:sp>
          <p:nvSpPr>
            <p:cNvPr id="35" name="Rectangle 13"/>
            <p:cNvSpPr>
              <a:spLocks noChangeArrowheads="1"/>
            </p:cNvSpPr>
            <p:nvPr/>
          </p:nvSpPr>
          <p:spPr bwMode="auto">
            <a:xfrm>
              <a:off x="3120" y="3144"/>
              <a:ext cx="2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1</a:t>
              </a:r>
              <a:endParaRPr kumimoji="1" lang="en-US" altLang="zh-CN" sz="2400">
                <a:solidFill>
                  <a:schemeClr val="tx1"/>
                </a:solidFill>
                <a:latin typeface="+mn-ea"/>
                <a:ea typeface="+mn-ea"/>
              </a:endParaRPr>
            </a:p>
          </p:txBody>
        </p:sp>
        <p:sp>
          <p:nvSpPr>
            <p:cNvPr id="37" name="Rectangle 14"/>
            <p:cNvSpPr>
              <a:spLocks noChangeArrowheads="1"/>
            </p:cNvSpPr>
            <p:nvPr/>
          </p:nvSpPr>
          <p:spPr bwMode="auto">
            <a:xfrm>
              <a:off x="1392" y="2424"/>
              <a:ext cx="12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0.479=4.23</a:t>
              </a:r>
            </a:p>
          </p:txBody>
        </p:sp>
        <p:sp>
          <p:nvSpPr>
            <p:cNvPr id="38" name="Rectangle 15"/>
            <p:cNvSpPr>
              <a:spLocks noChangeArrowheads="1"/>
            </p:cNvSpPr>
            <p:nvPr/>
          </p:nvSpPr>
          <p:spPr bwMode="auto">
            <a:xfrm>
              <a:off x="1392" y="2760"/>
              <a:ext cx="12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0.379=3.33</a:t>
              </a:r>
            </a:p>
          </p:txBody>
        </p:sp>
        <p:sp>
          <p:nvSpPr>
            <p:cNvPr id="39" name="Rectangle 16"/>
            <p:cNvSpPr>
              <a:spLocks noChangeArrowheads="1"/>
            </p:cNvSpPr>
            <p:nvPr/>
          </p:nvSpPr>
          <p:spPr bwMode="auto">
            <a:xfrm>
              <a:off x="1392" y="3144"/>
              <a:ext cx="12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0.169=1.44</a:t>
              </a:r>
            </a:p>
          </p:txBody>
        </p:sp>
        <p:sp>
          <p:nvSpPr>
            <p:cNvPr id="40" name="Rectangle 17"/>
            <p:cNvSpPr>
              <a:spLocks noChangeArrowheads="1"/>
            </p:cNvSpPr>
            <p:nvPr/>
          </p:nvSpPr>
          <p:spPr bwMode="auto">
            <a:xfrm>
              <a:off x="3744" y="1968"/>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sym typeface="Symbol" panose="05050102010706020507" pitchFamily="18" charset="2"/>
                </a:rPr>
                <a:t>小数</a:t>
              </a:r>
              <a:endParaRPr kumimoji="1" lang="zh-CN" altLang="en-US" sz="2400" dirty="0">
                <a:solidFill>
                  <a:schemeClr val="tx1"/>
                </a:solidFill>
                <a:latin typeface="+mn-ea"/>
                <a:ea typeface="+mn-ea"/>
              </a:endParaRPr>
            </a:p>
          </p:txBody>
        </p:sp>
        <p:sp>
          <p:nvSpPr>
            <p:cNvPr id="41" name="Rectangle 18"/>
            <p:cNvSpPr>
              <a:spLocks noChangeArrowheads="1"/>
            </p:cNvSpPr>
            <p:nvPr/>
          </p:nvSpPr>
          <p:spPr bwMode="auto">
            <a:xfrm>
              <a:off x="3792" y="2424"/>
              <a:ext cx="50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0.23</a:t>
              </a:r>
              <a:endParaRPr kumimoji="1" lang="en-US" altLang="zh-CN" sz="2400">
                <a:solidFill>
                  <a:schemeClr val="tx1"/>
                </a:solidFill>
                <a:latin typeface="+mn-ea"/>
                <a:ea typeface="+mn-ea"/>
              </a:endParaRPr>
            </a:p>
          </p:txBody>
        </p:sp>
        <p:sp>
          <p:nvSpPr>
            <p:cNvPr id="42" name="Rectangle 19"/>
            <p:cNvSpPr>
              <a:spLocks noChangeArrowheads="1"/>
            </p:cNvSpPr>
            <p:nvPr/>
          </p:nvSpPr>
          <p:spPr bwMode="auto">
            <a:xfrm>
              <a:off x="3792" y="2760"/>
              <a:ext cx="50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0.33</a:t>
              </a:r>
              <a:endParaRPr kumimoji="1" lang="en-US" altLang="zh-CN" sz="2400">
                <a:solidFill>
                  <a:schemeClr val="tx1"/>
                </a:solidFill>
                <a:latin typeface="+mn-ea"/>
                <a:ea typeface="+mn-ea"/>
              </a:endParaRPr>
            </a:p>
          </p:txBody>
        </p:sp>
        <p:sp>
          <p:nvSpPr>
            <p:cNvPr id="43" name="Rectangle 20"/>
            <p:cNvSpPr>
              <a:spLocks noChangeArrowheads="1"/>
            </p:cNvSpPr>
            <p:nvPr/>
          </p:nvSpPr>
          <p:spPr bwMode="auto">
            <a:xfrm>
              <a:off x="3792" y="3144"/>
              <a:ext cx="50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0.44</a:t>
              </a:r>
              <a:endParaRPr kumimoji="1" lang="en-US" altLang="zh-CN" sz="2400">
                <a:solidFill>
                  <a:schemeClr val="tx1"/>
                </a:solidFill>
                <a:latin typeface="+mn-ea"/>
                <a:ea typeface="+mn-ea"/>
              </a:endParaRPr>
            </a:p>
          </p:txBody>
        </p:sp>
        <p:sp>
          <p:nvSpPr>
            <p:cNvPr id="44" name="Rectangle 21"/>
            <p:cNvSpPr>
              <a:spLocks noChangeArrowheads="1"/>
            </p:cNvSpPr>
            <p:nvPr/>
          </p:nvSpPr>
          <p:spPr bwMode="auto">
            <a:xfrm>
              <a:off x="4737" y="1968"/>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sym typeface="Symbol" panose="05050102010706020507" pitchFamily="18" charset="2"/>
                </a:rPr>
                <a:t>结果</a:t>
              </a:r>
              <a:endParaRPr kumimoji="1" lang="zh-CN" altLang="en-US" sz="2400">
                <a:solidFill>
                  <a:schemeClr val="tx1"/>
                </a:solidFill>
                <a:latin typeface="+mn-ea"/>
                <a:ea typeface="+mn-ea"/>
              </a:endParaRPr>
            </a:p>
          </p:txBody>
        </p:sp>
        <p:sp>
          <p:nvSpPr>
            <p:cNvPr id="45" name="Rectangle 22"/>
            <p:cNvSpPr>
              <a:spLocks noChangeArrowheads="1"/>
            </p:cNvSpPr>
            <p:nvPr/>
          </p:nvSpPr>
          <p:spPr bwMode="auto">
            <a:xfrm>
              <a:off x="4656" y="2424"/>
              <a:ext cx="76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4+0=4</a:t>
              </a:r>
              <a:endParaRPr kumimoji="1" lang="en-US" altLang="zh-CN" sz="2400">
                <a:solidFill>
                  <a:schemeClr val="tx1"/>
                </a:solidFill>
                <a:latin typeface="+mn-ea"/>
                <a:ea typeface="+mn-ea"/>
              </a:endParaRPr>
            </a:p>
          </p:txBody>
        </p:sp>
        <p:sp>
          <p:nvSpPr>
            <p:cNvPr id="46" name="Rectangle 23"/>
            <p:cNvSpPr>
              <a:spLocks noChangeArrowheads="1"/>
            </p:cNvSpPr>
            <p:nvPr/>
          </p:nvSpPr>
          <p:spPr bwMode="auto">
            <a:xfrm>
              <a:off x="4656" y="2760"/>
              <a:ext cx="76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3+0=3</a:t>
              </a:r>
              <a:endParaRPr kumimoji="1" lang="en-US" altLang="zh-CN" sz="2400">
                <a:solidFill>
                  <a:schemeClr val="tx1"/>
                </a:solidFill>
                <a:latin typeface="+mn-ea"/>
                <a:ea typeface="+mn-ea"/>
              </a:endParaRPr>
            </a:p>
          </p:txBody>
        </p:sp>
        <p:sp>
          <p:nvSpPr>
            <p:cNvPr id="47" name="Rectangle 24"/>
            <p:cNvSpPr>
              <a:spLocks noChangeArrowheads="1"/>
            </p:cNvSpPr>
            <p:nvPr/>
          </p:nvSpPr>
          <p:spPr bwMode="auto">
            <a:xfrm>
              <a:off x="4656" y="3144"/>
              <a:ext cx="76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1+1=2</a:t>
              </a:r>
              <a:endParaRPr kumimoji="1" lang="en-US" altLang="zh-CN" sz="2400">
                <a:solidFill>
                  <a:schemeClr val="tx1"/>
                </a:solidFill>
                <a:latin typeface="+mn-ea"/>
                <a:ea typeface="+mn-ea"/>
              </a:endParaRPr>
            </a:p>
          </p:txBody>
        </p:sp>
      </p:grpSp>
    </p:spTree>
    <p:extLst>
      <p:ext uri="{BB962C8B-B14F-4D97-AF65-F5344CB8AC3E}">
        <p14:creationId xmlns:p14="http://schemas.microsoft.com/office/powerpoint/2010/main" val="11345736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79</a:t>
            </a:fld>
            <a:endParaRPr lang="zh-CN" altLang="en-US" dirty="0"/>
          </a:p>
        </p:txBody>
      </p:sp>
      <p:cxnSp>
        <p:nvCxnSpPr>
          <p:cNvPr id="22" name="直接连接符 21"/>
          <p:cNvCxnSpPr>
            <a:stCxn id="10" idx="3"/>
          </p:cNvCxnSpPr>
          <p:nvPr/>
        </p:nvCxnSpPr>
        <p:spPr>
          <a:xfrm>
            <a:off x="6753904" y="5074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36" name="Rectangle 2"/>
          <p:cNvSpPr>
            <a:spLocks noChangeArrowheads="1"/>
          </p:cNvSpPr>
          <p:nvPr/>
        </p:nvSpPr>
        <p:spPr bwMode="auto">
          <a:xfrm>
            <a:off x="2276477" y="939901"/>
            <a:ext cx="42562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sym typeface="Symbol" panose="05050102010706020507" pitchFamily="18" charset="2"/>
              </a:rPr>
              <a:t>如果将董事会成员扩充为</a:t>
            </a:r>
            <a:r>
              <a:rPr kumimoji="1" lang="en-US" altLang="zh-CN" sz="2400" dirty="0">
                <a:solidFill>
                  <a:schemeClr val="tx1"/>
                </a:solidFill>
                <a:latin typeface="+mn-ea"/>
                <a:ea typeface="+mn-ea"/>
                <a:sym typeface="Symbol" panose="05050102010706020507" pitchFamily="18" charset="2"/>
              </a:rPr>
              <a:t>10</a:t>
            </a:r>
            <a:r>
              <a:rPr kumimoji="1" lang="zh-CN" altLang="en-US" sz="2400" dirty="0">
                <a:solidFill>
                  <a:schemeClr val="tx1"/>
                </a:solidFill>
                <a:latin typeface="+mn-ea"/>
                <a:ea typeface="+mn-ea"/>
                <a:sym typeface="Symbol" panose="05050102010706020507" pitchFamily="18" charset="2"/>
              </a:rPr>
              <a:t>人</a:t>
            </a:r>
          </a:p>
        </p:txBody>
      </p:sp>
      <p:grpSp>
        <p:nvGrpSpPr>
          <p:cNvPr id="48" name="Group 3"/>
          <p:cNvGrpSpPr>
            <a:grpSpLocks/>
          </p:cNvGrpSpPr>
          <p:nvPr/>
        </p:nvGrpSpPr>
        <p:grpSpPr bwMode="auto">
          <a:xfrm>
            <a:off x="2520951" y="1725614"/>
            <a:ext cx="7415213" cy="2328863"/>
            <a:chOff x="706" y="1104"/>
            <a:chExt cx="4671" cy="1467"/>
          </a:xfrm>
        </p:grpSpPr>
        <p:sp>
          <p:nvSpPr>
            <p:cNvPr id="49" name="Rectangle 4"/>
            <p:cNvSpPr>
              <a:spLocks noChangeArrowheads="1"/>
            </p:cNvSpPr>
            <p:nvPr/>
          </p:nvSpPr>
          <p:spPr bwMode="auto">
            <a:xfrm>
              <a:off x="706" y="1104"/>
              <a:ext cx="5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sym typeface="Symbol" panose="05050102010706020507" pitchFamily="18" charset="2"/>
                </a:rPr>
                <a:t>公司</a:t>
              </a:r>
              <a:endParaRPr kumimoji="1" lang="zh-CN" altLang="en-US" sz="2400">
                <a:solidFill>
                  <a:schemeClr val="tx1"/>
                </a:solidFill>
                <a:latin typeface="+mn-ea"/>
                <a:ea typeface="+mn-ea"/>
              </a:endParaRPr>
            </a:p>
          </p:txBody>
        </p:sp>
        <p:sp>
          <p:nvSpPr>
            <p:cNvPr id="50" name="Rectangle 5"/>
            <p:cNvSpPr>
              <a:spLocks noChangeArrowheads="1"/>
            </p:cNvSpPr>
            <p:nvPr/>
          </p:nvSpPr>
          <p:spPr bwMode="auto">
            <a:xfrm>
              <a:off x="2832" y="1104"/>
              <a:ext cx="5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sym typeface="Symbol" panose="05050102010706020507" pitchFamily="18" charset="2"/>
                </a:rPr>
                <a:t>整数</a:t>
              </a:r>
              <a:endParaRPr kumimoji="1" lang="zh-CN" altLang="en-US" sz="2400">
                <a:solidFill>
                  <a:schemeClr val="tx1"/>
                </a:solidFill>
                <a:latin typeface="+mn-ea"/>
                <a:ea typeface="+mn-ea"/>
              </a:endParaRPr>
            </a:p>
          </p:txBody>
        </p:sp>
        <p:sp>
          <p:nvSpPr>
            <p:cNvPr id="51" name="Rectangle 6"/>
            <p:cNvSpPr>
              <a:spLocks noChangeArrowheads="1"/>
            </p:cNvSpPr>
            <p:nvPr/>
          </p:nvSpPr>
          <p:spPr bwMode="auto">
            <a:xfrm>
              <a:off x="1488" y="1104"/>
              <a:ext cx="8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sym typeface="Symbol" panose="05050102010706020507" pitchFamily="18" charset="2"/>
                </a:rPr>
                <a:t>精确席位</a:t>
              </a:r>
            </a:p>
          </p:txBody>
        </p:sp>
        <p:sp>
          <p:nvSpPr>
            <p:cNvPr id="52" name="Rectangle 7"/>
            <p:cNvSpPr>
              <a:spLocks noChangeArrowheads="1"/>
            </p:cNvSpPr>
            <p:nvPr/>
          </p:nvSpPr>
          <p:spPr bwMode="auto">
            <a:xfrm>
              <a:off x="816" y="1560"/>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sym typeface="Symbol" panose="05050102010706020507" pitchFamily="18" charset="2"/>
                </a:rPr>
                <a:t>甲</a:t>
              </a:r>
              <a:endParaRPr kumimoji="1" lang="zh-CN" altLang="en-US" sz="2400">
                <a:solidFill>
                  <a:schemeClr val="tx1"/>
                </a:solidFill>
                <a:latin typeface="+mn-ea"/>
                <a:ea typeface="+mn-ea"/>
              </a:endParaRPr>
            </a:p>
          </p:txBody>
        </p:sp>
        <p:sp>
          <p:nvSpPr>
            <p:cNvPr id="53" name="Rectangle 8"/>
            <p:cNvSpPr>
              <a:spLocks noChangeArrowheads="1"/>
            </p:cNvSpPr>
            <p:nvPr/>
          </p:nvSpPr>
          <p:spPr bwMode="auto">
            <a:xfrm>
              <a:off x="816" y="1896"/>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sym typeface="Symbol" panose="05050102010706020507" pitchFamily="18" charset="2"/>
                </a:rPr>
                <a:t>乙</a:t>
              </a:r>
              <a:endParaRPr kumimoji="1" lang="zh-CN" altLang="en-US" sz="2400">
                <a:solidFill>
                  <a:schemeClr val="tx1"/>
                </a:solidFill>
                <a:latin typeface="+mn-ea"/>
                <a:ea typeface="+mn-ea"/>
              </a:endParaRPr>
            </a:p>
          </p:txBody>
        </p:sp>
        <p:sp>
          <p:nvSpPr>
            <p:cNvPr id="54" name="Rectangle 9"/>
            <p:cNvSpPr>
              <a:spLocks noChangeArrowheads="1"/>
            </p:cNvSpPr>
            <p:nvPr/>
          </p:nvSpPr>
          <p:spPr bwMode="auto">
            <a:xfrm>
              <a:off x="816" y="2280"/>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sym typeface="Symbol" panose="05050102010706020507" pitchFamily="18" charset="2"/>
                </a:rPr>
                <a:t>丙</a:t>
              </a:r>
              <a:endParaRPr kumimoji="1" lang="zh-CN" altLang="en-US" sz="2400">
                <a:solidFill>
                  <a:schemeClr val="tx1"/>
                </a:solidFill>
                <a:latin typeface="+mn-ea"/>
                <a:ea typeface="+mn-ea"/>
              </a:endParaRPr>
            </a:p>
          </p:txBody>
        </p:sp>
        <p:sp>
          <p:nvSpPr>
            <p:cNvPr id="55" name="Rectangle 10"/>
            <p:cNvSpPr>
              <a:spLocks noChangeArrowheads="1"/>
            </p:cNvSpPr>
            <p:nvPr/>
          </p:nvSpPr>
          <p:spPr bwMode="auto">
            <a:xfrm>
              <a:off x="3072" y="1560"/>
              <a:ext cx="2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4</a:t>
              </a:r>
              <a:endParaRPr kumimoji="1" lang="en-US" altLang="zh-CN" sz="2400">
                <a:solidFill>
                  <a:schemeClr val="tx1"/>
                </a:solidFill>
                <a:latin typeface="+mn-ea"/>
                <a:ea typeface="+mn-ea"/>
              </a:endParaRPr>
            </a:p>
          </p:txBody>
        </p:sp>
        <p:sp>
          <p:nvSpPr>
            <p:cNvPr id="56" name="Rectangle 11"/>
            <p:cNvSpPr>
              <a:spLocks noChangeArrowheads="1"/>
            </p:cNvSpPr>
            <p:nvPr/>
          </p:nvSpPr>
          <p:spPr bwMode="auto">
            <a:xfrm>
              <a:off x="3072" y="1896"/>
              <a:ext cx="2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3</a:t>
              </a:r>
              <a:endParaRPr kumimoji="1" lang="en-US" altLang="zh-CN" sz="2400">
                <a:solidFill>
                  <a:schemeClr val="tx1"/>
                </a:solidFill>
                <a:latin typeface="+mn-ea"/>
                <a:ea typeface="+mn-ea"/>
              </a:endParaRPr>
            </a:p>
          </p:txBody>
        </p:sp>
        <p:sp>
          <p:nvSpPr>
            <p:cNvPr id="57" name="Rectangle 12"/>
            <p:cNvSpPr>
              <a:spLocks noChangeArrowheads="1"/>
            </p:cNvSpPr>
            <p:nvPr/>
          </p:nvSpPr>
          <p:spPr bwMode="auto">
            <a:xfrm>
              <a:off x="3072" y="2280"/>
              <a:ext cx="2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1</a:t>
              </a:r>
              <a:endParaRPr kumimoji="1" lang="en-US" altLang="zh-CN" sz="2400">
                <a:solidFill>
                  <a:schemeClr val="tx1"/>
                </a:solidFill>
                <a:latin typeface="+mn-ea"/>
                <a:ea typeface="+mn-ea"/>
              </a:endParaRPr>
            </a:p>
          </p:txBody>
        </p:sp>
        <p:sp>
          <p:nvSpPr>
            <p:cNvPr id="58" name="Rectangle 13"/>
            <p:cNvSpPr>
              <a:spLocks noChangeArrowheads="1"/>
            </p:cNvSpPr>
            <p:nvPr/>
          </p:nvSpPr>
          <p:spPr bwMode="auto">
            <a:xfrm>
              <a:off x="1344" y="1560"/>
              <a:ext cx="12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0.4710=4.7</a:t>
              </a:r>
            </a:p>
          </p:txBody>
        </p:sp>
        <p:sp>
          <p:nvSpPr>
            <p:cNvPr id="59" name="Rectangle 14"/>
            <p:cNvSpPr>
              <a:spLocks noChangeArrowheads="1"/>
            </p:cNvSpPr>
            <p:nvPr/>
          </p:nvSpPr>
          <p:spPr bwMode="auto">
            <a:xfrm>
              <a:off x="1344" y="1896"/>
              <a:ext cx="12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0.3710=3.7</a:t>
              </a:r>
            </a:p>
          </p:txBody>
        </p:sp>
        <p:sp>
          <p:nvSpPr>
            <p:cNvPr id="60" name="Rectangle 15"/>
            <p:cNvSpPr>
              <a:spLocks noChangeArrowheads="1"/>
            </p:cNvSpPr>
            <p:nvPr/>
          </p:nvSpPr>
          <p:spPr bwMode="auto">
            <a:xfrm>
              <a:off x="1344" y="2280"/>
              <a:ext cx="12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0.1610=1.6</a:t>
              </a:r>
            </a:p>
          </p:txBody>
        </p:sp>
        <p:sp>
          <p:nvSpPr>
            <p:cNvPr id="61" name="Rectangle 16"/>
            <p:cNvSpPr>
              <a:spLocks noChangeArrowheads="1"/>
            </p:cNvSpPr>
            <p:nvPr/>
          </p:nvSpPr>
          <p:spPr bwMode="auto">
            <a:xfrm>
              <a:off x="3696" y="1104"/>
              <a:ext cx="5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sym typeface="Symbol" panose="05050102010706020507" pitchFamily="18" charset="2"/>
                </a:rPr>
                <a:t>小数</a:t>
              </a:r>
              <a:endParaRPr kumimoji="1" lang="zh-CN" altLang="en-US" sz="2400">
                <a:solidFill>
                  <a:schemeClr val="tx1"/>
                </a:solidFill>
                <a:latin typeface="+mn-ea"/>
                <a:ea typeface="+mn-ea"/>
              </a:endParaRPr>
            </a:p>
          </p:txBody>
        </p:sp>
        <p:sp>
          <p:nvSpPr>
            <p:cNvPr id="62" name="Rectangle 17"/>
            <p:cNvSpPr>
              <a:spLocks noChangeArrowheads="1"/>
            </p:cNvSpPr>
            <p:nvPr/>
          </p:nvSpPr>
          <p:spPr bwMode="auto">
            <a:xfrm>
              <a:off x="3744" y="1560"/>
              <a:ext cx="39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0.7</a:t>
              </a:r>
              <a:endParaRPr kumimoji="1" lang="en-US" altLang="zh-CN" sz="2400">
                <a:solidFill>
                  <a:schemeClr val="tx1"/>
                </a:solidFill>
                <a:latin typeface="+mn-ea"/>
                <a:ea typeface="+mn-ea"/>
              </a:endParaRPr>
            </a:p>
          </p:txBody>
        </p:sp>
        <p:sp>
          <p:nvSpPr>
            <p:cNvPr id="63" name="Rectangle 18"/>
            <p:cNvSpPr>
              <a:spLocks noChangeArrowheads="1"/>
            </p:cNvSpPr>
            <p:nvPr/>
          </p:nvSpPr>
          <p:spPr bwMode="auto">
            <a:xfrm>
              <a:off x="3744" y="1896"/>
              <a:ext cx="39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0.7</a:t>
              </a:r>
              <a:endParaRPr kumimoji="1" lang="en-US" altLang="zh-CN" sz="2400">
                <a:solidFill>
                  <a:schemeClr val="tx1"/>
                </a:solidFill>
                <a:latin typeface="+mn-ea"/>
                <a:ea typeface="+mn-ea"/>
              </a:endParaRPr>
            </a:p>
          </p:txBody>
        </p:sp>
        <p:sp>
          <p:nvSpPr>
            <p:cNvPr id="64" name="Rectangle 19"/>
            <p:cNvSpPr>
              <a:spLocks noChangeArrowheads="1"/>
            </p:cNvSpPr>
            <p:nvPr/>
          </p:nvSpPr>
          <p:spPr bwMode="auto">
            <a:xfrm>
              <a:off x="3744" y="2280"/>
              <a:ext cx="39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0.6</a:t>
              </a:r>
              <a:endParaRPr kumimoji="1" lang="en-US" altLang="zh-CN" sz="2400">
                <a:solidFill>
                  <a:schemeClr val="tx1"/>
                </a:solidFill>
                <a:latin typeface="+mn-ea"/>
                <a:ea typeface="+mn-ea"/>
              </a:endParaRPr>
            </a:p>
          </p:txBody>
        </p:sp>
        <p:sp>
          <p:nvSpPr>
            <p:cNvPr id="65" name="Rectangle 20"/>
            <p:cNvSpPr>
              <a:spLocks noChangeArrowheads="1"/>
            </p:cNvSpPr>
            <p:nvPr/>
          </p:nvSpPr>
          <p:spPr bwMode="auto">
            <a:xfrm>
              <a:off x="4689" y="1104"/>
              <a:ext cx="5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sym typeface="Symbol" panose="05050102010706020507" pitchFamily="18" charset="2"/>
                </a:rPr>
                <a:t>结果</a:t>
              </a:r>
              <a:endParaRPr kumimoji="1" lang="zh-CN" altLang="en-US" sz="2400">
                <a:solidFill>
                  <a:schemeClr val="tx1"/>
                </a:solidFill>
                <a:latin typeface="+mn-ea"/>
                <a:ea typeface="+mn-ea"/>
              </a:endParaRPr>
            </a:p>
          </p:txBody>
        </p:sp>
        <p:sp>
          <p:nvSpPr>
            <p:cNvPr id="66" name="Rectangle 21"/>
            <p:cNvSpPr>
              <a:spLocks noChangeArrowheads="1"/>
            </p:cNvSpPr>
            <p:nvPr/>
          </p:nvSpPr>
          <p:spPr bwMode="auto">
            <a:xfrm>
              <a:off x="4608" y="1560"/>
              <a:ext cx="76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4+1=5</a:t>
              </a:r>
              <a:endParaRPr kumimoji="1" lang="en-US" altLang="zh-CN" sz="2400">
                <a:solidFill>
                  <a:schemeClr val="tx1"/>
                </a:solidFill>
                <a:latin typeface="+mn-ea"/>
                <a:ea typeface="+mn-ea"/>
              </a:endParaRPr>
            </a:p>
          </p:txBody>
        </p:sp>
        <p:sp>
          <p:nvSpPr>
            <p:cNvPr id="67" name="Rectangle 22"/>
            <p:cNvSpPr>
              <a:spLocks noChangeArrowheads="1"/>
            </p:cNvSpPr>
            <p:nvPr/>
          </p:nvSpPr>
          <p:spPr bwMode="auto">
            <a:xfrm>
              <a:off x="4608" y="1896"/>
              <a:ext cx="76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3+1=4</a:t>
              </a:r>
              <a:endParaRPr kumimoji="1" lang="en-US" altLang="zh-CN" sz="2400">
                <a:solidFill>
                  <a:schemeClr val="tx1"/>
                </a:solidFill>
                <a:latin typeface="+mn-ea"/>
                <a:ea typeface="+mn-ea"/>
              </a:endParaRPr>
            </a:p>
          </p:txBody>
        </p:sp>
        <p:sp>
          <p:nvSpPr>
            <p:cNvPr id="68" name="Rectangle 23"/>
            <p:cNvSpPr>
              <a:spLocks noChangeArrowheads="1"/>
            </p:cNvSpPr>
            <p:nvPr/>
          </p:nvSpPr>
          <p:spPr bwMode="auto">
            <a:xfrm>
              <a:off x="4608" y="2280"/>
              <a:ext cx="76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sym typeface="Symbol" panose="05050102010706020507" pitchFamily="18" charset="2"/>
                </a:rPr>
                <a:t>1+0=1</a:t>
              </a:r>
              <a:endParaRPr kumimoji="1" lang="en-US" altLang="zh-CN" sz="2400">
                <a:solidFill>
                  <a:schemeClr val="tx1"/>
                </a:solidFill>
                <a:latin typeface="+mn-ea"/>
                <a:ea typeface="+mn-ea"/>
              </a:endParaRPr>
            </a:p>
          </p:txBody>
        </p:sp>
      </p:grpSp>
      <p:sp>
        <p:nvSpPr>
          <p:cNvPr id="69" name="Rectangle 24"/>
          <p:cNvSpPr>
            <a:spLocks noChangeArrowheads="1"/>
          </p:cNvSpPr>
          <p:nvPr/>
        </p:nvSpPr>
        <p:spPr bwMode="auto">
          <a:xfrm>
            <a:off x="3253146" y="4538542"/>
            <a:ext cx="5753498" cy="461665"/>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rgbClr val="C00000"/>
                </a:solidFill>
                <a:latin typeface="+mn-ea"/>
                <a:ea typeface="+mn-ea"/>
              </a:rPr>
              <a:t>悖论</a:t>
            </a:r>
            <a:r>
              <a:rPr kumimoji="1" lang="zh-CN" altLang="en-US" sz="2400" dirty="0">
                <a:solidFill>
                  <a:schemeClr val="tx1"/>
                </a:solidFill>
                <a:latin typeface="+mn-ea"/>
                <a:ea typeface="+mn-ea"/>
              </a:rPr>
              <a:t>：扩充董事会导致丙公司代表减少！</a:t>
            </a:r>
          </a:p>
        </p:txBody>
      </p:sp>
    </p:spTree>
    <p:extLst>
      <p:ext uri="{BB962C8B-B14F-4D97-AF65-F5344CB8AC3E}">
        <p14:creationId xmlns:p14="http://schemas.microsoft.com/office/powerpoint/2010/main" val="1103784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第一章 绪论</a:t>
            </a:r>
          </a:p>
        </p:txBody>
      </p:sp>
      <p:sp>
        <p:nvSpPr>
          <p:cNvPr id="3" name="副标题 2"/>
          <p:cNvSpPr>
            <a:spLocks noGrp="1"/>
          </p:cNvSpPr>
          <p:nvPr>
            <p:ph type="subTitle" idx="1"/>
          </p:nvPr>
        </p:nvSpPr>
        <p:spPr/>
        <p:txBody>
          <a:bodyPr/>
          <a:lstStyle/>
          <a:p>
            <a:endParaRPr lang="en-US" altLang="zh-CN" dirty="0"/>
          </a:p>
          <a:p>
            <a:endParaRPr lang="zh-CN" altLang="en-US" dirty="0"/>
          </a:p>
        </p:txBody>
      </p:sp>
    </p:spTree>
    <p:extLst>
      <p:ext uri="{BB962C8B-B14F-4D97-AF65-F5344CB8AC3E}">
        <p14:creationId xmlns:p14="http://schemas.microsoft.com/office/powerpoint/2010/main" val="5041305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80</a:t>
            </a:fld>
            <a:endParaRPr lang="zh-CN" altLang="en-US" dirty="0"/>
          </a:p>
        </p:txBody>
      </p:sp>
      <p:cxnSp>
        <p:nvCxnSpPr>
          <p:cNvPr id="22" name="直接连接符 21"/>
          <p:cNvCxnSpPr>
            <a:stCxn id="10" idx="3"/>
          </p:cNvCxnSpPr>
          <p:nvPr/>
        </p:nvCxnSpPr>
        <p:spPr>
          <a:xfrm>
            <a:off x="6753904" y="5074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8" name="Rectangle 2"/>
          <p:cNvSpPr>
            <a:spLocks noChangeArrowheads="1"/>
          </p:cNvSpPr>
          <p:nvPr/>
        </p:nvSpPr>
        <p:spPr bwMode="auto">
          <a:xfrm>
            <a:off x="2374900" y="1094534"/>
            <a:ext cx="7772400" cy="1254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nSpc>
                <a:spcPts val="3080"/>
              </a:lnSpc>
            </a:pPr>
            <a:r>
              <a:rPr kumimoji="1" lang="en-US" altLang="zh-CN" sz="2400" dirty="0">
                <a:solidFill>
                  <a:schemeClr val="tx1"/>
                </a:solidFill>
                <a:latin typeface="+mj-lt"/>
                <a:ea typeface="黑体" panose="02010609060101010101" pitchFamily="49" charset="-122"/>
              </a:rPr>
              <a:t>    </a:t>
            </a:r>
            <a:r>
              <a:rPr kumimoji="1" lang="zh-CN" altLang="en-US" sz="2400" dirty="0">
                <a:solidFill>
                  <a:schemeClr val="tx1"/>
                </a:solidFill>
                <a:latin typeface="+mj-lt"/>
                <a:ea typeface="黑体" panose="02010609060101010101" pitchFamily="49" charset="-122"/>
              </a:rPr>
              <a:t>美国众院席位最初设定为</a:t>
            </a:r>
            <a:r>
              <a:rPr kumimoji="1" lang="en-US" altLang="zh-CN" sz="2400" dirty="0">
                <a:solidFill>
                  <a:schemeClr val="tx1"/>
                </a:solidFill>
                <a:latin typeface="+mj-lt"/>
                <a:ea typeface="黑体" panose="02010609060101010101" pitchFamily="49" charset="-122"/>
              </a:rPr>
              <a:t>65</a:t>
            </a:r>
            <a:r>
              <a:rPr kumimoji="1" lang="zh-CN" altLang="en-US" sz="2400" dirty="0">
                <a:solidFill>
                  <a:schemeClr val="tx1"/>
                </a:solidFill>
                <a:latin typeface="+mj-lt"/>
                <a:ea typeface="黑体" panose="02010609060101010101" pitchFamily="49" charset="-122"/>
              </a:rPr>
              <a:t>位，当时就是用</a:t>
            </a:r>
            <a:r>
              <a:rPr kumimoji="1" lang="en-US" altLang="zh-CN" sz="2400" dirty="0">
                <a:solidFill>
                  <a:schemeClr val="tx1"/>
                </a:solidFill>
                <a:latin typeface="+mj-lt"/>
                <a:ea typeface="黑体" panose="02010609060101010101" pitchFamily="49" charset="-122"/>
              </a:rPr>
              <a:t>Hamilton</a:t>
            </a:r>
            <a:r>
              <a:rPr kumimoji="1" lang="zh-CN" altLang="en-US" sz="2400" dirty="0">
                <a:solidFill>
                  <a:schemeClr val="tx1"/>
                </a:solidFill>
                <a:latin typeface="+mj-lt"/>
                <a:ea typeface="黑体" panose="02010609060101010101" pitchFamily="49" charset="-122"/>
              </a:rPr>
              <a:t>方法确定了各州在众院的名额，此后，随着人口增加，众院总席位有几次扩充，目前是</a:t>
            </a:r>
            <a:r>
              <a:rPr kumimoji="1" lang="en-US" altLang="zh-CN" sz="2400" dirty="0">
                <a:solidFill>
                  <a:schemeClr val="tx1"/>
                </a:solidFill>
                <a:latin typeface="+mj-lt"/>
                <a:ea typeface="黑体" panose="02010609060101010101" pitchFamily="49" charset="-122"/>
              </a:rPr>
              <a:t>435</a:t>
            </a:r>
            <a:r>
              <a:rPr kumimoji="1" lang="zh-CN" altLang="en-US" sz="2400" dirty="0">
                <a:solidFill>
                  <a:schemeClr val="tx1"/>
                </a:solidFill>
                <a:latin typeface="+mj-lt"/>
                <a:ea typeface="黑体" panose="02010609060101010101" pitchFamily="49" charset="-122"/>
              </a:rPr>
              <a:t>位。</a:t>
            </a:r>
          </a:p>
        </p:txBody>
      </p:sp>
      <p:sp>
        <p:nvSpPr>
          <p:cNvPr id="29" name="Rectangle 3"/>
          <p:cNvSpPr>
            <a:spLocks noChangeArrowheads="1"/>
          </p:cNvSpPr>
          <p:nvPr/>
        </p:nvSpPr>
        <p:spPr bwMode="auto">
          <a:xfrm>
            <a:off x="2333625" y="2570909"/>
            <a:ext cx="7772400" cy="1254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nSpc>
                <a:spcPts val="3080"/>
              </a:lnSpc>
            </a:pPr>
            <a:r>
              <a:rPr kumimoji="1" lang="en-US" altLang="zh-CN" sz="2400" dirty="0">
                <a:solidFill>
                  <a:schemeClr val="tx1"/>
                </a:solidFill>
                <a:latin typeface="+mj-lt"/>
                <a:ea typeface="+mn-ea"/>
              </a:rPr>
              <a:t>    </a:t>
            </a:r>
            <a:r>
              <a:rPr kumimoji="1" lang="zh-CN" altLang="en-US" sz="2400" dirty="0">
                <a:solidFill>
                  <a:schemeClr val="tx1"/>
                </a:solidFill>
                <a:latin typeface="+mj-lt"/>
                <a:ea typeface="黑体" panose="02010609060101010101" pitchFamily="49" charset="-122"/>
              </a:rPr>
              <a:t>根据</a:t>
            </a:r>
            <a:r>
              <a:rPr kumimoji="1" lang="en-US" altLang="zh-CN" sz="2400" dirty="0">
                <a:solidFill>
                  <a:schemeClr val="tx1"/>
                </a:solidFill>
                <a:latin typeface="+mj-lt"/>
                <a:ea typeface="黑体" panose="02010609060101010101" pitchFamily="49" charset="-122"/>
              </a:rPr>
              <a:t>1881</a:t>
            </a:r>
            <a:r>
              <a:rPr kumimoji="1" lang="zh-CN" altLang="en-US" sz="2400" dirty="0">
                <a:solidFill>
                  <a:schemeClr val="tx1"/>
                </a:solidFill>
                <a:latin typeface="+mj-lt"/>
                <a:ea typeface="黑体" panose="02010609060101010101" pitchFamily="49" charset="-122"/>
              </a:rPr>
              <a:t>年的人口统计资料，如果众院席位从</a:t>
            </a:r>
            <a:r>
              <a:rPr kumimoji="1" lang="en-US" altLang="zh-CN" sz="2400" dirty="0">
                <a:solidFill>
                  <a:schemeClr val="tx1"/>
                </a:solidFill>
                <a:latin typeface="+mj-lt"/>
                <a:ea typeface="黑体" panose="02010609060101010101" pitchFamily="49" charset="-122"/>
              </a:rPr>
              <a:t>299</a:t>
            </a:r>
            <a:r>
              <a:rPr kumimoji="1" lang="zh-CN" altLang="en-US" sz="2400" dirty="0">
                <a:solidFill>
                  <a:schemeClr val="tx1"/>
                </a:solidFill>
                <a:latin typeface="+mj-lt"/>
                <a:ea typeface="黑体" panose="02010609060101010101" pitchFamily="49" charset="-122"/>
              </a:rPr>
              <a:t>位增加到</a:t>
            </a:r>
            <a:r>
              <a:rPr kumimoji="1" lang="en-US" altLang="zh-CN" sz="2400" dirty="0">
                <a:solidFill>
                  <a:schemeClr val="tx1"/>
                </a:solidFill>
                <a:latin typeface="+mj-lt"/>
                <a:ea typeface="黑体" panose="02010609060101010101" pitchFamily="49" charset="-122"/>
              </a:rPr>
              <a:t>300</a:t>
            </a:r>
            <a:r>
              <a:rPr kumimoji="1" lang="zh-CN" altLang="en-US" sz="2400" dirty="0">
                <a:solidFill>
                  <a:schemeClr val="tx1"/>
                </a:solidFill>
                <a:latin typeface="+mj-lt"/>
                <a:ea typeface="黑体" panose="02010609060101010101" pitchFamily="49" charset="-122"/>
              </a:rPr>
              <a:t>位，在各州人口不变的情况下，按照</a:t>
            </a:r>
            <a:r>
              <a:rPr kumimoji="1" lang="en-US" altLang="zh-CN" sz="2400" dirty="0">
                <a:solidFill>
                  <a:schemeClr val="tx1"/>
                </a:solidFill>
                <a:latin typeface="+mj-lt"/>
                <a:ea typeface="黑体" panose="02010609060101010101" pitchFamily="49" charset="-122"/>
              </a:rPr>
              <a:t>Hamilton</a:t>
            </a:r>
            <a:r>
              <a:rPr kumimoji="1" lang="zh-CN" altLang="en-US" sz="2400" dirty="0">
                <a:solidFill>
                  <a:schemeClr val="tx1"/>
                </a:solidFill>
                <a:latin typeface="+mj-lt"/>
                <a:ea typeface="黑体" panose="02010609060101010101" pitchFamily="49" charset="-122"/>
              </a:rPr>
              <a:t>方法， </a:t>
            </a:r>
            <a:r>
              <a:rPr kumimoji="1" lang="en-US" altLang="zh-CN" sz="2400" dirty="0">
                <a:solidFill>
                  <a:schemeClr val="tx1"/>
                </a:solidFill>
                <a:latin typeface="+mj-lt"/>
                <a:ea typeface="黑体" panose="02010609060101010101" pitchFamily="49" charset="-122"/>
              </a:rPr>
              <a:t>Alabama</a:t>
            </a:r>
            <a:r>
              <a:rPr kumimoji="1" lang="zh-CN" altLang="en-US" sz="2400" dirty="0">
                <a:solidFill>
                  <a:schemeClr val="tx1"/>
                </a:solidFill>
                <a:latin typeface="+mj-lt"/>
                <a:ea typeface="黑体" panose="02010609060101010101" pitchFamily="49" charset="-122"/>
              </a:rPr>
              <a:t>州的名额将从</a:t>
            </a:r>
            <a:r>
              <a:rPr kumimoji="1" lang="en-US" altLang="zh-CN" sz="2400" dirty="0">
                <a:solidFill>
                  <a:schemeClr val="tx1"/>
                </a:solidFill>
                <a:latin typeface="+mj-lt"/>
                <a:ea typeface="黑体" panose="02010609060101010101" pitchFamily="49" charset="-122"/>
              </a:rPr>
              <a:t>8</a:t>
            </a:r>
            <a:r>
              <a:rPr kumimoji="1" lang="zh-CN" altLang="en-US" sz="2400" dirty="0">
                <a:solidFill>
                  <a:schemeClr val="tx1"/>
                </a:solidFill>
                <a:latin typeface="+mj-lt"/>
                <a:ea typeface="黑体" panose="02010609060101010101" pitchFamily="49" charset="-122"/>
              </a:rPr>
              <a:t>位减为</a:t>
            </a:r>
            <a:r>
              <a:rPr kumimoji="1" lang="en-US" altLang="zh-CN" sz="2400" dirty="0">
                <a:solidFill>
                  <a:schemeClr val="tx1"/>
                </a:solidFill>
                <a:latin typeface="+mj-lt"/>
                <a:ea typeface="黑体" panose="02010609060101010101" pitchFamily="49" charset="-122"/>
              </a:rPr>
              <a:t>7</a:t>
            </a:r>
            <a:r>
              <a:rPr kumimoji="1" lang="zh-CN" altLang="en-US" sz="2400" dirty="0">
                <a:solidFill>
                  <a:schemeClr val="tx1"/>
                </a:solidFill>
                <a:latin typeface="+mj-lt"/>
                <a:ea typeface="黑体" panose="02010609060101010101" pitchFamily="49" charset="-122"/>
              </a:rPr>
              <a:t>位。</a:t>
            </a:r>
          </a:p>
        </p:txBody>
      </p:sp>
      <p:grpSp>
        <p:nvGrpSpPr>
          <p:cNvPr id="30" name="组合 7"/>
          <p:cNvGrpSpPr>
            <a:grpSpLocks/>
          </p:cNvGrpSpPr>
          <p:nvPr/>
        </p:nvGrpSpPr>
        <p:grpSpPr bwMode="auto">
          <a:xfrm>
            <a:off x="2276476" y="4187792"/>
            <a:ext cx="8032391" cy="1569660"/>
            <a:chOff x="781021" y="4359471"/>
            <a:chExt cx="8031800" cy="1569516"/>
          </a:xfrm>
        </p:grpSpPr>
        <p:sp>
          <p:nvSpPr>
            <p:cNvPr id="31" name="Rectangle 4"/>
            <p:cNvSpPr>
              <a:spLocks noChangeArrowheads="1"/>
            </p:cNvSpPr>
            <p:nvPr/>
          </p:nvSpPr>
          <p:spPr bwMode="auto">
            <a:xfrm>
              <a:off x="781021" y="4359471"/>
              <a:ext cx="4190692" cy="1569516"/>
            </a:xfrm>
            <a:prstGeom prst="rect">
              <a:avLst/>
            </a:prstGeom>
            <a:solidFill>
              <a:schemeClr val="accent1">
                <a:lumMod val="40000"/>
                <a:lumOff val="60000"/>
              </a:schemeClr>
            </a:solidFill>
            <a:ln>
              <a:headEnd/>
              <a:tailEnd/>
            </a:ln>
          </p:spPr>
          <p:style>
            <a:lnRef idx="1">
              <a:schemeClr val="accent5"/>
            </a:lnRef>
            <a:fillRef idx="2">
              <a:schemeClr val="accent5"/>
            </a:fillRef>
            <a:effectRef idx="1">
              <a:schemeClr val="accent5"/>
            </a:effectRef>
            <a:fontRef idx="minor">
              <a:schemeClr val="dk1"/>
            </a:fontRef>
          </p:style>
          <p:txBody>
            <a:bodyPr wrap="square">
              <a:spAutoFit/>
            </a:bodyPr>
            <a:lstStyle/>
            <a:p>
              <a:pPr algn="l">
                <a:defRPr/>
              </a:pPr>
              <a:r>
                <a:rPr kumimoji="1" lang="zh-CN" altLang="en-US" sz="2400" dirty="0">
                  <a:solidFill>
                    <a:schemeClr val="tx1"/>
                  </a:solidFill>
                  <a:latin typeface="+mj-lt"/>
                  <a:ea typeface="黑体" panose="02010609060101010101" pitchFamily="49" charset="-122"/>
                </a:rPr>
                <a:t>亚拉巴马州（</a:t>
              </a:r>
              <a:r>
                <a:rPr kumimoji="1" lang="en-US" altLang="zh-CN" sz="2400" dirty="0">
                  <a:solidFill>
                    <a:schemeClr val="tx1"/>
                  </a:solidFill>
                  <a:latin typeface="+mj-lt"/>
                  <a:ea typeface="黑体" panose="02010609060101010101" pitchFamily="49" charset="-122"/>
                </a:rPr>
                <a:t>Alabama</a:t>
              </a:r>
              <a:r>
                <a:rPr kumimoji="1" lang="zh-CN" altLang="en-US" sz="2400" dirty="0">
                  <a:solidFill>
                    <a:schemeClr val="tx1"/>
                  </a:solidFill>
                  <a:latin typeface="+mj-lt"/>
                  <a:ea typeface="黑体" panose="02010609060101010101" pitchFamily="49" charset="-122"/>
                </a:rPr>
                <a:t>）位于</a:t>
              </a:r>
              <a:r>
                <a:rPr kumimoji="1" lang="zh-CN" altLang="en-US" sz="2400" dirty="0">
                  <a:solidFill>
                    <a:schemeClr val="tx1"/>
                  </a:solidFill>
                  <a:latin typeface="+mj-lt"/>
                  <a:ea typeface="黑体" panose="02010609060101010101" pitchFamily="49" charset="-122"/>
                  <a:hlinkClick r:id="rId2"/>
                </a:rPr>
                <a:t>美国</a:t>
              </a:r>
              <a:r>
                <a:rPr kumimoji="1" lang="zh-CN" altLang="en-US" sz="2400" dirty="0">
                  <a:solidFill>
                    <a:schemeClr val="tx1"/>
                  </a:solidFill>
                  <a:latin typeface="+mj-lt"/>
                  <a:ea typeface="黑体" panose="02010609060101010101" pitchFamily="49" charset="-122"/>
                </a:rPr>
                <a:t>东南部，</a:t>
              </a:r>
              <a:r>
                <a:rPr kumimoji="1" lang="en-US" altLang="zh-CN" sz="2400" dirty="0">
                  <a:solidFill>
                    <a:schemeClr val="tx1"/>
                  </a:solidFill>
                  <a:latin typeface="+mj-lt"/>
                  <a:ea typeface="黑体" panose="02010609060101010101" pitchFamily="49" charset="-122"/>
                </a:rPr>
                <a:t>2000</a:t>
              </a:r>
              <a:r>
                <a:rPr kumimoji="1" lang="zh-CN" altLang="en-US" sz="2400" dirty="0">
                  <a:solidFill>
                    <a:schemeClr val="tx1"/>
                  </a:solidFill>
                  <a:latin typeface="+mj-lt"/>
                  <a:ea typeface="黑体" panose="02010609060101010101" pitchFamily="49" charset="-122"/>
                </a:rPr>
                <a:t>年的人口是</a:t>
              </a:r>
              <a:r>
                <a:rPr kumimoji="1" lang="en-US" altLang="zh-CN" sz="2400" dirty="0">
                  <a:solidFill>
                    <a:schemeClr val="tx1"/>
                  </a:solidFill>
                  <a:latin typeface="+mj-lt"/>
                  <a:ea typeface="黑体" panose="02010609060101010101" pitchFamily="49" charset="-122"/>
                </a:rPr>
                <a:t>4,447,100</a:t>
              </a:r>
              <a:r>
                <a:rPr kumimoji="1" lang="zh-CN" altLang="en-US" sz="2400" dirty="0">
                  <a:solidFill>
                    <a:schemeClr val="tx1"/>
                  </a:solidFill>
                  <a:latin typeface="+mj-lt"/>
                  <a:ea typeface="黑体" panose="02010609060101010101" pitchFamily="49" charset="-122"/>
                </a:rPr>
                <a:t>，首府：</a:t>
              </a:r>
              <a:r>
                <a:rPr kumimoji="1" lang="zh-CN" altLang="en-US" sz="2400" dirty="0">
                  <a:solidFill>
                    <a:schemeClr val="tx1"/>
                  </a:solidFill>
                  <a:latin typeface="+mj-lt"/>
                  <a:ea typeface="黑体" panose="02010609060101010101" pitchFamily="49" charset="-122"/>
                  <a:hlinkClick r:id="rId3"/>
                </a:rPr>
                <a:t>蒙哥马利</a:t>
              </a:r>
              <a:endParaRPr kumimoji="1" lang="en-US" altLang="zh-CN" sz="2400" dirty="0">
                <a:solidFill>
                  <a:schemeClr val="tx1"/>
                </a:solidFill>
                <a:latin typeface="+mj-lt"/>
                <a:ea typeface="黑体" panose="02010609060101010101" pitchFamily="49" charset="-122"/>
              </a:endParaRPr>
            </a:p>
            <a:p>
              <a:pPr algn="l">
                <a:defRPr/>
              </a:pPr>
              <a:r>
                <a:rPr kumimoji="1" lang="zh-CN" altLang="en-US" sz="2400" dirty="0">
                  <a:solidFill>
                    <a:schemeClr val="tx1"/>
                  </a:solidFill>
                  <a:latin typeface="+mj-lt"/>
                  <a:ea typeface="黑体" panose="02010609060101010101" pitchFamily="49" charset="-122"/>
                </a:rPr>
                <a:t>（</a:t>
              </a:r>
              <a:r>
                <a:rPr kumimoji="1" lang="en-US" altLang="zh-CN" sz="2400" dirty="0">
                  <a:solidFill>
                    <a:schemeClr val="tx1"/>
                  </a:solidFill>
                  <a:latin typeface="+mj-lt"/>
                  <a:ea typeface="黑体" panose="02010609060101010101" pitchFamily="49" charset="-122"/>
                </a:rPr>
                <a:t>Montgomery</a:t>
              </a:r>
              <a:r>
                <a:rPr kumimoji="1" lang="zh-CN" altLang="en-US" sz="2400" dirty="0">
                  <a:solidFill>
                    <a:schemeClr val="tx1"/>
                  </a:solidFill>
                  <a:latin typeface="+mj-lt"/>
                  <a:ea typeface="黑体" panose="02010609060101010101" pitchFamily="49" charset="-122"/>
                </a:rPr>
                <a:t>）</a:t>
              </a:r>
            </a:p>
          </p:txBody>
        </p:sp>
        <p:pic>
          <p:nvPicPr>
            <p:cNvPr id="32" name="Picture 2" descr="http://imgsrc.baidu.com/baike/pic/item/d048adde58351f14cdbf1a2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441" y="4421265"/>
              <a:ext cx="3555380" cy="145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117993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81</a:t>
            </a:fld>
            <a:endParaRPr lang="zh-CN" altLang="en-US" dirty="0"/>
          </a:p>
        </p:txBody>
      </p:sp>
      <p:cxnSp>
        <p:nvCxnSpPr>
          <p:cNvPr id="22" name="直接连接符 21"/>
          <p:cNvCxnSpPr>
            <a:stCxn id="10" idx="3"/>
          </p:cNvCxnSpPr>
          <p:nvPr/>
        </p:nvCxnSpPr>
        <p:spPr>
          <a:xfrm>
            <a:off x="6753904" y="5074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8" name="Rectangle 2"/>
          <p:cNvSpPr>
            <a:spLocks noChangeArrowheads="1"/>
          </p:cNvSpPr>
          <p:nvPr/>
        </p:nvSpPr>
        <p:spPr bwMode="auto">
          <a:xfrm>
            <a:off x="2362200" y="1147483"/>
            <a:ext cx="7772400"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nSpc>
                <a:spcPct val="150000"/>
              </a:lnSpc>
            </a:pPr>
            <a:r>
              <a:rPr kumimoji="1" lang="en-US" altLang="zh-CN" sz="2400" dirty="0">
                <a:solidFill>
                  <a:schemeClr val="tx1"/>
                </a:solidFill>
                <a:latin typeface="+mj-lt"/>
                <a:ea typeface="黑体" panose="02010609060101010101" pitchFamily="49" charset="-122"/>
              </a:rPr>
              <a:t>	</a:t>
            </a:r>
            <a:r>
              <a:rPr kumimoji="1" lang="zh-CN" altLang="en-US" sz="2400" dirty="0">
                <a:solidFill>
                  <a:schemeClr val="tx1"/>
                </a:solidFill>
                <a:latin typeface="+mj-lt"/>
                <a:ea typeface="黑体" panose="02010609060101010101" pitchFamily="49" charset="-122"/>
              </a:rPr>
              <a:t>同样，根据</a:t>
            </a:r>
            <a:r>
              <a:rPr kumimoji="1" lang="en-US" altLang="zh-CN" sz="2400" dirty="0">
                <a:solidFill>
                  <a:schemeClr val="tx1"/>
                </a:solidFill>
                <a:latin typeface="+mj-lt"/>
                <a:ea typeface="黑体" panose="02010609060101010101" pitchFamily="49" charset="-122"/>
              </a:rPr>
              <a:t>1890</a:t>
            </a:r>
            <a:r>
              <a:rPr kumimoji="1" lang="zh-CN" altLang="en-US" sz="2400" dirty="0">
                <a:solidFill>
                  <a:schemeClr val="tx1"/>
                </a:solidFill>
                <a:latin typeface="+mj-lt"/>
                <a:ea typeface="黑体" panose="02010609060101010101" pitchFamily="49" charset="-122"/>
              </a:rPr>
              <a:t>年的人口统计资料，如果众院席位从</a:t>
            </a:r>
            <a:r>
              <a:rPr kumimoji="1" lang="en-US" altLang="zh-CN" sz="2400" dirty="0">
                <a:solidFill>
                  <a:schemeClr val="tx1"/>
                </a:solidFill>
                <a:latin typeface="+mj-lt"/>
                <a:ea typeface="黑体" panose="02010609060101010101" pitchFamily="49" charset="-122"/>
              </a:rPr>
              <a:t>359</a:t>
            </a:r>
            <a:r>
              <a:rPr kumimoji="1" lang="zh-CN" altLang="en-US" sz="2400" dirty="0">
                <a:solidFill>
                  <a:schemeClr val="tx1"/>
                </a:solidFill>
                <a:latin typeface="+mj-lt"/>
                <a:ea typeface="黑体" panose="02010609060101010101" pitchFamily="49" charset="-122"/>
              </a:rPr>
              <a:t>位增加到</a:t>
            </a:r>
            <a:r>
              <a:rPr kumimoji="1" lang="en-US" altLang="zh-CN" sz="2400" dirty="0">
                <a:solidFill>
                  <a:schemeClr val="tx1"/>
                </a:solidFill>
                <a:latin typeface="+mj-lt"/>
                <a:ea typeface="黑体" panose="02010609060101010101" pitchFamily="49" charset="-122"/>
              </a:rPr>
              <a:t>360</a:t>
            </a:r>
            <a:r>
              <a:rPr kumimoji="1" lang="zh-CN" altLang="en-US" sz="2400" dirty="0">
                <a:solidFill>
                  <a:schemeClr val="tx1"/>
                </a:solidFill>
                <a:latin typeface="+mj-lt"/>
                <a:ea typeface="黑体" panose="02010609060101010101" pitchFamily="49" charset="-122"/>
              </a:rPr>
              <a:t>位，</a:t>
            </a:r>
            <a:r>
              <a:rPr kumimoji="1" lang="en-US" altLang="zh-CN" sz="2400" dirty="0">
                <a:solidFill>
                  <a:schemeClr val="tx1"/>
                </a:solidFill>
                <a:latin typeface="+mj-lt"/>
                <a:ea typeface="黑体" panose="02010609060101010101" pitchFamily="49" charset="-122"/>
              </a:rPr>
              <a:t>Arkansas</a:t>
            </a:r>
            <a:r>
              <a:rPr kumimoji="1" lang="zh-CN" altLang="en-US" sz="2400" dirty="0">
                <a:solidFill>
                  <a:schemeClr val="tx1"/>
                </a:solidFill>
                <a:latin typeface="+mj-lt"/>
                <a:ea typeface="黑体" panose="02010609060101010101" pitchFamily="49" charset="-122"/>
              </a:rPr>
              <a:t>州将失去一个席位。</a:t>
            </a:r>
          </a:p>
        </p:txBody>
      </p:sp>
      <p:pic>
        <p:nvPicPr>
          <p:cNvPr id="11" name="Picture 7" descr="http://imgsrc.baidu.com/baike/abpic/item/f392492c296272c68b13994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8141" y="2895600"/>
            <a:ext cx="406717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4"/>
          <p:cNvSpPr>
            <a:spLocks noChangeArrowheads="1"/>
          </p:cNvSpPr>
          <p:nvPr/>
        </p:nvSpPr>
        <p:spPr bwMode="auto">
          <a:xfrm>
            <a:off x="1910326" y="3011626"/>
            <a:ext cx="4186510" cy="2308324"/>
          </a:xfrm>
          <a:prstGeom prst="rect">
            <a:avLst/>
          </a:prstGeom>
          <a:solidFill>
            <a:schemeClr val="accent1">
              <a:lumMod val="40000"/>
              <a:lumOff val="60000"/>
            </a:schemeClr>
          </a:solidFill>
          <a:ln>
            <a:solidFill>
              <a:schemeClr val="accent5"/>
            </a:solidFill>
            <a:headEnd/>
            <a:tailEnd/>
          </a:ln>
        </p:spPr>
        <p:style>
          <a:lnRef idx="1">
            <a:schemeClr val="accent4"/>
          </a:lnRef>
          <a:fillRef idx="2">
            <a:schemeClr val="accent4"/>
          </a:fillRef>
          <a:effectRef idx="1">
            <a:schemeClr val="accent4"/>
          </a:effectRef>
          <a:fontRef idx="minor">
            <a:schemeClr val="dk1"/>
          </a:fontRef>
        </p:style>
        <p:txBody>
          <a:bodyPr wrap="square">
            <a:spAutoFit/>
          </a:bodyPr>
          <a:lstStyle/>
          <a:p>
            <a:pPr algn="l">
              <a:lnSpc>
                <a:spcPct val="150000"/>
              </a:lnSpc>
              <a:defRPr/>
            </a:pPr>
            <a:r>
              <a:rPr kumimoji="1" lang="zh-CN" altLang="en-US" sz="2400" dirty="0">
                <a:solidFill>
                  <a:schemeClr val="tx1"/>
                </a:solidFill>
                <a:latin typeface="+mj-lt"/>
                <a:ea typeface="黑体" panose="02010609060101010101" pitchFamily="49" charset="-122"/>
              </a:rPr>
              <a:t>阿肯色州 </a:t>
            </a:r>
            <a:r>
              <a:rPr kumimoji="1" lang="en-US" altLang="zh-CN" sz="2400" dirty="0">
                <a:solidFill>
                  <a:schemeClr val="tx1"/>
                </a:solidFill>
                <a:latin typeface="+mj-lt"/>
                <a:ea typeface="黑体" panose="02010609060101010101" pitchFamily="49" charset="-122"/>
              </a:rPr>
              <a:t>(Arkansas -- AR) </a:t>
            </a:r>
            <a:r>
              <a:rPr kumimoji="1" lang="zh-CN" altLang="en-US" sz="2400" dirty="0">
                <a:solidFill>
                  <a:schemeClr val="tx1"/>
                </a:solidFill>
                <a:latin typeface="+mj-lt"/>
                <a:ea typeface="黑体" panose="02010609060101010101" pitchFamily="49" charset="-122"/>
              </a:rPr>
              <a:t>是</a:t>
            </a:r>
            <a:r>
              <a:rPr kumimoji="1" lang="zh-CN" altLang="en-US" sz="2400" dirty="0">
                <a:solidFill>
                  <a:schemeClr val="tx1"/>
                </a:solidFill>
                <a:latin typeface="+mj-lt"/>
                <a:ea typeface="黑体" panose="02010609060101010101" pitchFamily="49" charset="-122"/>
                <a:hlinkClick r:id="rId3"/>
              </a:rPr>
              <a:t>美国</a:t>
            </a:r>
            <a:r>
              <a:rPr kumimoji="1" lang="zh-CN" altLang="en-US" sz="2400" dirty="0">
                <a:solidFill>
                  <a:schemeClr val="tx1"/>
                </a:solidFill>
                <a:latin typeface="+mj-lt"/>
                <a:ea typeface="黑体" panose="02010609060101010101" pitchFamily="49" charset="-122"/>
              </a:rPr>
              <a:t>东南 </a:t>
            </a:r>
            <a:r>
              <a:rPr kumimoji="1" lang="en-US" altLang="zh-CN" sz="2400" dirty="0">
                <a:solidFill>
                  <a:schemeClr val="tx1"/>
                </a:solidFill>
                <a:latin typeface="+mj-lt"/>
                <a:ea typeface="黑体" panose="02010609060101010101" pitchFamily="49" charset="-122"/>
              </a:rPr>
              <a:t>7 </a:t>
            </a:r>
            <a:r>
              <a:rPr kumimoji="1" lang="zh-CN" altLang="en-US" sz="2400" dirty="0">
                <a:solidFill>
                  <a:schemeClr val="tx1"/>
                </a:solidFill>
                <a:latin typeface="+mj-lt"/>
                <a:ea typeface="黑体" panose="02010609060101010101" pitchFamily="49" charset="-122"/>
              </a:rPr>
              <a:t>州的一个州。</a:t>
            </a:r>
            <a:endParaRPr kumimoji="1" lang="en-US" altLang="zh-CN" sz="2400" dirty="0">
              <a:solidFill>
                <a:schemeClr val="tx1"/>
              </a:solidFill>
              <a:latin typeface="+mj-lt"/>
              <a:ea typeface="黑体" panose="02010609060101010101" pitchFamily="49" charset="-122"/>
            </a:endParaRPr>
          </a:p>
          <a:p>
            <a:pPr algn="l">
              <a:lnSpc>
                <a:spcPct val="150000"/>
              </a:lnSpc>
              <a:defRPr/>
            </a:pPr>
            <a:r>
              <a:rPr kumimoji="1" lang="zh-CN" altLang="en-US" sz="2400" dirty="0">
                <a:solidFill>
                  <a:schemeClr val="tx1"/>
                </a:solidFill>
                <a:latin typeface="+mj-lt"/>
                <a:ea typeface="黑体" panose="02010609060101010101" pitchFamily="49" charset="-122"/>
              </a:rPr>
              <a:t>州府：小石城（</a:t>
            </a:r>
            <a:r>
              <a:rPr kumimoji="1" lang="en-US" altLang="zh-CN" sz="2400" dirty="0">
                <a:solidFill>
                  <a:schemeClr val="tx1"/>
                </a:solidFill>
                <a:latin typeface="+mj-lt"/>
                <a:ea typeface="黑体" panose="02010609060101010101" pitchFamily="49" charset="-122"/>
              </a:rPr>
              <a:t>Little Rock</a:t>
            </a:r>
            <a:r>
              <a:rPr kumimoji="1" lang="zh-CN" altLang="en-US" sz="2400" dirty="0">
                <a:solidFill>
                  <a:schemeClr val="tx1"/>
                </a:solidFill>
                <a:latin typeface="+mj-lt"/>
                <a:ea typeface="黑体" panose="02010609060101010101" pitchFamily="49" charset="-122"/>
              </a:rPr>
              <a:t>）</a:t>
            </a:r>
            <a:endParaRPr kumimoji="1" lang="en-US" altLang="zh-CN" sz="2400" dirty="0">
              <a:solidFill>
                <a:schemeClr val="tx1"/>
              </a:solidFill>
              <a:latin typeface="+mj-lt"/>
              <a:ea typeface="黑体" panose="02010609060101010101" pitchFamily="49" charset="-122"/>
            </a:endParaRPr>
          </a:p>
          <a:p>
            <a:pPr algn="l">
              <a:lnSpc>
                <a:spcPct val="150000"/>
              </a:lnSpc>
              <a:defRPr/>
            </a:pPr>
            <a:r>
              <a:rPr kumimoji="1" lang="zh-CN" altLang="en-US" sz="2400" dirty="0">
                <a:solidFill>
                  <a:schemeClr val="tx1"/>
                </a:solidFill>
                <a:latin typeface="+mj-lt"/>
                <a:ea typeface="黑体" panose="02010609060101010101" pitchFamily="49" charset="-122"/>
              </a:rPr>
              <a:t>人口总数 </a:t>
            </a:r>
            <a:r>
              <a:rPr kumimoji="1" lang="en-US" altLang="zh-CN" sz="2400" dirty="0">
                <a:solidFill>
                  <a:schemeClr val="tx1"/>
                </a:solidFill>
                <a:latin typeface="+mj-lt"/>
                <a:ea typeface="黑体" panose="02010609060101010101" pitchFamily="49" charset="-122"/>
              </a:rPr>
              <a:t>2,673,400</a:t>
            </a:r>
            <a:r>
              <a:rPr kumimoji="1" lang="zh-CN" altLang="en-US" sz="2400" dirty="0">
                <a:solidFill>
                  <a:schemeClr val="tx1"/>
                </a:solidFill>
                <a:latin typeface="+mj-lt"/>
                <a:ea typeface="黑体" panose="02010609060101010101" pitchFamily="49" charset="-122"/>
              </a:rPr>
              <a:t>人</a:t>
            </a:r>
          </a:p>
        </p:txBody>
      </p:sp>
    </p:spTree>
    <p:extLst>
      <p:ext uri="{BB962C8B-B14F-4D97-AF65-F5344CB8AC3E}">
        <p14:creationId xmlns:p14="http://schemas.microsoft.com/office/powerpoint/2010/main" val="22647678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82</a:t>
            </a:fld>
            <a:endParaRPr lang="zh-CN" altLang="en-US" dirty="0"/>
          </a:p>
        </p:txBody>
      </p:sp>
      <p:cxnSp>
        <p:nvCxnSpPr>
          <p:cNvPr id="22" name="直接连接符 21"/>
          <p:cNvCxnSpPr>
            <a:stCxn id="10" idx="3"/>
          </p:cNvCxnSpPr>
          <p:nvPr/>
        </p:nvCxnSpPr>
        <p:spPr>
          <a:xfrm>
            <a:off x="6753904" y="5074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131775" y="932698"/>
            <a:ext cx="6777817"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问题本质：如何描述席位数的公平性？</a:t>
            </a:r>
          </a:p>
        </p:txBody>
      </p:sp>
      <p:sp>
        <p:nvSpPr>
          <p:cNvPr id="9" name="Rectangle 9"/>
          <p:cNvSpPr>
            <a:spLocks noChangeArrowheads="1"/>
          </p:cNvSpPr>
          <p:nvPr/>
        </p:nvSpPr>
        <p:spPr bwMode="auto">
          <a:xfrm>
            <a:off x="4614427" y="1595477"/>
            <a:ext cx="24622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rgbClr val="7030A0"/>
                </a:solidFill>
                <a:latin typeface="+mn-ea"/>
                <a:ea typeface="+mn-ea"/>
                <a:sym typeface="Symbol" panose="05050102010706020507" pitchFamily="18" charset="2"/>
              </a:rPr>
              <a:t>（对公平性建模）</a:t>
            </a:r>
          </a:p>
        </p:txBody>
      </p:sp>
      <p:sp>
        <p:nvSpPr>
          <p:cNvPr id="13" name="Rectangle 3"/>
          <p:cNvSpPr>
            <a:spLocks noChangeArrowheads="1"/>
          </p:cNvSpPr>
          <p:nvPr/>
        </p:nvSpPr>
        <p:spPr bwMode="auto">
          <a:xfrm>
            <a:off x="2914650" y="2681331"/>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b="1" dirty="0">
                <a:solidFill>
                  <a:schemeClr val="tx1"/>
                </a:solidFill>
                <a:latin typeface="+mn-ea"/>
                <a:ea typeface="+mn-ea"/>
                <a:sym typeface="Symbol" panose="05050102010706020507" pitchFamily="18" charset="2"/>
              </a:rPr>
              <a:t>基本描述</a:t>
            </a:r>
          </a:p>
        </p:txBody>
      </p:sp>
      <p:sp>
        <p:nvSpPr>
          <p:cNvPr id="14" name="Rectangle 4"/>
          <p:cNvSpPr>
            <a:spLocks noChangeArrowheads="1"/>
          </p:cNvSpPr>
          <p:nvPr/>
        </p:nvSpPr>
        <p:spPr bwMode="auto">
          <a:xfrm>
            <a:off x="2935288" y="4129131"/>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sym typeface="Symbol" panose="05050102010706020507" pitchFamily="18" charset="2"/>
              </a:rPr>
              <a:t>越接近越公平，差距越大越不公平</a:t>
            </a:r>
          </a:p>
        </p:txBody>
      </p:sp>
      <p:sp>
        <p:nvSpPr>
          <p:cNvPr id="15" name="Rectangle 5"/>
          <p:cNvSpPr>
            <a:spLocks noChangeArrowheads="1"/>
          </p:cNvSpPr>
          <p:nvPr/>
        </p:nvSpPr>
        <p:spPr bwMode="auto">
          <a:xfrm>
            <a:off x="5133976" y="2542689"/>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rgbClr val="C00000"/>
                </a:solidFill>
                <a:latin typeface="+mn-ea"/>
                <a:ea typeface="+mn-ea"/>
                <a:sym typeface="Symbol" panose="05050102010706020507" pitchFamily="18" charset="2"/>
              </a:rPr>
              <a:t>各州总人口</a:t>
            </a:r>
          </a:p>
        </p:txBody>
      </p:sp>
      <p:sp>
        <p:nvSpPr>
          <p:cNvPr id="16" name="Rectangle 6"/>
          <p:cNvSpPr>
            <a:spLocks noChangeArrowheads="1"/>
          </p:cNvSpPr>
          <p:nvPr/>
        </p:nvSpPr>
        <p:spPr bwMode="auto">
          <a:xfrm>
            <a:off x="5133976" y="3128877"/>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rgbClr val="C00000"/>
                </a:solidFill>
                <a:latin typeface="+mn-ea"/>
                <a:ea typeface="+mn-ea"/>
                <a:sym typeface="Symbol" panose="05050102010706020507" pitchFamily="18" charset="2"/>
              </a:rPr>
              <a:t>各州</a:t>
            </a:r>
            <a:r>
              <a:rPr kumimoji="1" lang="zh-CN" altLang="en-US" sz="2400" dirty="0">
                <a:solidFill>
                  <a:srgbClr val="C00000"/>
                </a:solidFill>
                <a:latin typeface="+mn-ea"/>
                <a:ea typeface="+mn-ea"/>
              </a:rPr>
              <a:t>席位数</a:t>
            </a:r>
          </a:p>
        </p:txBody>
      </p:sp>
      <p:sp>
        <p:nvSpPr>
          <p:cNvPr id="17" name="Line 7"/>
          <p:cNvSpPr>
            <a:spLocks noChangeShapeType="1"/>
          </p:cNvSpPr>
          <p:nvPr/>
        </p:nvSpPr>
        <p:spPr bwMode="auto">
          <a:xfrm>
            <a:off x="4972050" y="3062330"/>
            <a:ext cx="2133600" cy="0"/>
          </a:xfrm>
          <a:prstGeom prst="line">
            <a:avLst/>
          </a:prstGeom>
          <a:noFill/>
          <a:ln w="25400">
            <a:solidFill>
              <a:srgbClr val="C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sz="1600">
              <a:latin typeface="+mn-ea"/>
            </a:endParaRPr>
          </a:p>
        </p:txBody>
      </p:sp>
      <p:sp>
        <p:nvSpPr>
          <p:cNvPr id="18" name="Rectangle 8"/>
          <p:cNvSpPr>
            <a:spLocks noChangeArrowheads="1"/>
          </p:cNvSpPr>
          <p:nvPr/>
        </p:nvSpPr>
        <p:spPr bwMode="auto">
          <a:xfrm>
            <a:off x="4154489" y="4814931"/>
            <a:ext cx="30460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sym typeface="Symbol" panose="05050102010706020507" pitchFamily="18" charset="2"/>
              </a:rPr>
              <a:t>（定性、没有争议 ）</a:t>
            </a:r>
          </a:p>
        </p:txBody>
      </p:sp>
    </p:spTree>
    <p:extLst>
      <p:ext uri="{BB962C8B-B14F-4D97-AF65-F5344CB8AC3E}">
        <p14:creationId xmlns:p14="http://schemas.microsoft.com/office/powerpoint/2010/main" val="25493416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83</a:t>
            </a:fld>
            <a:endParaRPr lang="zh-CN" altLang="en-US" dirty="0"/>
          </a:p>
        </p:txBody>
      </p:sp>
      <p:cxnSp>
        <p:nvCxnSpPr>
          <p:cNvPr id="22" name="直接连接符 21"/>
          <p:cNvCxnSpPr>
            <a:stCxn id="10" idx="3"/>
          </p:cNvCxnSpPr>
          <p:nvPr/>
        </p:nvCxnSpPr>
        <p:spPr>
          <a:xfrm>
            <a:off x="6753904" y="5074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131774" y="932698"/>
            <a:ext cx="2449710"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进一步描述</a:t>
            </a:r>
          </a:p>
        </p:txBody>
      </p:sp>
      <p:sp>
        <p:nvSpPr>
          <p:cNvPr id="19" name="Rectangle 3"/>
          <p:cNvSpPr>
            <a:spLocks noChangeArrowheads="1"/>
          </p:cNvSpPr>
          <p:nvPr/>
        </p:nvSpPr>
        <p:spPr bwMode="auto">
          <a:xfrm>
            <a:off x="3545301" y="3216212"/>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000" dirty="0">
                <a:solidFill>
                  <a:schemeClr val="tx1"/>
                </a:solidFill>
                <a:latin typeface="+mn-ea"/>
                <a:ea typeface="+mn-ea"/>
                <a:sym typeface="Symbol" panose="05050102010706020507" pitchFamily="18" charset="2"/>
              </a:rPr>
              <a:t>甲州总人口</a:t>
            </a:r>
          </a:p>
        </p:txBody>
      </p:sp>
      <p:sp>
        <p:nvSpPr>
          <p:cNvPr id="20" name="Rectangle 4"/>
          <p:cNvSpPr>
            <a:spLocks noChangeArrowheads="1"/>
          </p:cNvSpPr>
          <p:nvPr/>
        </p:nvSpPr>
        <p:spPr bwMode="auto">
          <a:xfrm>
            <a:off x="3545301" y="3806073"/>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000" dirty="0">
                <a:solidFill>
                  <a:schemeClr val="tx1"/>
                </a:solidFill>
                <a:latin typeface="+mn-ea"/>
                <a:ea typeface="+mn-ea"/>
                <a:sym typeface="Symbol" panose="05050102010706020507" pitchFamily="18" charset="2"/>
              </a:rPr>
              <a:t>甲州</a:t>
            </a:r>
            <a:r>
              <a:rPr kumimoji="1" lang="zh-CN" altLang="en-US" sz="2000" dirty="0">
                <a:solidFill>
                  <a:schemeClr val="tx1"/>
                </a:solidFill>
                <a:latin typeface="+mn-ea"/>
                <a:ea typeface="+mn-ea"/>
              </a:rPr>
              <a:t>席位数</a:t>
            </a:r>
          </a:p>
        </p:txBody>
      </p:sp>
      <p:sp>
        <p:nvSpPr>
          <p:cNvPr id="21" name="Line 5"/>
          <p:cNvSpPr>
            <a:spLocks noChangeShapeType="1"/>
          </p:cNvSpPr>
          <p:nvPr/>
        </p:nvSpPr>
        <p:spPr bwMode="auto">
          <a:xfrm>
            <a:off x="3374285" y="3713234"/>
            <a:ext cx="2057400" cy="0"/>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sz="1400">
              <a:latin typeface="+mn-ea"/>
            </a:endParaRPr>
          </a:p>
        </p:txBody>
      </p:sp>
      <p:sp>
        <p:nvSpPr>
          <p:cNvPr id="23" name="Rectangle 6"/>
          <p:cNvSpPr>
            <a:spLocks noChangeArrowheads="1"/>
          </p:cNvSpPr>
          <p:nvPr/>
        </p:nvSpPr>
        <p:spPr bwMode="auto">
          <a:xfrm>
            <a:off x="5507885" y="3460822"/>
            <a:ext cx="4619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000" b="1" dirty="0">
                <a:solidFill>
                  <a:schemeClr val="tx1"/>
                </a:solidFill>
                <a:latin typeface="+mn-ea"/>
                <a:ea typeface="+mn-ea"/>
                <a:sym typeface="Symbol" panose="05050102010706020507" pitchFamily="18" charset="2"/>
              </a:rPr>
              <a:t>—</a:t>
            </a:r>
            <a:endParaRPr kumimoji="1" lang="zh-CN" altLang="en-US" sz="2000" b="1" dirty="0">
              <a:solidFill>
                <a:schemeClr val="tx1"/>
              </a:solidFill>
              <a:latin typeface="+mn-ea"/>
              <a:ea typeface="+mn-ea"/>
              <a:sym typeface="Symbol" panose="05050102010706020507" pitchFamily="18" charset="2"/>
            </a:endParaRPr>
          </a:p>
        </p:txBody>
      </p:sp>
      <p:sp>
        <p:nvSpPr>
          <p:cNvPr id="24" name="Rectangle 7"/>
          <p:cNvSpPr>
            <a:spLocks noChangeArrowheads="1"/>
          </p:cNvSpPr>
          <p:nvPr/>
        </p:nvSpPr>
        <p:spPr bwMode="auto">
          <a:xfrm>
            <a:off x="6348140" y="3212269"/>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000" dirty="0">
                <a:solidFill>
                  <a:schemeClr val="tx1"/>
                </a:solidFill>
                <a:latin typeface="+mn-ea"/>
                <a:ea typeface="+mn-ea"/>
                <a:sym typeface="Symbol" panose="05050102010706020507" pitchFamily="18" charset="2"/>
              </a:rPr>
              <a:t>乙州总人口</a:t>
            </a:r>
          </a:p>
        </p:txBody>
      </p:sp>
      <p:sp>
        <p:nvSpPr>
          <p:cNvPr id="25" name="Rectangle 8"/>
          <p:cNvSpPr>
            <a:spLocks noChangeArrowheads="1"/>
          </p:cNvSpPr>
          <p:nvPr/>
        </p:nvSpPr>
        <p:spPr bwMode="auto">
          <a:xfrm>
            <a:off x="6348140" y="3806073"/>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000" dirty="0">
                <a:solidFill>
                  <a:schemeClr val="tx1"/>
                </a:solidFill>
                <a:latin typeface="+mn-ea"/>
                <a:ea typeface="+mn-ea"/>
                <a:sym typeface="Symbol" panose="05050102010706020507" pitchFamily="18" charset="2"/>
              </a:rPr>
              <a:t>乙州</a:t>
            </a:r>
            <a:r>
              <a:rPr kumimoji="1" lang="zh-CN" altLang="en-US" sz="2000" dirty="0">
                <a:solidFill>
                  <a:schemeClr val="tx1"/>
                </a:solidFill>
                <a:latin typeface="+mn-ea"/>
                <a:ea typeface="+mn-ea"/>
              </a:rPr>
              <a:t>席位数</a:t>
            </a:r>
          </a:p>
        </p:txBody>
      </p:sp>
      <p:sp>
        <p:nvSpPr>
          <p:cNvPr id="26" name="Line 9"/>
          <p:cNvSpPr>
            <a:spLocks noChangeShapeType="1"/>
          </p:cNvSpPr>
          <p:nvPr/>
        </p:nvSpPr>
        <p:spPr bwMode="auto">
          <a:xfrm>
            <a:off x="6117485" y="3713234"/>
            <a:ext cx="2057400" cy="0"/>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sz="1400">
              <a:latin typeface="+mn-ea"/>
            </a:endParaRPr>
          </a:p>
        </p:txBody>
      </p:sp>
      <p:sp>
        <p:nvSpPr>
          <p:cNvPr id="27" name="Rectangle 10"/>
          <p:cNvSpPr>
            <a:spLocks noChangeArrowheads="1"/>
          </p:cNvSpPr>
          <p:nvPr/>
        </p:nvSpPr>
        <p:spPr bwMode="auto">
          <a:xfrm>
            <a:off x="2781301" y="1644747"/>
            <a:ext cx="5109091"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lnSpc>
                <a:spcPct val="150000"/>
              </a:lnSpc>
            </a:pPr>
            <a:r>
              <a:rPr kumimoji="1" lang="zh-CN" altLang="en-US" sz="2400" dirty="0">
                <a:solidFill>
                  <a:schemeClr val="tx1"/>
                </a:solidFill>
                <a:latin typeface="+mn-ea"/>
                <a:ea typeface="+mn-ea"/>
                <a:sym typeface="Symbol" panose="05050102010706020507" pitchFamily="18" charset="2"/>
              </a:rPr>
              <a:t>甲乙两州代表名额的不公平性和下述</a:t>
            </a:r>
          </a:p>
          <a:p>
            <a:pPr algn="l">
              <a:lnSpc>
                <a:spcPct val="150000"/>
              </a:lnSpc>
            </a:pPr>
            <a:r>
              <a:rPr kumimoji="1" lang="zh-CN" altLang="en-US" sz="2400" dirty="0">
                <a:solidFill>
                  <a:schemeClr val="tx1"/>
                </a:solidFill>
                <a:latin typeface="+mn-ea"/>
                <a:ea typeface="+mn-ea"/>
                <a:sym typeface="Symbol" panose="05050102010706020507" pitchFamily="18" charset="2"/>
              </a:rPr>
              <a:t>差值（假设为正）正相关</a:t>
            </a:r>
          </a:p>
        </p:txBody>
      </p:sp>
      <p:sp>
        <p:nvSpPr>
          <p:cNvPr id="28" name="Rectangle 11"/>
          <p:cNvSpPr>
            <a:spLocks noChangeArrowheads="1"/>
          </p:cNvSpPr>
          <p:nvPr/>
        </p:nvSpPr>
        <p:spPr bwMode="auto">
          <a:xfrm>
            <a:off x="3009901" y="4676728"/>
            <a:ext cx="42066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sym typeface="Symbol" panose="05050102010706020507" pitchFamily="18" charset="2"/>
              </a:rPr>
              <a:t>（偏量化、可能有较少争议）</a:t>
            </a:r>
          </a:p>
        </p:txBody>
      </p:sp>
    </p:spTree>
    <p:extLst>
      <p:ext uri="{BB962C8B-B14F-4D97-AF65-F5344CB8AC3E}">
        <p14:creationId xmlns:p14="http://schemas.microsoft.com/office/powerpoint/2010/main" val="30598717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84</a:t>
            </a:fld>
            <a:endParaRPr lang="zh-CN" altLang="en-US" dirty="0"/>
          </a:p>
        </p:txBody>
      </p:sp>
      <p:cxnSp>
        <p:nvCxnSpPr>
          <p:cNvPr id="22" name="直接连接符 21"/>
          <p:cNvCxnSpPr>
            <a:stCxn id="10" idx="3"/>
          </p:cNvCxnSpPr>
          <p:nvPr/>
        </p:nvCxnSpPr>
        <p:spPr>
          <a:xfrm>
            <a:off x="6753904" y="5074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131775" y="932698"/>
            <a:ext cx="5335115"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更确切描述（完成数学模型）</a:t>
            </a:r>
          </a:p>
        </p:txBody>
      </p:sp>
      <p:sp>
        <p:nvSpPr>
          <p:cNvPr id="27" name="Rectangle 10"/>
          <p:cNvSpPr>
            <a:spLocks noChangeArrowheads="1"/>
          </p:cNvSpPr>
          <p:nvPr/>
        </p:nvSpPr>
        <p:spPr bwMode="auto">
          <a:xfrm>
            <a:off x="2781300" y="1644747"/>
            <a:ext cx="4801314"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nSpc>
                <a:spcPct val="150000"/>
              </a:lnSpc>
            </a:pPr>
            <a:r>
              <a:rPr kumimoji="1" lang="zh-CN" altLang="en-US" sz="2400" dirty="0">
                <a:solidFill>
                  <a:schemeClr val="tx1"/>
                </a:solidFill>
                <a:latin typeface="+mn-ea"/>
                <a:ea typeface="+mn-ea"/>
                <a:sym typeface="Symbol" panose="05050102010706020507" pitchFamily="18" charset="2"/>
              </a:rPr>
              <a:t>甲乙两州席位数的不公平性可以用</a:t>
            </a:r>
          </a:p>
          <a:p>
            <a:pPr>
              <a:lnSpc>
                <a:spcPct val="150000"/>
              </a:lnSpc>
            </a:pPr>
            <a:r>
              <a:rPr kumimoji="1" lang="zh-CN" altLang="en-US" sz="2400" dirty="0">
                <a:solidFill>
                  <a:schemeClr val="tx1"/>
                </a:solidFill>
                <a:latin typeface="+mn-ea"/>
                <a:ea typeface="+mn-ea"/>
                <a:sym typeface="Symbol" panose="05050102010706020507" pitchFamily="18" charset="2"/>
              </a:rPr>
              <a:t>下述相对差值测度</a:t>
            </a:r>
          </a:p>
        </p:txBody>
      </p:sp>
      <p:grpSp>
        <p:nvGrpSpPr>
          <p:cNvPr id="2" name="组合 1"/>
          <p:cNvGrpSpPr/>
          <p:nvPr/>
        </p:nvGrpSpPr>
        <p:grpSpPr>
          <a:xfrm>
            <a:off x="2998071" y="3212269"/>
            <a:ext cx="5943600" cy="2397904"/>
            <a:chOff x="1474071" y="3212269"/>
            <a:chExt cx="5943600" cy="2397904"/>
          </a:xfrm>
        </p:grpSpPr>
        <p:sp>
          <p:nvSpPr>
            <p:cNvPr id="19" name="Rectangle 3"/>
            <p:cNvSpPr>
              <a:spLocks noChangeArrowheads="1"/>
            </p:cNvSpPr>
            <p:nvPr/>
          </p:nvSpPr>
          <p:spPr bwMode="auto">
            <a:xfrm>
              <a:off x="2021301" y="3216212"/>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000" dirty="0">
                  <a:solidFill>
                    <a:schemeClr val="tx1"/>
                  </a:solidFill>
                  <a:latin typeface="+mn-ea"/>
                  <a:ea typeface="+mn-ea"/>
                  <a:sym typeface="Symbol" panose="05050102010706020507" pitchFamily="18" charset="2"/>
                </a:rPr>
                <a:t>甲州总人口</a:t>
              </a:r>
            </a:p>
          </p:txBody>
        </p:sp>
        <p:sp>
          <p:nvSpPr>
            <p:cNvPr id="20" name="Rectangle 4"/>
            <p:cNvSpPr>
              <a:spLocks noChangeArrowheads="1"/>
            </p:cNvSpPr>
            <p:nvPr/>
          </p:nvSpPr>
          <p:spPr bwMode="auto">
            <a:xfrm>
              <a:off x="2021301" y="3806073"/>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000" dirty="0">
                  <a:solidFill>
                    <a:schemeClr val="tx1"/>
                  </a:solidFill>
                  <a:latin typeface="+mn-ea"/>
                  <a:ea typeface="+mn-ea"/>
                  <a:sym typeface="Symbol" panose="05050102010706020507" pitchFamily="18" charset="2"/>
                </a:rPr>
                <a:t>甲州</a:t>
              </a:r>
              <a:r>
                <a:rPr kumimoji="1" lang="zh-CN" altLang="en-US" sz="2000" dirty="0">
                  <a:solidFill>
                    <a:schemeClr val="tx1"/>
                  </a:solidFill>
                  <a:latin typeface="+mn-ea"/>
                  <a:ea typeface="+mn-ea"/>
                </a:rPr>
                <a:t>席位数</a:t>
              </a:r>
            </a:p>
          </p:txBody>
        </p:sp>
        <p:sp>
          <p:nvSpPr>
            <p:cNvPr id="21" name="Line 5"/>
            <p:cNvSpPr>
              <a:spLocks noChangeShapeType="1"/>
            </p:cNvSpPr>
            <p:nvPr/>
          </p:nvSpPr>
          <p:spPr bwMode="auto">
            <a:xfrm>
              <a:off x="1850285" y="3713234"/>
              <a:ext cx="2057400" cy="0"/>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sz="1400">
                <a:latin typeface="+mn-ea"/>
              </a:endParaRPr>
            </a:p>
          </p:txBody>
        </p:sp>
        <p:sp>
          <p:nvSpPr>
            <p:cNvPr id="23" name="Rectangle 6"/>
            <p:cNvSpPr>
              <a:spLocks noChangeArrowheads="1"/>
            </p:cNvSpPr>
            <p:nvPr/>
          </p:nvSpPr>
          <p:spPr bwMode="auto">
            <a:xfrm>
              <a:off x="3983885" y="3460822"/>
              <a:ext cx="4619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000" b="1" dirty="0">
                  <a:solidFill>
                    <a:schemeClr val="tx1"/>
                  </a:solidFill>
                  <a:latin typeface="+mn-ea"/>
                  <a:ea typeface="+mn-ea"/>
                  <a:sym typeface="Symbol" panose="05050102010706020507" pitchFamily="18" charset="2"/>
                </a:rPr>
                <a:t>—</a:t>
              </a:r>
              <a:endParaRPr kumimoji="1" lang="zh-CN" altLang="en-US" sz="2000" b="1" dirty="0">
                <a:solidFill>
                  <a:schemeClr val="tx1"/>
                </a:solidFill>
                <a:latin typeface="+mn-ea"/>
                <a:ea typeface="+mn-ea"/>
                <a:sym typeface="Symbol" panose="05050102010706020507" pitchFamily="18" charset="2"/>
              </a:endParaRPr>
            </a:p>
          </p:txBody>
        </p:sp>
        <p:sp>
          <p:nvSpPr>
            <p:cNvPr id="24" name="Rectangle 7"/>
            <p:cNvSpPr>
              <a:spLocks noChangeArrowheads="1"/>
            </p:cNvSpPr>
            <p:nvPr/>
          </p:nvSpPr>
          <p:spPr bwMode="auto">
            <a:xfrm>
              <a:off x="4824140" y="3212269"/>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000" dirty="0">
                  <a:solidFill>
                    <a:schemeClr val="tx1"/>
                  </a:solidFill>
                  <a:latin typeface="+mn-ea"/>
                  <a:ea typeface="+mn-ea"/>
                  <a:sym typeface="Symbol" panose="05050102010706020507" pitchFamily="18" charset="2"/>
                </a:rPr>
                <a:t>乙州总人口</a:t>
              </a:r>
            </a:p>
          </p:txBody>
        </p:sp>
        <p:sp>
          <p:nvSpPr>
            <p:cNvPr id="25" name="Rectangle 8"/>
            <p:cNvSpPr>
              <a:spLocks noChangeArrowheads="1"/>
            </p:cNvSpPr>
            <p:nvPr/>
          </p:nvSpPr>
          <p:spPr bwMode="auto">
            <a:xfrm>
              <a:off x="4824140" y="3806073"/>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000" dirty="0">
                  <a:solidFill>
                    <a:schemeClr val="tx1"/>
                  </a:solidFill>
                  <a:latin typeface="+mn-ea"/>
                  <a:ea typeface="+mn-ea"/>
                  <a:sym typeface="Symbol" panose="05050102010706020507" pitchFamily="18" charset="2"/>
                </a:rPr>
                <a:t>乙州</a:t>
              </a:r>
              <a:r>
                <a:rPr kumimoji="1" lang="zh-CN" altLang="en-US" sz="2000" dirty="0">
                  <a:solidFill>
                    <a:schemeClr val="tx1"/>
                  </a:solidFill>
                  <a:latin typeface="+mn-ea"/>
                  <a:ea typeface="+mn-ea"/>
                </a:rPr>
                <a:t>席位数</a:t>
              </a:r>
            </a:p>
          </p:txBody>
        </p:sp>
        <p:sp>
          <p:nvSpPr>
            <p:cNvPr id="26" name="Line 9"/>
            <p:cNvSpPr>
              <a:spLocks noChangeShapeType="1"/>
            </p:cNvSpPr>
            <p:nvPr/>
          </p:nvSpPr>
          <p:spPr bwMode="auto">
            <a:xfrm>
              <a:off x="4593485" y="3713234"/>
              <a:ext cx="2057400" cy="0"/>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sz="1400">
                <a:latin typeface="+mn-ea"/>
              </a:endParaRPr>
            </a:p>
          </p:txBody>
        </p:sp>
        <p:sp>
          <p:nvSpPr>
            <p:cNvPr id="15" name="Line 6"/>
            <p:cNvSpPr>
              <a:spLocks noChangeShapeType="1"/>
            </p:cNvSpPr>
            <p:nvPr/>
          </p:nvSpPr>
          <p:spPr bwMode="auto">
            <a:xfrm>
              <a:off x="1474071" y="4438650"/>
              <a:ext cx="5943600" cy="0"/>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 name="Rectangle 7"/>
            <p:cNvSpPr>
              <a:spLocks noChangeArrowheads="1"/>
            </p:cNvSpPr>
            <p:nvPr/>
          </p:nvSpPr>
          <p:spPr bwMode="auto">
            <a:xfrm>
              <a:off x="3583991" y="4616259"/>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000" dirty="0">
                  <a:solidFill>
                    <a:schemeClr val="tx1"/>
                  </a:solidFill>
                  <a:latin typeface="+mn-ea"/>
                  <a:ea typeface="+mn-ea"/>
                  <a:sym typeface="Symbol" panose="05050102010706020507" pitchFamily="18" charset="2"/>
                </a:rPr>
                <a:t>乙州总人口</a:t>
              </a:r>
            </a:p>
          </p:txBody>
        </p:sp>
        <p:sp>
          <p:nvSpPr>
            <p:cNvPr id="17" name="Rectangle 8"/>
            <p:cNvSpPr>
              <a:spLocks noChangeArrowheads="1"/>
            </p:cNvSpPr>
            <p:nvPr/>
          </p:nvSpPr>
          <p:spPr bwMode="auto">
            <a:xfrm>
              <a:off x="3583991" y="5210063"/>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000" dirty="0">
                  <a:solidFill>
                    <a:schemeClr val="tx1"/>
                  </a:solidFill>
                  <a:latin typeface="+mn-ea"/>
                  <a:ea typeface="+mn-ea"/>
                  <a:sym typeface="Symbol" panose="05050102010706020507" pitchFamily="18" charset="2"/>
                </a:rPr>
                <a:t>乙州</a:t>
              </a:r>
              <a:r>
                <a:rPr kumimoji="1" lang="zh-CN" altLang="en-US" sz="2000" dirty="0">
                  <a:solidFill>
                    <a:schemeClr val="tx1"/>
                  </a:solidFill>
                  <a:latin typeface="+mn-ea"/>
                  <a:ea typeface="+mn-ea"/>
                </a:rPr>
                <a:t>席位数</a:t>
              </a:r>
            </a:p>
          </p:txBody>
        </p:sp>
        <p:sp>
          <p:nvSpPr>
            <p:cNvPr id="18" name="Line 9"/>
            <p:cNvSpPr>
              <a:spLocks noChangeShapeType="1"/>
            </p:cNvSpPr>
            <p:nvPr/>
          </p:nvSpPr>
          <p:spPr bwMode="auto">
            <a:xfrm>
              <a:off x="3353336" y="5117224"/>
              <a:ext cx="2057400" cy="0"/>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sz="1400">
                <a:latin typeface="+mn-ea"/>
              </a:endParaRPr>
            </a:p>
          </p:txBody>
        </p:sp>
      </p:grpSp>
    </p:spTree>
    <p:extLst>
      <p:ext uri="{BB962C8B-B14F-4D97-AF65-F5344CB8AC3E}">
        <p14:creationId xmlns:p14="http://schemas.microsoft.com/office/powerpoint/2010/main" val="27788279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85</a:t>
            </a:fld>
            <a:endParaRPr lang="zh-CN" altLang="en-US" dirty="0"/>
          </a:p>
        </p:txBody>
      </p:sp>
      <p:cxnSp>
        <p:nvCxnSpPr>
          <p:cNvPr id="22" name="直接连接符 21"/>
          <p:cNvCxnSpPr>
            <a:stCxn id="10" idx="3"/>
          </p:cNvCxnSpPr>
          <p:nvPr/>
        </p:nvCxnSpPr>
        <p:spPr>
          <a:xfrm>
            <a:off x="6753904" y="5074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131774" y="932698"/>
            <a:ext cx="1367682"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举例</a:t>
            </a:r>
          </a:p>
        </p:txBody>
      </p:sp>
      <p:sp>
        <p:nvSpPr>
          <p:cNvPr id="27" name="Rectangle 10"/>
          <p:cNvSpPr>
            <a:spLocks noChangeArrowheads="1"/>
          </p:cNvSpPr>
          <p:nvPr/>
        </p:nvSpPr>
        <p:spPr bwMode="auto">
          <a:xfrm>
            <a:off x="2781301" y="1644747"/>
            <a:ext cx="3788217"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nSpc>
                <a:spcPct val="150000"/>
              </a:lnSpc>
            </a:pPr>
            <a:r>
              <a:rPr kumimoji="1" lang="zh-CN" altLang="en-US" sz="2400" dirty="0">
                <a:solidFill>
                  <a:schemeClr val="tx1"/>
                </a:solidFill>
                <a:latin typeface="+mn-ea"/>
                <a:ea typeface="+mn-ea"/>
                <a:sym typeface="Symbol" panose="05050102010706020507" pitchFamily="18" charset="2"/>
              </a:rPr>
              <a:t>甲州</a:t>
            </a:r>
            <a:r>
              <a:rPr kumimoji="1" lang="en-US" altLang="zh-CN" sz="2400" dirty="0">
                <a:solidFill>
                  <a:schemeClr val="tx1"/>
                </a:solidFill>
                <a:latin typeface="+mn-ea"/>
                <a:ea typeface="+mn-ea"/>
                <a:sym typeface="Symbol" panose="05050102010706020507" pitchFamily="18" charset="2"/>
              </a:rPr>
              <a:t>1000000</a:t>
            </a:r>
            <a:r>
              <a:rPr kumimoji="1" lang="zh-CN" altLang="en-US" sz="2400" dirty="0">
                <a:solidFill>
                  <a:schemeClr val="tx1"/>
                </a:solidFill>
                <a:latin typeface="+mn-ea"/>
                <a:ea typeface="+mn-ea"/>
                <a:sym typeface="Symbol" panose="05050102010706020507" pitchFamily="18" charset="2"/>
              </a:rPr>
              <a:t>人，</a:t>
            </a:r>
            <a:r>
              <a:rPr kumimoji="1" lang="en-US" altLang="zh-CN" sz="2400" dirty="0">
                <a:solidFill>
                  <a:schemeClr val="tx1"/>
                </a:solidFill>
                <a:latin typeface="+mn-ea"/>
                <a:ea typeface="+mn-ea"/>
                <a:sym typeface="Symbol" panose="05050102010706020507" pitchFamily="18" charset="2"/>
              </a:rPr>
              <a:t>2</a:t>
            </a:r>
            <a:r>
              <a:rPr kumimoji="1" lang="zh-CN" altLang="en-US" sz="2400" dirty="0">
                <a:solidFill>
                  <a:schemeClr val="tx1"/>
                </a:solidFill>
                <a:latin typeface="+mn-ea"/>
                <a:ea typeface="+mn-ea"/>
                <a:sym typeface="Symbol" panose="05050102010706020507" pitchFamily="18" charset="2"/>
              </a:rPr>
              <a:t>个席位</a:t>
            </a:r>
          </a:p>
          <a:p>
            <a:pPr>
              <a:lnSpc>
                <a:spcPct val="150000"/>
              </a:lnSpc>
            </a:pPr>
            <a:r>
              <a:rPr kumimoji="1" lang="zh-CN" altLang="en-US" sz="2400" dirty="0">
                <a:solidFill>
                  <a:schemeClr val="tx1"/>
                </a:solidFill>
                <a:latin typeface="+mn-ea"/>
                <a:ea typeface="+mn-ea"/>
                <a:sym typeface="Symbol" panose="05050102010706020507" pitchFamily="18" charset="2"/>
              </a:rPr>
              <a:t>乙州</a:t>
            </a:r>
            <a:r>
              <a:rPr kumimoji="1" lang="en-US" altLang="zh-CN" sz="2400" dirty="0">
                <a:solidFill>
                  <a:schemeClr val="tx1"/>
                </a:solidFill>
                <a:latin typeface="+mn-ea"/>
                <a:ea typeface="+mn-ea"/>
                <a:sym typeface="Symbol" panose="05050102010706020507" pitchFamily="18" charset="2"/>
              </a:rPr>
              <a:t>1200000</a:t>
            </a:r>
            <a:r>
              <a:rPr kumimoji="1" lang="zh-CN" altLang="en-US" sz="2400" dirty="0">
                <a:solidFill>
                  <a:schemeClr val="tx1"/>
                </a:solidFill>
                <a:latin typeface="+mn-ea"/>
                <a:ea typeface="+mn-ea"/>
                <a:sym typeface="Symbol" panose="05050102010706020507" pitchFamily="18" charset="2"/>
              </a:rPr>
              <a:t>人，</a:t>
            </a:r>
            <a:r>
              <a:rPr kumimoji="1" lang="en-US" altLang="zh-CN" sz="2400" dirty="0">
                <a:solidFill>
                  <a:schemeClr val="tx1"/>
                </a:solidFill>
                <a:latin typeface="+mn-ea"/>
                <a:ea typeface="+mn-ea"/>
                <a:sym typeface="Symbol" panose="05050102010706020507" pitchFamily="18" charset="2"/>
              </a:rPr>
              <a:t>3</a:t>
            </a:r>
            <a:r>
              <a:rPr kumimoji="1" lang="zh-CN" altLang="en-US" sz="2400" dirty="0">
                <a:solidFill>
                  <a:schemeClr val="tx1"/>
                </a:solidFill>
                <a:latin typeface="+mn-ea"/>
                <a:ea typeface="+mn-ea"/>
                <a:sym typeface="Symbol" panose="05050102010706020507" pitchFamily="18" charset="2"/>
              </a:rPr>
              <a:t>个席位</a:t>
            </a:r>
          </a:p>
        </p:txBody>
      </p:sp>
      <p:grpSp>
        <p:nvGrpSpPr>
          <p:cNvPr id="29" name="组合 28"/>
          <p:cNvGrpSpPr>
            <a:grpSpLocks/>
          </p:cNvGrpSpPr>
          <p:nvPr/>
        </p:nvGrpSpPr>
        <p:grpSpPr bwMode="auto">
          <a:xfrm>
            <a:off x="1633949" y="3425826"/>
            <a:ext cx="5775635" cy="2076483"/>
            <a:chOff x="1130491" y="3308798"/>
            <a:chExt cx="5775836" cy="2077313"/>
          </a:xfrm>
        </p:grpSpPr>
        <p:sp>
          <p:nvSpPr>
            <p:cNvPr id="30" name="Line 6"/>
            <p:cNvSpPr>
              <a:spLocks noChangeShapeType="1"/>
            </p:cNvSpPr>
            <p:nvPr/>
          </p:nvSpPr>
          <p:spPr bwMode="auto">
            <a:xfrm>
              <a:off x="1130491" y="4375598"/>
              <a:ext cx="4319328" cy="0"/>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sz="1600"/>
            </a:p>
          </p:txBody>
        </p:sp>
        <p:sp>
          <p:nvSpPr>
            <p:cNvPr id="31" name="Rectangle 7"/>
            <p:cNvSpPr>
              <a:spLocks noChangeArrowheads="1"/>
            </p:cNvSpPr>
            <p:nvPr/>
          </p:nvSpPr>
          <p:spPr bwMode="auto">
            <a:xfrm>
              <a:off x="1292718" y="3310915"/>
              <a:ext cx="1261928" cy="461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b="1" dirty="0">
                  <a:sym typeface="Symbol" panose="05050102010706020507" pitchFamily="18" charset="2"/>
                </a:rPr>
                <a:t>1000000</a:t>
              </a:r>
              <a:endParaRPr kumimoji="1" lang="zh-CN" altLang="en-US" sz="2400" b="1" dirty="0">
                <a:sym typeface="Symbol" panose="05050102010706020507" pitchFamily="18" charset="2"/>
              </a:endParaRPr>
            </a:p>
          </p:txBody>
        </p:sp>
        <p:sp>
          <p:nvSpPr>
            <p:cNvPr id="32" name="Rectangle 8"/>
            <p:cNvSpPr>
              <a:spLocks noChangeArrowheads="1"/>
            </p:cNvSpPr>
            <p:nvPr/>
          </p:nvSpPr>
          <p:spPr bwMode="auto">
            <a:xfrm>
              <a:off x="1767202" y="3802188"/>
              <a:ext cx="338566" cy="461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b="1" dirty="0">
                  <a:sym typeface="Symbol" panose="05050102010706020507" pitchFamily="18" charset="2"/>
                </a:rPr>
                <a:t>2</a:t>
              </a:r>
              <a:endParaRPr kumimoji="1" lang="zh-CN" altLang="en-US" sz="2400" b="1" dirty="0"/>
            </a:p>
          </p:txBody>
        </p:sp>
        <p:sp>
          <p:nvSpPr>
            <p:cNvPr id="33" name="Line 9"/>
            <p:cNvSpPr>
              <a:spLocks noChangeShapeType="1"/>
            </p:cNvSpPr>
            <p:nvPr/>
          </p:nvSpPr>
          <p:spPr bwMode="auto">
            <a:xfrm>
              <a:off x="1196758" y="3779934"/>
              <a:ext cx="1479455" cy="0"/>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sz="1600"/>
            </a:p>
          </p:txBody>
        </p:sp>
        <p:sp>
          <p:nvSpPr>
            <p:cNvPr id="34" name="Rectangle 10"/>
            <p:cNvSpPr>
              <a:spLocks noChangeArrowheads="1"/>
            </p:cNvSpPr>
            <p:nvPr/>
          </p:nvSpPr>
          <p:spPr bwMode="auto">
            <a:xfrm>
              <a:off x="2874804" y="3621650"/>
              <a:ext cx="494063" cy="461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b="1" dirty="0">
                  <a:sym typeface="Symbol" panose="05050102010706020507" pitchFamily="18" charset="2"/>
                </a:rPr>
                <a:t>－</a:t>
              </a:r>
            </a:p>
          </p:txBody>
        </p:sp>
        <p:sp>
          <p:nvSpPr>
            <p:cNvPr id="35" name="Rectangle 11"/>
            <p:cNvSpPr>
              <a:spLocks noChangeArrowheads="1"/>
            </p:cNvSpPr>
            <p:nvPr/>
          </p:nvSpPr>
          <p:spPr bwMode="auto">
            <a:xfrm>
              <a:off x="3689026" y="3308798"/>
              <a:ext cx="1261928" cy="461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b="1" dirty="0">
                  <a:sym typeface="Symbol" panose="05050102010706020507" pitchFamily="18" charset="2"/>
                </a:rPr>
                <a:t>1200000</a:t>
              </a:r>
              <a:endParaRPr kumimoji="1" lang="zh-CN" altLang="en-US" sz="2400" b="1" dirty="0">
                <a:sym typeface="Symbol" panose="05050102010706020507" pitchFamily="18" charset="2"/>
              </a:endParaRPr>
            </a:p>
          </p:txBody>
        </p:sp>
        <p:sp>
          <p:nvSpPr>
            <p:cNvPr id="36" name="Rectangle 12"/>
            <p:cNvSpPr>
              <a:spLocks noChangeArrowheads="1"/>
            </p:cNvSpPr>
            <p:nvPr/>
          </p:nvSpPr>
          <p:spPr bwMode="auto">
            <a:xfrm>
              <a:off x="4137904" y="3800071"/>
              <a:ext cx="338566" cy="461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b="1">
                  <a:sym typeface="Symbol" panose="05050102010706020507" pitchFamily="18" charset="2"/>
                </a:rPr>
                <a:t>3</a:t>
              </a:r>
              <a:endParaRPr kumimoji="1" lang="zh-CN" altLang="en-US" sz="2400" b="1"/>
            </a:p>
          </p:txBody>
        </p:sp>
        <p:sp>
          <p:nvSpPr>
            <p:cNvPr id="37" name="Line 13"/>
            <p:cNvSpPr>
              <a:spLocks noChangeShapeType="1"/>
            </p:cNvSpPr>
            <p:nvPr/>
          </p:nvSpPr>
          <p:spPr bwMode="auto">
            <a:xfrm>
              <a:off x="3619150" y="3779693"/>
              <a:ext cx="1421078" cy="0"/>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sz="1600"/>
            </a:p>
          </p:txBody>
        </p:sp>
        <p:sp>
          <p:nvSpPr>
            <p:cNvPr id="38" name="Rectangle 14"/>
            <p:cNvSpPr>
              <a:spLocks noChangeArrowheads="1"/>
            </p:cNvSpPr>
            <p:nvPr/>
          </p:nvSpPr>
          <p:spPr bwMode="auto">
            <a:xfrm>
              <a:off x="2501275" y="4456470"/>
              <a:ext cx="1261928" cy="461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b="1" dirty="0">
                  <a:sym typeface="Symbol" panose="05050102010706020507" pitchFamily="18" charset="2"/>
                </a:rPr>
                <a:t>1200000</a:t>
              </a:r>
              <a:endParaRPr kumimoji="1" lang="zh-CN" altLang="en-US" sz="2400" b="1" dirty="0">
                <a:sym typeface="Symbol" panose="05050102010706020507" pitchFamily="18" charset="2"/>
              </a:endParaRPr>
            </a:p>
          </p:txBody>
        </p:sp>
        <p:sp>
          <p:nvSpPr>
            <p:cNvPr id="39" name="Rectangle 15"/>
            <p:cNvSpPr>
              <a:spLocks noChangeArrowheads="1"/>
            </p:cNvSpPr>
            <p:nvPr/>
          </p:nvSpPr>
          <p:spPr bwMode="auto">
            <a:xfrm>
              <a:off x="2962956" y="4924262"/>
              <a:ext cx="338566" cy="461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b="1">
                  <a:sym typeface="Symbol" panose="05050102010706020507" pitchFamily="18" charset="2"/>
                </a:rPr>
                <a:t>3</a:t>
              </a:r>
              <a:endParaRPr kumimoji="1" lang="zh-CN" altLang="en-US" sz="2400" b="1"/>
            </a:p>
          </p:txBody>
        </p:sp>
        <p:sp>
          <p:nvSpPr>
            <p:cNvPr id="40" name="Line 16"/>
            <p:cNvSpPr>
              <a:spLocks noChangeShapeType="1"/>
            </p:cNvSpPr>
            <p:nvPr/>
          </p:nvSpPr>
          <p:spPr bwMode="auto">
            <a:xfrm>
              <a:off x="2340167" y="4918318"/>
              <a:ext cx="1585598" cy="0"/>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sz="1600"/>
            </a:p>
          </p:txBody>
        </p:sp>
        <p:sp>
          <p:nvSpPr>
            <p:cNvPr id="41" name="TextBox 2"/>
            <p:cNvSpPr txBox="1">
              <a:spLocks noChangeArrowheads="1"/>
            </p:cNvSpPr>
            <p:nvPr/>
          </p:nvSpPr>
          <p:spPr bwMode="auto">
            <a:xfrm>
              <a:off x="5610927" y="4158245"/>
              <a:ext cx="1295400" cy="46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en-US" altLang="zh-CN" sz="2400" b="1" dirty="0"/>
                <a:t>= 0.25</a:t>
              </a:r>
              <a:endParaRPr lang="zh-CN" altLang="en-US" sz="2400" b="1" dirty="0"/>
            </a:p>
          </p:txBody>
        </p:sp>
      </p:grpSp>
    </p:spTree>
    <p:extLst>
      <p:ext uri="{BB962C8B-B14F-4D97-AF65-F5344CB8AC3E}">
        <p14:creationId xmlns:p14="http://schemas.microsoft.com/office/powerpoint/2010/main" val="10046270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86</a:t>
            </a:fld>
            <a:endParaRPr lang="zh-CN" altLang="en-US" dirty="0"/>
          </a:p>
        </p:txBody>
      </p:sp>
      <p:cxnSp>
        <p:nvCxnSpPr>
          <p:cNvPr id="22" name="直接连接符 21"/>
          <p:cNvCxnSpPr>
            <a:stCxn id="10" idx="3"/>
          </p:cNvCxnSpPr>
          <p:nvPr/>
        </p:nvCxnSpPr>
        <p:spPr>
          <a:xfrm>
            <a:off x="6753904" y="5074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131774" y="932698"/>
            <a:ext cx="1367682"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举例</a:t>
            </a:r>
          </a:p>
        </p:txBody>
      </p:sp>
      <p:sp>
        <p:nvSpPr>
          <p:cNvPr id="27" name="Rectangle 10"/>
          <p:cNvSpPr>
            <a:spLocks noChangeArrowheads="1"/>
          </p:cNvSpPr>
          <p:nvPr/>
        </p:nvSpPr>
        <p:spPr bwMode="auto">
          <a:xfrm>
            <a:off x="2781301" y="1644747"/>
            <a:ext cx="3788217"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nSpc>
                <a:spcPct val="150000"/>
              </a:lnSpc>
            </a:pPr>
            <a:r>
              <a:rPr kumimoji="1" lang="zh-CN" altLang="en-US" sz="2400" dirty="0">
                <a:solidFill>
                  <a:schemeClr val="tx1"/>
                </a:solidFill>
                <a:latin typeface="+mn-ea"/>
                <a:ea typeface="+mn-ea"/>
                <a:sym typeface="Symbol" panose="05050102010706020507" pitchFamily="18" charset="2"/>
              </a:rPr>
              <a:t>甲州</a:t>
            </a:r>
            <a:r>
              <a:rPr kumimoji="1" lang="en-US" altLang="zh-CN" sz="2400" dirty="0">
                <a:solidFill>
                  <a:schemeClr val="tx1"/>
                </a:solidFill>
                <a:latin typeface="+mn-ea"/>
                <a:ea typeface="+mn-ea"/>
                <a:sym typeface="Symbol" panose="05050102010706020507" pitchFamily="18" charset="2"/>
              </a:rPr>
              <a:t>1000000</a:t>
            </a:r>
            <a:r>
              <a:rPr kumimoji="1" lang="zh-CN" altLang="en-US" sz="2400" dirty="0">
                <a:solidFill>
                  <a:schemeClr val="tx1"/>
                </a:solidFill>
                <a:latin typeface="+mn-ea"/>
                <a:ea typeface="+mn-ea"/>
                <a:sym typeface="Symbol" panose="05050102010706020507" pitchFamily="18" charset="2"/>
              </a:rPr>
              <a:t>人，</a:t>
            </a:r>
            <a:r>
              <a:rPr kumimoji="1" lang="en-US" altLang="zh-CN" sz="2400" dirty="0">
                <a:solidFill>
                  <a:schemeClr val="tx1"/>
                </a:solidFill>
                <a:latin typeface="+mn-ea"/>
                <a:ea typeface="+mn-ea"/>
                <a:sym typeface="Symbol" panose="05050102010706020507" pitchFamily="18" charset="2"/>
              </a:rPr>
              <a:t>2</a:t>
            </a:r>
            <a:r>
              <a:rPr kumimoji="1" lang="zh-CN" altLang="en-US" sz="2400" dirty="0">
                <a:solidFill>
                  <a:schemeClr val="tx1"/>
                </a:solidFill>
                <a:latin typeface="+mn-ea"/>
                <a:ea typeface="+mn-ea"/>
                <a:sym typeface="Symbol" panose="05050102010706020507" pitchFamily="18" charset="2"/>
              </a:rPr>
              <a:t>个席位</a:t>
            </a:r>
          </a:p>
          <a:p>
            <a:pPr>
              <a:lnSpc>
                <a:spcPct val="150000"/>
              </a:lnSpc>
            </a:pPr>
            <a:r>
              <a:rPr kumimoji="1" lang="zh-CN" altLang="en-US" sz="2400" dirty="0">
                <a:solidFill>
                  <a:schemeClr val="tx1"/>
                </a:solidFill>
                <a:latin typeface="+mn-ea"/>
                <a:ea typeface="+mn-ea"/>
                <a:sym typeface="Symbol" panose="05050102010706020507" pitchFamily="18" charset="2"/>
              </a:rPr>
              <a:t>乙州</a:t>
            </a:r>
            <a:r>
              <a:rPr kumimoji="1" lang="en-US" altLang="zh-CN" sz="2400" dirty="0">
                <a:solidFill>
                  <a:schemeClr val="tx1"/>
                </a:solidFill>
                <a:latin typeface="+mn-ea"/>
                <a:ea typeface="+mn-ea"/>
                <a:sym typeface="Symbol" panose="05050102010706020507" pitchFamily="18" charset="2"/>
              </a:rPr>
              <a:t>1200000</a:t>
            </a:r>
            <a:r>
              <a:rPr kumimoji="1" lang="zh-CN" altLang="en-US" sz="2400" dirty="0">
                <a:solidFill>
                  <a:schemeClr val="tx1"/>
                </a:solidFill>
                <a:latin typeface="+mn-ea"/>
                <a:ea typeface="+mn-ea"/>
                <a:sym typeface="Symbol" panose="05050102010706020507" pitchFamily="18" charset="2"/>
              </a:rPr>
              <a:t>人，</a:t>
            </a:r>
            <a:r>
              <a:rPr kumimoji="1" lang="en-US" altLang="zh-CN" sz="2400" dirty="0">
                <a:solidFill>
                  <a:schemeClr val="tx1"/>
                </a:solidFill>
                <a:latin typeface="+mn-ea"/>
                <a:ea typeface="+mn-ea"/>
                <a:sym typeface="Symbol" panose="05050102010706020507" pitchFamily="18" charset="2"/>
              </a:rPr>
              <a:t>3</a:t>
            </a:r>
            <a:r>
              <a:rPr kumimoji="1" lang="zh-CN" altLang="en-US" sz="2400" dirty="0">
                <a:solidFill>
                  <a:schemeClr val="tx1"/>
                </a:solidFill>
                <a:latin typeface="+mn-ea"/>
                <a:ea typeface="+mn-ea"/>
                <a:sym typeface="Symbol" panose="05050102010706020507" pitchFamily="18" charset="2"/>
              </a:rPr>
              <a:t>个席位</a:t>
            </a:r>
          </a:p>
        </p:txBody>
      </p:sp>
      <p:grpSp>
        <p:nvGrpSpPr>
          <p:cNvPr id="29" name="组合 28"/>
          <p:cNvGrpSpPr>
            <a:grpSpLocks/>
          </p:cNvGrpSpPr>
          <p:nvPr/>
        </p:nvGrpSpPr>
        <p:grpSpPr bwMode="auto">
          <a:xfrm>
            <a:off x="1633949" y="3425826"/>
            <a:ext cx="5775635" cy="2076483"/>
            <a:chOff x="1130491" y="3308798"/>
            <a:chExt cx="5775836" cy="2077313"/>
          </a:xfrm>
        </p:grpSpPr>
        <p:sp>
          <p:nvSpPr>
            <p:cNvPr id="30" name="Line 6"/>
            <p:cNvSpPr>
              <a:spLocks noChangeShapeType="1"/>
            </p:cNvSpPr>
            <p:nvPr/>
          </p:nvSpPr>
          <p:spPr bwMode="auto">
            <a:xfrm>
              <a:off x="1130491" y="4375598"/>
              <a:ext cx="4319328" cy="0"/>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sz="1600"/>
            </a:p>
          </p:txBody>
        </p:sp>
        <p:sp>
          <p:nvSpPr>
            <p:cNvPr id="31" name="Rectangle 7"/>
            <p:cNvSpPr>
              <a:spLocks noChangeArrowheads="1"/>
            </p:cNvSpPr>
            <p:nvPr/>
          </p:nvSpPr>
          <p:spPr bwMode="auto">
            <a:xfrm>
              <a:off x="1292718" y="3310915"/>
              <a:ext cx="1261928" cy="461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b="1" dirty="0">
                  <a:sym typeface="Symbol" panose="05050102010706020507" pitchFamily="18" charset="2"/>
                </a:rPr>
                <a:t>1000000</a:t>
              </a:r>
              <a:endParaRPr kumimoji="1" lang="zh-CN" altLang="en-US" sz="2400" b="1" dirty="0">
                <a:sym typeface="Symbol" panose="05050102010706020507" pitchFamily="18" charset="2"/>
              </a:endParaRPr>
            </a:p>
          </p:txBody>
        </p:sp>
        <p:sp>
          <p:nvSpPr>
            <p:cNvPr id="32" name="Rectangle 8"/>
            <p:cNvSpPr>
              <a:spLocks noChangeArrowheads="1"/>
            </p:cNvSpPr>
            <p:nvPr/>
          </p:nvSpPr>
          <p:spPr bwMode="auto">
            <a:xfrm>
              <a:off x="1767202" y="3802188"/>
              <a:ext cx="338566" cy="461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b="1" dirty="0">
                  <a:sym typeface="Symbol" panose="05050102010706020507" pitchFamily="18" charset="2"/>
                </a:rPr>
                <a:t>2</a:t>
              </a:r>
              <a:endParaRPr kumimoji="1" lang="zh-CN" altLang="en-US" sz="2400" b="1" dirty="0"/>
            </a:p>
          </p:txBody>
        </p:sp>
        <p:sp>
          <p:nvSpPr>
            <p:cNvPr id="33" name="Line 9"/>
            <p:cNvSpPr>
              <a:spLocks noChangeShapeType="1"/>
            </p:cNvSpPr>
            <p:nvPr/>
          </p:nvSpPr>
          <p:spPr bwMode="auto">
            <a:xfrm>
              <a:off x="1196758" y="3779934"/>
              <a:ext cx="1479455" cy="0"/>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sz="1600"/>
            </a:p>
          </p:txBody>
        </p:sp>
        <p:sp>
          <p:nvSpPr>
            <p:cNvPr id="34" name="Rectangle 10"/>
            <p:cNvSpPr>
              <a:spLocks noChangeArrowheads="1"/>
            </p:cNvSpPr>
            <p:nvPr/>
          </p:nvSpPr>
          <p:spPr bwMode="auto">
            <a:xfrm>
              <a:off x="2874804" y="3621650"/>
              <a:ext cx="494063" cy="461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b="1" dirty="0">
                  <a:sym typeface="Symbol" panose="05050102010706020507" pitchFamily="18" charset="2"/>
                </a:rPr>
                <a:t>－</a:t>
              </a:r>
            </a:p>
          </p:txBody>
        </p:sp>
        <p:sp>
          <p:nvSpPr>
            <p:cNvPr id="35" name="Rectangle 11"/>
            <p:cNvSpPr>
              <a:spLocks noChangeArrowheads="1"/>
            </p:cNvSpPr>
            <p:nvPr/>
          </p:nvSpPr>
          <p:spPr bwMode="auto">
            <a:xfrm>
              <a:off x="3689026" y="3308798"/>
              <a:ext cx="1261928" cy="461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b="1" dirty="0">
                  <a:sym typeface="Symbol" panose="05050102010706020507" pitchFamily="18" charset="2"/>
                </a:rPr>
                <a:t>1200000</a:t>
              </a:r>
              <a:endParaRPr kumimoji="1" lang="zh-CN" altLang="en-US" sz="2400" b="1" dirty="0">
                <a:sym typeface="Symbol" panose="05050102010706020507" pitchFamily="18" charset="2"/>
              </a:endParaRPr>
            </a:p>
          </p:txBody>
        </p:sp>
        <p:sp>
          <p:nvSpPr>
            <p:cNvPr id="36" name="Rectangle 12"/>
            <p:cNvSpPr>
              <a:spLocks noChangeArrowheads="1"/>
            </p:cNvSpPr>
            <p:nvPr/>
          </p:nvSpPr>
          <p:spPr bwMode="auto">
            <a:xfrm>
              <a:off x="4137904" y="3800071"/>
              <a:ext cx="338566" cy="461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b="1">
                  <a:sym typeface="Symbol" panose="05050102010706020507" pitchFamily="18" charset="2"/>
                </a:rPr>
                <a:t>3</a:t>
              </a:r>
              <a:endParaRPr kumimoji="1" lang="zh-CN" altLang="en-US" sz="2400" b="1"/>
            </a:p>
          </p:txBody>
        </p:sp>
        <p:sp>
          <p:nvSpPr>
            <p:cNvPr id="37" name="Line 13"/>
            <p:cNvSpPr>
              <a:spLocks noChangeShapeType="1"/>
            </p:cNvSpPr>
            <p:nvPr/>
          </p:nvSpPr>
          <p:spPr bwMode="auto">
            <a:xfrm>
              <a:off x="3619150" y="3779693"/>
              <a:ext cx="1421078" cy="0"/>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sz="1600"/>
            </a:p>
          </p:txBody>
        </p:sp>
        <p:sp>
          <p:nvSpPr>
            <p:cNvPr id="38" name="Rectangle 14"/>
            <p:cNvSpPr>
              <a:spLocks noChangeArrowheads="1"/>
            </p:cNvSpPr>
            <p:nvPr/>
          </p:nvSpPr>
          <p:spPr bwMode="auto">
            <a:xfrm>
              <a:off x="2501275" y="4456470"/>
              <a:ext cx="1261928" cy="461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b="1" dirty="0">
                  <a:sym typeface="Symbol" panose="05050102010706020507" pitchFamily="18" charset="2"/>
                </a:rPr>
                <a:t>1200000</a:t>
              </a:r>
              <a:endParaRPr kumimoji="1" lang="zh-CN" altLang="en-US" sz="2400" b="1" dirty="0">
                <a:sym typeface="Symbol" panose="05050102010706020507" pitchFamily="18" charset="2"/>
              </a:endParaRPr>
            </a:p>
          </p:txBody>
        </p:sp>
        <p:sp>
          <p:nvSpPr>
            <p:cNvPr id="39" name="Rectangle 15"/>
            <p:cNvSpPr>
              <a:spLocks noChangeArrowheads="1"/>
            </p:cNvSpPr>
            <p:nvPr/>
          </p:nvSpPr>
          <p:spPr bwMode="auto">
            <a:xfrm>
              <a:off x="2962956" y="4924262"/>
              <a:ext cx="338566" cy="461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b="1">
                  <a:sym typeface="Symbol" panose="05050102010706020507" pitchFamily="18" charset="2"/>
                </a:rPr>
                <a:t>3</a:t>
              </a:r>
              <a:endParaRPr kumimoji="1" lang="zh-CN" altLang="en-US" sz="2400" b="1"/>
            </a:p>
          </p:txBody>
        </p:sp>
        <p:sp>
          <p:nvSpPr>
            <p:cNvPr id="40" name="Line 16"/>
            <p:cNvSpPr>
              <a:spLocks noChangeShapeType="1"/>
            </p:cNvSpPr>
            <p:nvPr/>
          </p:nvSpPr>
          <p:spPr bwMode="auto">
            <a:xfrm>
              <a:off x="2340167" y="4918318"/>
              <a:ext cx="1585598" cy="0"/>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sz="1600"/>
            </a:p>
          </p:txBody>
        </p:sp>
        <p:sp>
          <p:nvSpPr>
            <p:cNvPr id="41" name="TextBox 2"/>
            <p:cNvSpPr txBox="1">
              <a:spLocks noChangeArrowheads="1"/>
            </p:cNvSpPr>
            <p:nvPr/>
          </p:nvSpPr>
          <p:spPr bwMode="auto">
            <a:xfrm>
              <a:off x="5610927" y="4158245"/>
              <a:ext cx="1295400" cy="46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en-US" altLang="zh-CN" sz="2400" b="1" dirty="0"/>
                <a:t>= 0.25</a:t>
              </a:r>
              <a:endParaRPr lang="zh-CN" altLang="en-US" sz="2400" b="1" dirty="0"/>
            </a:p>
          </p:txBody>
        </p:sp>
      </p:grpSp>
      <p:sp>
        <p:nvSpPr>
          <p:cNvPr id="42" name="TextBox 4"/>
          <p:cNvSpPr txBox="1"/>
          <p:nvPr/>
        </p:nvSpPr>
        <p:spPr>
          <a:xfrm>
            <a:off x="7486343" y="3834375"/>
            <a:ext cx="2660818" cy="1200329"/>
          </a:xfrm>
          <a:prstGeom prst="rect">
            <a:avLst/>
          </a:prstGeom>
          <a:solidFill>
            <a:schemeClr val="accent1">
              <a:lumMod val="40000"/>
              <a:lumOff val="60000"/>
            </a:schemeClr>
          </a:solidFill>
        </p:spPr>
        <p:style>
          <a:lnRef idx="2">
            <a:schemeClr val="accent1"/>
          </a:lnRef>
          <a:fillRef idx="1">
            <a:schemeClr val="lt1"/>
          </a:fillRef>
          <a:effectRef idx="0">
            <a:schemeClr val="accent1"/>
          </a:effectRef>
          <a:fontRef idx="minor">
            <a:schemeClr val="dk1"/>
          </a:fontRef>
        </p:style>
        <p:txBody>
          <a:bodyPr>
            <a:spAutoFit/>
          </a:bodyPr>
          <a:lstStyle/>
          <a:p>
            <a:pPr>
              <a:defRPr/>
            </a:pPr>
            <a:r>
              <a:rPr lang="zh-CN" altLang="en-US" sz="2400" dirty="0">
                <a:latin typeface="+mj-ea"/>
                <a:ea typeface="+mj-ea"/>
              </a:rPr>
              <a:t>对甲州不公平！</a:t>
            </a:r>
            <a:endParaRPr lang="en-US" altLang="zh-CN" sz="2400" dirty="0">
              <a:latin typeface="+mj-ea"/>
              <a:ea typeface="+mj-ea"/>
            </a:endParaRPr>
          </a:p>
          <a:p>
            <a:pPr>
              <a:defRPr/>
            </a:pPr>
            <a:r>
              <a:rPr lang="zh-CN" altLang="en-US" sz="2400" dirty="0">
                <a:latin typeface="+mj-ea"/>
                <a:ea typeface="+mj-ea"/>
              </a:rPr>
              <a:t>而且这个值越大，不公平性就越大！</a:t>
            </a:r>
          </a:p>
        </p:txBody>
      </p:sp>
    </p:spTree>
    <p:extLst>
      <p:ext uri="{BB962C8B-B14F-4D97-AF65-F5344CB8AC3E}">
        <p14:creationId xmlns:p14="http://schemas.microsoft.com/office/powerpoint/2010/main" val="1832230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87</a:t>
            </a:fld>
            <a:endParaRPr lang="zh-CN" altLang="en-US" dirty="0"/>
          </a:p>
        </p:txBody>
      </p:sp>
      <p:cxnSp>
        <p:nvCxnSpPr>
          <p:cNvPr id="22" name="直接连接符 21"/>
          <p:cNvCxnSpPr>
            <a:stCxn id="10" idx="3"/>
          </p:cNvCxnSpPr>
          <p:nvPr/>
        </p:nvCxnSpPr>
        <p:spPr>
          <a:xfrm>
            <a:off x="6753904" y="5074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1" name="Rectangle 10"/>
          <p:cNvSpPr>
            <a:spLocks noChangeArrowheads="1"/>
          </p:cNvSpPr>
          <p:nvPr/>
        </p:nvSpPr>
        <p:spPr bwMode="auto">
          <a:xfrm>
            <a:off x="2552700" y="972696"/>
            <a:ext cx="693420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nSpc>
                <a:spcPct val="150000"/>
              </a:lnSpc>
            </a:pPr>
            <a:r>
              <a:rPr kumimoji="1" lang="en-US" altLang="zh-CN" sz="2400" dirty="0">
                <a:solidFill>
                  <a:schemeClr val="tx1"/>
                </a:solidFill>
                <a:latin typeface="+mn-ea"/>
                <a:ea typeface="+mn-ea"/>
                <a:sym typeface="Symbol" panose="05050102010706020507" pitchFamily="18" charset="2"/>
              </a:rPr>
              <a:t>	</a:t>
            </a:r>
            <a:r>
              <a:rPr kumimoji="1" lang="zh-CN" altLang="en-US" sz="2400" dirty="0">
                <a:solidFill>
                  <a:schemeClr val="tx1"/>
                </a:solidFill>
                <a:latin typeface="+mn-ea"/>
                <a:ea typeface="+mn-ea"/>
                <a:sym typeface="Symbol" panose="05050102010706020507" pitchFamily="18" charset="2"/>
              </a:rPr>
              <a:t>如果接受相对差值测度模型，马上可以确定在任意两州间分配新增席位的准则。</a:t>
            </a:r>
          </a:p>
        </p:txBody>
      </p:sp>
      <p:sp>
        <p:nvSpPr>
          <p:cNvPr id="23" name="Rectangle 4"/>
          <p:cNvSpPr>
            <a:spLocks noChangeArrowheads="1"/>
          </p:cNvSpPr>
          <p:nvPr/>
        </p:nvSpPr>
        <p:spPr bwMode="auto">
          <a:xfrm>
            <a:off x="2850399" y="2406936"/>
            <a:ext cx="6160252" cy="461665"/>
          </a:xfrm>
          <a:prstGeom prst="rect">
            <a:avLst/>
          </a:prstGeom>
          <a:solidFill>
            <a:schemeClr val="accent1">
              <a:lumMod val="40000"/>
              <a:lumOff val="60000"/>
            </a:schemeClr>
          </a:solidFill>
          <a:ln>
            <a:solidFill>
              <a:schemeClr val="accent5"/>
            </a:solidFill>
            <a:headEnd/>
            <a:tailEnd/>
          </a:ln>
        </p:spPr>
        <p:style>
          <a:lnRef idx="1">
            <a:schemeClr val="accent2"/>
          </a:lnRef>
          <a:fillRef idx="2">
            <a:schemeClr val="accent2"/>
          </a:fillRef>
          <a:effectRef idx="1">
            <a:schemeClr val="accent2"/>
          </a:effectRef>
          <a:fontRef idx="minor">
            <a:schemeClr val="dk1"/>
          </a:fontRef>
        </p:style>
        <p:txBody>
          <a:bodyPr wrap="square">
            <a:spAutoFit/>
          </a:bodyPr>
          <a:lstStyle/>
          <a:p>
            <a:pPr algn="ctr">
              <a:defRPr/>
            </a:pPr>
            <a:r>
              <a:rPr kumimoji="1" lang="zh-CN" altLang="en-US" sz="2400" dirty="0">
                <a:sym typeface="Symbol" pitchFamily="18" charset="2"/>
              </a:rPr>
              <a:t>选择使两州间的相对差值最小的分配方案</a:t>
            </a:r>
          </a:p>
        </p:txBody>
      </p:sp>
      <p:sp>
        <p:nvSpPr>
          <p:cNvPr id="24" name="Rectangle 10"/>
          <p:cNvSpPr>
            <a:spLocks noChangeArrowheads="1"/>
          </p:cNvSpPr>
          <p:nvPr/>
        </p:nvSpPr>
        <p:spPr bwMode="auto">
          <a:xfrm>
            <a:off x="2552700" y="3167786"/>
            <a:ext cx="2094664"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nSpc>
                <a:spcPct val="150000"/>
              </a:lnSpc>
            </a:pPr>
            <a:r>
              <a:rPr kumimoji="1" lang="zh-CN" altLang="en-US" sz="2400" dirty="0">
                <a:solidFill>
                  <a:schemeClr val="tx1"/>
                </a:solidFill>
                <a:latin typeface="+mn-ea"/>
                <a:ea typeface="+mn-ea"/>
                <a:sym typeface="Symbol" panose="05050102010706020507" pitchFamily="18" charset="2"/>
              </a:rPr>
              <a:t>多州情况下</a:t>
            </a:r>
          </a:p>
        </p:txBody>
      </p:sp>
      <p:sp>
        <p:nvSpPr>
          <p:cNvPr id="25" name="Rectangle 4"/>
          <p:cNvSpPr>
            <a:spLocks noChangeArrowheads="1"/>
          </p:cNvSpPr>
          <p:nvPr/>
        </p:nvSpPr>
        <p:spPr bwMode="auto">
          <a:xfrm>
            <a:off x="2850399" y="4058723"/>
            <a:ext cx="6160252" cy="1134413"/>
          </a:xfrm>
          <a:prstGeom prst="rect">
            <a:avLst/>
          </a:prstGeom>
          <a:solidFill>
            <a:schemeClr val="accent1">
              <a:lumMod val="40000"/>
              <a:lumOff val="60000"/>
            </a:schemeClr>
          </a:solidFill>
          <a:ln>
            <a:solidFill>
              <a:schemeClr val="accent5"/>
            </a:solidFill>
            <a:headEnd/>
            <a:tailEnd/>
          </a:ln>
        </p:spPr>
        <p:style>
          <a:lnRef idx="1">
            <a:schemeClr val="accent2"/>
          </a:lnRef>
          <a:fillRef idx="2">
            <a:schemeClr val="accent2"/>
          </a:fillRef>
          <a:effectRef idx="1">
            <a:schemeClr val="accent2"/>
          </a:effectRef>
          <a:fontRef idx="minor">
            <a:schemeClr val="dk1"/>
          </a:fontRef>
        </p:style>
        <p:txBody>
          <a:bodyPr wrap="square">
            <a:spAutoFit/>
          </a:bodyPr>
          <a:lstStyle/>
          <a:p>
            <a:pPr>
              <a:lnSpc>
                <a:spcPct val="150000"/>
              </a:lnSpc>
              <a:defRPr/>
            </a:pPr>
            <a:r>
              <a:rPr kumimoji="1" lang="zh-CN" altLang="en-US" sz="2400" dirty="0">
                <a:sym typeface="Symbol" pitchFamily="18" charset="2"/>
              </a:rPr>
              <a:t>选择使所有两州间相对差值的最大值达到最小的分配方案。</a:t>
            </a:r>
          </a:p>
        </p:txBody>
      </p:sp>
    </p:spTree>
    <p:extLst>
      <p:ext uri="{BB962C8B-B14F-4D97-AF65-F5344CB8AC3E}">
        <p14:creationId xmlns:p14="http://schemas.microsoft.com/office/powerpoint/2010/main" val="8544261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88</a:t>
            </a:fld>
            <a:endParaRPr lang="zh-CN" altLang="en-US" dirty="0"/>
          </a:p>
        </p:txBody>
      </p:sp>
      <p:cxnSp>
        <p:nvCxnSpPr>
          <p:cNvPr id="22" name="直接连接符 21"/>
          <p:cNvCxnSpPr>
            <a:stCxn id="10" idx="3"/>
          </p:cNvCxnSpPr>
          <p:nvPr/>
        </p:nvCxnSpPr>
        <p:spPr>
          <a:xfrm>
            <a:off x="6753904" y="5074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131774" y="932698"/>
            <a:ext cx="4613764"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模型求解（纯数学问题）</a:t>
            </a:r>
          </a:p>
        </p:txBody>
      </p:sp>
      <p:sp>
        <p:nvSpPr>
          <p:cNvPr id="21" name="Rectangle 3"/>
          <p:cNvSpPr>
            <a:spLocks noChangeArrowheads="1"/>
          </p:cNvSpPr>
          <p:nvPr/>
        </p:nvSpPr>
        <p:spPr bwMode="auto">
          <a:xfrm>
            <a:off x="2145584" y="1517891"/>
            <a:ext cx="784860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lnSpc>
                <a:spcPct val="150000"/>
              </a:lnSpc>
            </a:pPr>
            <a:r>
              <a:rPr kumimoji="1" lang="en-US" altLang="zh-CN" sz="2400" dirty="0">
                <a:solidFill>
                  <a:schemeClr val="tx1"/>
                </a:solidFill>
                <a:latin typeface="+mn-ea"/>
                <a:ea typeface="+mn-ea"/>
                <a:sym typeface="Symbol" panose="05050102010706020507" pitchFamily="18" charset="2"/>
              </a:rPr>
              <a:t>        </a:t>
            </a:r>
            <a:r>
              <a:rPr kumimoji="1" lang="zh-CN" altLang="en-US" sz="2400" dirty="0">
                <a:solidFill>
                  <a:schemeClr val="tx1"/>
                </a:solidFill>
                <a:latin typeface="+mn-ea"/>
                <a:ea typeface="+mn-ea"/>
                <a:sym typeface="Symbol" panose="05050102010706020507" pitchFamily="18" charset="2"/>
              </a:rPr>
              <a:t>根据前面的分配准则，利用数学方法可以最终推出：若分配一个新增席位，应该使下述比值达到最大的州</a:t>
            </a:r>
          </a:p>
        </p:txBody>
      </p:sp>
      <p:graphicFrame>
        <p:nvGraphicFramePr>
          <p:cNvPr id="24" name="Object 6"/>
          <p:cNvGraphicFramePr>
            <a:graphicFrameLocks noChangeAspect="1"/>
          </p:cNvGraphicFramePr>
          <p:nvPr>
            <p:extLst>
              <p:ext uri="{D42A27DB-BD31-4B8C-83A1-F6EECF244321}">
                <p14:modId xmlns:p14="http://schemas.microsoft.com/office/powerpoint/2010/main" val="789009298"/>
              </p:ext>
            </p:extLst>
          </p:nvPr>
        </p:nvGraphicFramePr>
        <p:xfrm>
          <a:off x="5495938" y="4094206"/>
          <a:ext cx="239713" cy="404813"/>
        </p:xfrm>
        <a:graphic>
          <a:graphicData uri="http://schemas.openxmlformats.org/presentationml/2006/ole">
            <mc:AlternateContent xmlns:mc="http://schemas.openxmlformats.org/markup-compatibility/2006">
              <mc:Choice xmlns:v="urn:schemas-microsoft-com:vml" Requires="v">
                <p:oleObj spid="_x0000_s1161" name="Equation" r:id="rId3" imgW="0" imgH="76290" progId="Equation.DSMT4">
                  <p:embed/>
                </p:oleObj>
              </mc:Choice>
              <mc:Fallback>
                <p:oleObj name="Equation" r:id="rId3" imgW="0" imgH="76290" progId="Equation.DSMT4">
                  <p:embed/>
                  <p:pic>
                    <p:nvPicPr>
                      <p:cNvPr id="89093"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black">
                      <a:xfrm>
                        <a:off x="5495938" y="4094206"/>
                        <a:ext cx="23971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25" name="Rectangle 7"/>
              <p:cNvSpPr>
                <a:spLocks noChangeArrowheads="1"/>
              </p:cNvSpPr>
              <p:nvPr/>
            </p:nvSpPr>
            <p:spPr bwMode="auto">
              <a:xfrm>
                <a:off x="2967875" y="4230461"/>
                <a:ext cx="5755317"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zh-CN" altLang="en-US" sz="2400" dirty="0">
                    <a:solidFill>
                      <a:schemeClr val="tx1"/>
                    </a:solidFill>
                    <a:latin typeface="+mn-ea"/>
                    <a:ea typeface="+mn-ea"/>
                    <a:sym typeface="Symbol" panose="05050102010706020507" pitchFamily="18" charset="2"/>
                  </a:rPr>
                  <a:t>其中：</a:t>
                </a:r>
                <a14:m>
                  <m:oMath xmlns:m="http://schemas.openxmlformats.org/officeDocument/2006/math">
                    <m:sSub>
                      <m:sSubPr>
                        <m:ctrlPr>
                          <a:rPr kumimoji="1" lang="en-US" altLang="zh-CN" sz="2400" i="1">
                            <a:solidFill>
                              <a:schemeClr val="tx1"/>
                            </a:solidFill>
                            <a:latin typeface="Cambria Math" panose="02040503050406030204" pitchFamily="18" charset="0"/>
                            <a:ea typeface="+mn-ea"/>
                            <a:sym typeface="Symbol" panose="05050102010706020507" pitchFamily="18" charset="2"/>
                          </a:rPr>
                        </m:ctrlPr>
                      </m:sSubPr>
                      <m:e>
                        <m:r>
                          <a:rPr kumimoji="1" lang="en-US" altLang="zh-CN" sz="2400" i="1">
                            <a:solidFill>
                              <a:schemeClr val="tx1"/>
                            </a:solidFill>
                            <a:latin typeface="Cambria Math"/>
                            <a:ea typeface="+mn-ea"/>
                            <a:sym typeface="Symbol" panose="05050102010706020507" pitchFamily="18" charset="2"/>
                          </a:rPr>
                          <m:t>𝑥</m:t>
                        </m:r>
                      </m:e>
                      <m:sub>
                        <m:r>
                          <a:rPr kumimoji="1" lang="en-US" altLang="zh-CN" sz="2400" i="1">
                            <a:solidFill>
                              <a:schemeClr val="tx1"/>
                            </a:solidFill>
                            <a:latin typeface="Cambria Math"/>
                            <a:ea typeface="+mn-ea"/>
                            <a:sym typeface="Symbol" panose="05050102010706020507" pitchFamily="18" charset="2"/>
                          </a:rPr>
                          <m:t>𝑖</m:t>
                        </m:r>
                      </m:sub>
                    </m:sSub>
                    <m:r>
                      <a:rPr kumimoji="1" lang="en-US" altLang="zh-CN" sz="2400" i="1">
                        <a:solidFill>
                          <a:schemeClr val="tx1"/>
                        </a:solidFill>
                        <a:latin typeface="Cambria Math"/>
                        <a:ea typeface="+mn-ea"/>
                        <a:sym typeface="Symbol" panose="05050102010706020507" pitchFamily="18" charset="2"/>
                      </a:rPr>
                      <m:t> , </m:t>
                    </m:r>
                    <m:sSub>
                      <m:sSubPr>
                        <m:ctrlPr>
                          <a:rPr kumimoji="1" lang="en-US" altLang="zh-CN" sz="2400" i="1">
                            <a:solidFill>
                              <a:schemeClr val="tx1"/>
                            </a:solidFill>
                            <a:latin typeface="Cambria Math" panose="02040503050406030204" pitchFamily="18" charset="0"/>
                            <a:ea typeface="+mn-ea"/>
                            <a:sym typeface="Symbol" panose="05050102010706020507" pitchFamily="18" charset="2"/>
                          </a:rPr>
                        </m:ctrlPr>
                      </m:sSubPr>
                      <m:e>
                        <m:r>
                          <a:rPr kumimoji="1" lang="en-US" altLang="zh-CN" sz="2400" i="1">
                            <a:solidFill>
                              <a:schemeClr val="tx1"/>
                            </a:solidFill>
                            <a:latin typeface="Cambria Math"/>
                            <a:ea typeface="+mn-ea"/>
                            <a:sym typeface="Symbol" panose="05050102010706020507" pitchFamily="18" charset="2"/>
                          </a:rPr>
                          <m:t>𝑦</m:t>
                        </m:r>
                      </m:e>
                      <m:sub>
                        <m:r>
                          <a:rPr kumimoji="1" lang="en-US" altLang="zh-CN" sz="2400" i="1">
                            <a:solidFill>
                              <a:schemeClr val="tx1"/>
                            </a:solidFill>
                            <a:latin typeface="Cambria Math"/>
                            <a:ea typeface="+mn-ea"/>
                            <a:sym typeface="Symbol" panose="05050102010706020507" pitchFamily="18" charset="2"/>
                          </a:rPr>
                          <m:t>𝑖</m:t>
                        </m:r>
                      </m:sub>
                    </m:sSub>
                  </m:oMath>
                </a14:m>
                <a:r>
                  <a:rPr kumimoji="1" lang="zh-CN" altLang="en-US" sz="2400" dirty="0">
                    <a:solidFill>
                      <a:schemeClr val="tx1"/>
                    </a:solidFill>
                    <a:latin typeface="+mn-ea"/>
                    <a:ea typeface="+mn-ea"/>
                    <a:sym typeface="Symbol" panose="05050102010706020507" pitchFamily="18" charset="2"/>
                  </a:rPr>
                  <a:t> 是第州人口数和当前席位数</a:t>
                </a:r>
              </a:p>
            </p:txBody>
          </p:sp>
        </mc:Choice>
        <mc:Fallback xmlns="">
          <p:sp>
            <p:nvSpPr>
              <p:cNvPr id="25" name="Rectangle 7"/>
              <p:cNvSpPr>
                <a:spLocks noRot="1" noChangeAspect="1" noMove="1" noResize="1" noEditPoints="1" noAdjustHandles="1" noChangeArrowheads="1" noChangeShapeType="1" noTextEdit="1"/>
              </p:cNvSpPr>
              <p:nvPr/>
            </p:nvSpPr>
            <p:spPr bwMode="auto">
              <a:xfrm>
                <a:off x="2967875" y="4230461"/>
                <a:ext cx="5755317" cy="461665"/>
              </a:xfrm>
              <a:prstGeom prst="rect">
                <a:avLst/>
              </a:prstGeom>
              <a:blipFill>
                <a:blip r:embed="rId5"/>
                <a:stretch>
                  <a:fillRect l="-1542" t="-10811" b="-2702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6" name="Rectangle 9"/>
          <p:cNvSpPr>
            <a:spLocks noChangeArrowheads="1"/>
          </p:cNvSpPr>
          <p:nvPr/>
        </p:nvSpPr>
        <p:spPr bwMode="auto">
          <a:xfrm>
            <a:off x="3613956" y="5430880"/>
            <a:ext cx="424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dirty="0">
                <a:solidFill>
                  <a:srgbClr val="7030A0"/>
                </a:solidFill>
                <a:latin typeface="+mn-ea"/>
                <a:ea typeface="+mn-ea"/>
              </a:rPr>
              <a:t> </a:t>
            </a:r>
            <a:r>
              <a:rPr kumimoji="1" lang="zh-CN" altLang="en-US" sz="2400" dirty="0">
                <a:solidFill>
                  <a:srgbClr val="7030A0"/>
                </a:solidFill>
                <a:latin typeface="+mn-ea"/>
                <a:ea typeface="+mn-ea"/>
              </a:rPr>
              <a:t>（美国目前实际采用的方法）</a:t>
            </a:r>
          </a:p>
        </p:txBody>
      </p:sp>
      <p:sp>
        <p:nvSpPr>
          <p:cNvPr id="43" name="Rectangle 11"/>
          <p:cNvSpPr>
            <a:spLocks noChangeArrowheads="1"/>
          </p:cNvSpPr>
          <p:nvPr/>
        </p:nvSpPr>
        <p:spPr bwMode="auto">
          <a:xfrm>
            <a:off x="3971937" y="4795880"/>
            <a:ext cx="35464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en-US" altLang="zh-CN" sz="2400">
                <a:solidFill>
                  <a:schemeClr val="tx1"/>
                </a:solidFill>
                <a:latin typeface="+mn-ea"/>
                <a:ea typeface="+mn-ea"/>
              </a:rPr>
              <a:t>Huntington-Hill</a:t>
            </a:r>
            <a:r>
              <a:rPr kumimoji="1" lang="zh-CN" altLang="en-US" sz="2400">
                <a:solidFill>
                  <a:schemeClr val="tx1"/>
                </a:solidFill>
                <a:latin typeface="+mn-ea"/>
                <a:ea typeface="+mn-ea"/>
              </a:rPr>
              <a:t>分配方法</a:t>
            </a:r>
          </a:p>
        </p:txBody>
      </p:sp>
      <mc:AlternateContent xmlns:mc="http://schemas.openxmlformats.org/markup-compatibility/2006" xmlns:a14="http://schemas.microsoft.com/office/drawing/2010/main">
        <mc:Choice Requires="a14">
          <p:sp>
            <p:nvSpPr>
              <p:cNvPr id="3" name="矩形 2"/>
              <p:cNvSpPr/>
              <p:nvPr/>
            </p:nvSpPr>
            <p:spPr>
              <a:xfrm>
                <a:off x="5053521" y="2881948"/>
                <a:ext cx="1584023"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𝑖</m:t>
                                      </m:r>
                                    </m:sub>
                                  </m:sSub>
                                </m:e>
                              </m:d>
                            </m:e>
                            <m:sup>
                              <m:r>
                                <a:rPr lang="zh-CN" altLang="en-US" sz="2400">
                                  <a:latin typeface="Cambria Math" panose="02040503050406030204" pitchFamily="18" charset="0"/>
                                </a:rPr>
                                <m:t>2</m:t>
                              </m:r>
                            </m:sup>
                          </m:sSup>
                        </m:num>
                        <m:den>
                          <m:d>
                            <m:dPr>
                              <m:begChr m:val=""/>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𝑦</m:t>
                                  </m:r>
                                </m:e>
                                <m:sub>
                                  <m:r>
                                    <a:rPr lang="zh-CN" altLang="en-US" sz="2400" i="1">
                                      <a:latin typeface="Cambria Math" panose="02040503050406030204" pitchFamily="18" charset="0"/>
                                    </a:rPr>
                                    <m:t>𝑖</m:t>
                                  </m:r>
                                </m:sub>
                              </m:sSub>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𝑦</m:t>
                                  </m:r>
                                </m:e>
                                <m:sub>
                                  <m:r>
                                    <a:rPr lang="zh-CN" altLang="en-US" sz="2400" i="1">
                                      <a:latin typeface="Cambria Math" panose="02040503050406030204" pitchFamily="18" charset="0"/>
                                    </a:rPr>
                                    <m:t>𝑖</m:t>
                                  </m:r>
                                </m:sub>
                              </m:sSub>
                              <m:r>
                                <a:rPr lang="zh-CN" altLang="en-US" sz="2400">
                                  <a:latin typeface="Cambria Math" panose="02040503050406030204" pitchFamily="18" charset="0"/>
                                </a:rPr>
                                <m:t>+1</m:t>
                              </m:r>
                            </m:e>
                          </m:d>
                        </m:den>
                      </m:f>
                    </m:oMath>
                  </m:oMathPara>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5053521" y="2881948"/>
                <a:ext cx="1584023" cy="898964"/>
              </a:xfrm>
              <a:prstGeom prst="rect">
                <a:avLst/>
              </a:prstGeom>
              <a:blipFill>
                <a:blip r:embed="rId6"/>
                <a:stretch>
                  <a:fillRect t="-16901" r="-18254" b="-1014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2180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89</a:t>
            </a:fld>
            <a:endParaRPr lang="zh-CN" altLang="en-US" dirty="0"/>
          </a:p>
        </p:txBody>
      </p:sp>
      <p:sp>
        <p:nvSpPr>
          <p:cNvPr id="12" name="Rectangle 2"/>
          <p:cNvSpPr>
            <a:spLocks noChangeArrowheads="1"/>
          </p:cNvSpPr>
          <p:nvPr/>
        </p:nvSpPr>
        <p:spPr bwMode="auto">
          <a:xfrm>
            <a:off x="2705937" y="3689930"/>
            <a:ext cx="6580939" cy="960712"/>
          </a:xfrm>
          <a:prstGeom prst="rect">
            <a:avLst/>
          </a:prstGeom>
          <a:solidFill>
            <a:schemeClr val="accent6">
              <a:lumMod val="40000"/>
              <a:lumOff val="60000"/>
            </a:schemeClr>
          </a:solidFill>
          <a:ln>
            <a:solidFill>
              <a:schemeClr val="accent6">
                <a:lumMod val="60000"/>
                <a:lumOff val="40000"/>
              </a:schemeClr>
            </a:solidFill>
          </a:ln>
        </p:spPr>
        <p:style>
          <a:lnRef idx="1">
            <a:schemeClr val="accent2"/>
          </a:lnRef>
          <a:fillRef idx="2">
            <a:schemeClr val="accent2"/>
          </a:fillRef>
          <a:effectRef idx="1">
            <a:schemeClr val="accent2"/>
          </a:effectRef>
          <a:fontRef idx="minor">
            <a:schemeClr val="dk1"/>
          </a:fontRef>
        </p:style>
        <p:txBody>
          <a:bodyPr wrap="square">
            <a:spAutoFit/>
          </a:bodyPr>
          <a:lstStyle/>
          <a:p>
            <a:pPr algn="l">
              <a:lnSpc>
                <a:spcPct val="150000"/>
              </a:lnSpc>
              <a:defRPr/>
            </a:pPr>
            <a:r>
              <a:rPr kumimoji="1" lang="zh-CN" altLang="en-US" sz="2000" dirty="0">
                <a:sym typeface="Symbol" pitchFamily="18" charset="2"/>
              </a:rPr>
              <a:t>成功地应用系统工程方法基本上等价于在上述两种极端情况中找到恰当的折中</a:t>
            </a:r>
          </a:p>
        </p:txBody>
      </p:sp>
      <p:sp>
        <p:nvSpPr>
          <p:cNvPr id="13" name="Rectangle 3"/>
          <p:cNvSpPr>
            <a:spLocks noChangeArrowheads="1"/>
          </p:cNvSpPr>
          <p:nvPr/>
        </p:nvSpPr>
        <p:spPr bwMode="auto">
          <a:xfrm>
            <a:off x="2276476" y="1026338"/>
            <a:ext cx="5711825" cy="469900"/>
          </a:xfrm>
          <a:prstGeom prst="rect">
            <a:avLst/>
          </a:prstGeom>
          <a:noFill/>
          <a:ln w="12700">
            <a:noFill/>
            <a:miter lim="800000"/>
            <a:headEnd/>
            <a:tailEnd/>
          </a:ln>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rgbClr val="C00000"/>
                </a:solidFill>
                <a:latin typeface="+mn-ea"/>
                <a:ea typeface="+mn-ea"/>
                <a:sym typeface="Symbol" panose="05050102010706020507" pitchFamily="18" charset="2"/>
              </a:rPr>
              <a:t>用恰当的数学模型描述实际问题是关键！</a:t>
            </a:r>
          </a:p>
        </p:txBody>
      </p:sp>
      <p:sp>
        <p:nvSpPr>
          <p:cNvPr id="14" name="Rectangle 4"/>
          <p:cNvSpPr>
            <a:spLocks noChangeArrowheads="1"/>
          </p:cNvSpPr>
          <p:nvPr/>
        </p:nvSpPr>
        <p:spPr bwMode="auto">
          <a:xfrm>
            <a:off x="2909889" y="1671062"/>
            <a:ext cx="40010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sym typeface="Symbol" panose="05050102010706020507" pitchFamily="18" charset="2"/>
              </a:rPr>
              <a:t>两种极端的不恰当的数学模型</a:t>
            </a:r>
          </a:p>
        </p:txBody>
      </p:sp>
      <p:sp>
        <p:nvSpPr>
          <p:cNvPr id="15" name="Rectangle 5"/>
          <p:cNvSpPr>
            <a:spLocks noChangeArrowheads="1"/>
          </p:cNvSpPr>
          <p:nvPr/>
        </p:nvSpPr>
        <p:spPr bwMode="auto">
          <a:xfrm>
            <a:off x="2705937" y="5089320"/>
            <a:ext cx="6580939" cy="874150"/>
          </a:xfrm>
          <a:prstGeom prst="rect">
            <a:avLst/>
          </a:prstGeom>
          <a:solidFill>
            <a:schemeClr val="accent1">
              <a:lumMod val="40000"/>
              <a:lumOff val="60000"/>
            </a:schemeClr>
          </a:solidFill>
          <a:ln>
            <a:solidFill>
              <a:schemeClr val="accent1"/>
            </a:solidFill>
          </a:ln>
        </p:spPr>
        <p:style>
          <a:lnRef idx="1">
            <a:schemeClr val="accent1"/>
          </a:lnRef>
          <a:fillRef idx="2">
            <a:schemeClr val="accent1"/>
          </a:fillRef>
          <a:effectRef idx="1">
            <a:schemeClr val="accent1"/>
          </a:effectRef>
          <a:fontRef idx="minor">
            <a:schemeClr val="dk1"/>
          </a:fontRef>
        </p:style>
        <p:txBody>
          <a:bodyPr wrap="square" lIns="0" tIns="0" rIns="0" bIns="0">
            <a:spAutoFit/>
          </a:bodyPr>
          <a:lstStyle/>
          <a:p>
            <a:pPr algn="l">
              <a:lnSpc>
                <a:spcPct val="150000"/>
              </a:lnSpc>
              <a:defRPr/>
            </a:pPr>
            <a:r>
              <a:rPr kumimoji="1" lang="zh-CN" altLang="en-US" sz="2000" dirty="0">
                <a:latin typeface="AdvPSTim" charset="0"/>
                <a:sym typeface="Symbol" pitchFamily="18" charset="2"/>
              </a:rPr>
              <a:t>建模和求解一般互相关联，获得恰当的折中需要同时了解</a:t>
            </a:r>
            <a:r>
              <a:rPr kumimoji="1" lang="zh-CN" altLang="en-US" sz="2000" dirty="0">
                <a:solidFill>
                  <a:srgbClr val="FF3300"/>
                </a:solidFill>
                <a:latin typeface="AdvPSTim" charset="0"/>
                <a:sym typeface="Symbol" pitchFamily="18" charset="2"/>
              </a:rPr>
              <a:t>实际问题</a:t>
            </a:r>
            <a:r>
              <a:rPr kumimoji="1" lang="zh-CN" altLang="en-US" sz="2000" dirty="0">
                <a:latin typeface="AdvPSTim" charset="0"/>
                <a:sym typeface="Symbol" pitchFamily="18" charset="2"/>
              </a:rPr>
              <a:t>和</a:t>
            </a:r>
            <a:r>
              <a:rPr kumimoji="1" lang="zh-CN" altLang="en-US" sz="2000" dirty="0">
                <a:solidFill>
                  <a:srgbClr val="FF3300"/>
                </a:solidFill>
                <a:latin typeface="AdvPSTim" charset="0"/>
                <a:sym typeface="Symbol" pitchFamily="18" charset="2"/>
              </a:rPr>
              <a:t>求解方法</a:t>
            </a:r>
          </a:p>
        </p:txBody>
      </p:sp>
      <p:sp>
        <p:nvSpPr>
          <p:cNvPr id="16" name="Rectangle 6"/>
          <p:cNvSpPr>
            <a:spLocks noChangeArrowheads="1"/>
          </p:cNvSpPr>
          <p:nvPr/>
        </p:nvSpPr>
        <p:spPr bwMode="auto">
          <a:xfrm>
            <a:off x="3431740" y="2303967"/>
            <a:ext cx="4827587" cy="369332"/>
          </a:xfrm>
          <a:prstGeom prst="rect">
            <a:avLst/>
          </a:prstGeom>
          <a:ln/>
        </p:spPr>
        <p:style>
          <a:lnRef idx="2">
            <a:schemeClr val="dk1"/>
          </a:lnRef>
          <a:fillRef idx="1">
            <a:schemeClr val="lt1"/>
          </a:fillRef>
          <a:effectRef idx="0">
            <a:schemeClr val="dk1"/>
          </a:effectRef>
          <a:fontRef idx="minor">
            <a:schemeClr val="dk1"/>
          </a:fontRef>
        </p:style>
        <p:txBody>
          <a:bodyPr lIns="0" tIns="0" rIns="0" bIns="0">
            <a:spAutoFit/>
          </a:bodyPr>
          <a:lstStyle/>
          <a:p>
            <a:pPr algn="ctr">
              <a:defRPr/>
            </a:pPr>
            <a:r>
              <a:rPr kumimoji="1" lang="zh-CN" altLang="en-US" sz="2400" b="1" dirty="0">
                <a:latin typeface="+mj-ea"/>
                <a:ea typeface="+mj-ea"/>
                <a:sym typeface="Symbol" pitchFamily="18" charset="2"/>
              </a:rPr>
              <a:t>完全反映</a:t>
            </a:r>
            <a:r>
              <a:rPr kumimoji="1" lang="zh-CN" altLang="en-US" sz="2400" b="1" dirty="0">
                <a:latin typeface="+mj-ea"/>
                <a:ea typeface="+mj-ea"/>
              </a:rPr>
              <a:t>问题，模型无法求解</a:t>
            </a:r>
          </a:p>
        </p:txBody>
      </p:sp>
      <p:sp>
        <p:nvSpPr>
          <p:cNvPr id="17" name="Rectangle 7"/>
          <p:cNvSpPr>
            <a:spLocks noChangeArrowheads="1"/>
          </p:cNvSpPr>
          <p:nvPr/>
        </p:nvSpPr>
        <p:spPr bwMode="auto">
          <a:xfrm>
            <a:off x="3431740" y="2936872"/>
            <a:ext cx="4827587" cy="369332"/>
          </a:xfrm>
          <a:prstGeom prst="rect">
            <a:avLst/>
          </a:prstGeom>
          <a:ln/>
        </p:spPr>
        <p:style>
          <a:lnRef idx="2">
            <a:schemeClr val="dk1"/>
          </a:lnRef>
          <a:fillRef idx="1">
            <a:schemeClr val="lt1"/>
          </a:fillRef>
          <a:effectRef idx="0">
            <a:schemeClr val="dk1"/>
          </a:effectRef>
          <a:fontRef idx="minor">
            <a:schemeClr val="dk1"/>
          </a:fontRef>
        </p:style>
        <p:txBody>
          <a:bodyPr lIns="0" tIns="0" rIns="0" bIns="0">
            <a:spAutoFit/>
          </a:bodyPr>
          <a:lstStyle/>
          <a:p>
            <a:pPr algn="ctr">
              <a:defRPr/>
            </a:pPr>
            <a:r>
              <a:rPr kumimoji="1" lang="zh-CN" altLang="en-US" sz="2400" b="1" dirty="0">
                <a:latin typeface="+mj-ea"/>
                <a:ea typeface="+mj-ea"/>
                <a:sym typeface="Symbol" pitchFamily="18" charset="2"/>
              </a:rPr>
              <a:t>模型很好求解</a:t>
            </a:r>
            <a:r>
              <a:rPr kumimoji="1" lang="zh-CN" altLang="en-US" sz="2400" b="1" dirty="0">
                <a:latin typeface="+mj-ea"/>
                <a:ea typeface="+mj-ea"/>
              </a:rPr>
              <a:t>，严重歪曲问题</a:t>
            </a:r>
          </a:p>
        </p:txBody>
      </p:sp>
      <p:cxnSp>
        <p:nvCxnSpPr>
          <p:cNvPr id="18" name="直接连接符 17"/>
          <p:cNvCxnSpPr/>
          <p:nvPr/>
        </p:nvCxnSpPr>
        <p:spPr>
          <a:xfrm>
            <a:off x="6753226" y="5079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151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t>内容和重点</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9</a:t>
            </a:fld>
            <a:endParaRPr lang="zh-CN" altLang="en-US" dirty="0"/>
          </a:p>
        </p:txBody>
      </p:sp>
      <p:cxnSp>
        <p:nvCxnSpPr>
          <p:cNvPr id="7" name="直接连接符 6"/>
          <p:cNvCxnSpPr>
            <a:cxnSpLocks/>
          </p:cNvCxnSpPr>
          <p:nvPr/>
        </p:nvCxnSpPr>
        <p:spPr>
          <a:xfrm>
            <a:off x="3592286" y="507452"/>
            <a:ext cx="5388428"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1" name="内容占位符 2"/>
          <p:cNvSpPr txBox="1">
            <a:spLocks/>
          </p:cNvSpPr>
          <p:nvPr/>
        </p:nvSpPr>
        <p:spPr>
          <a:xfrm>
            <a:off x="2011334" y="973595"/>
            <a:ext cx="8587068"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b="1" dirty="0">
                <a:latin typeface="+mj-ea"/>
                <a:ea typeface="+mj-ea"/>
              </a:rPr>
              <a:t>本章内容</a:t>
            </a:r>
          </a:p>
          <a:p>
            <a:pPr lvl="1">
              <a:lnSpc>
                <a:spcPts val="2880"/>
              </a:lnSpc>
            </a:pPr>
            <a:r>
              <a:rPr lang="zh-CN" altLang="en-US" sz="2000" dirty="0"/>
              <a:t>历史</a:t>
            </a:r>
            <a:r>
              <a:rPr lang="zh-CN" altLang="en-US" sz="2000" dirty="0">
                <a:latin typeface="+mj-lt"/>
              </a:rPr>
              <a:t>回顾</a:t>
            </a:r>
          </a:p>
          <a:p>
            <a:pPr lvl="1">
              <a:lnSpc>
                <a:spcPts val="2880"/>
              </a:lnSpc>
            </a:pPr>
            <a:r>
              <a:rPr lang="zh-CN" altLang="en-US" sz="2000" dirty="0"/>
              <a:t>基本概念</a:t>
            </a:r>
          </a:p>
          <a:p>
            <a:pPr lvl="1">
              <a:lnSpc>
                <a:spcPts val="2880"/>
              </a:lnSpc>
            </a:pPr>
            <a:r>
              <a:rPr lang="zh-CN" altLang="en-US" sz="2000" dirty="0"/>
              <a:t>与数学的关系</a:t>
            </a:r>
          </a:p>
          <a:p>
            <a:pPr lvl="1">
              <a:lnSpc>
                <a:spcPts val="2880"/>
              </a:lnSpc>
            </a:pPr>
            <a:r>
              <a:rPr lang="zh-CN" altLang="en-US" sz="2000" dirty="0"/>
              <a:t>课程内容、要求及考核方式</a:t>
            </a:r>
          </a:p>
          <a:p>
            <a:pPr marL="457200" lvl="1" indent="0">
              <a:buNone/>
            </a:pPr>
            <a:endParaRPr lang="en-US" altLang="zh-CN" dirty="0"/>
          </a:p>
          <a:p>
            <a:pPr>
              <a:buFont typeface="Wingdings" panose="05000000000000000000" pitchFamily="2" charset="2"/>
              <a:buChar char="n"/>
            </a:pPr>
            <a:r>
              <a:rPr lang="zh-CN" altLang="en-US" b="1" dirty="0">
                <a:latin typeface="+mj-ea"/>
                <a:ea typeface="+mj-ea"/>
              </a:rPr>
              <a:t>重点</a:t>
            </a:r>
          </a:p>
          <a:p>
            <a:pPr lvl="1">
              <a:lnSpc>
                <a:spcPts val="2880"/>
              </a:lnSpc>
            </a:pPr>
            <a:r>
              <a:rPr lang="zh-CN" altLang="en-US" sz="2000" dirty="0"/>
              <a:t>理解系统的概念、系统的特性和分类以及系统工程的概念</a:t>
            </a:r>
          </a:p>
          <a:p>
            <a:pPr lvl="1">
              <a:lnSpc>
                <a:spcPts val="2880"/>
              </a:lnSpc>
            </a:pPr>
            <a:r>
              <a:rPr lang="zh-CN" altLang="en-US" sz="2000" dirty="0"/>
              <a:t>理解与数学的关系</a:t>
            </a:r>
          </a:p>
          <a:p>
            <a:pPr lvl="1">
              <a:lnSpc>
                <a:spcPts val="2880"/>
              </a:lnSpc>
            </a:pPr>
            <a:r>
              <a:rPr lang="zh-CN" altLang="en-US" sz="2000" dirty="0"/>
              <a:t>强化“系统”意识</a:t>
            </a:r>
          </a:p>
          <a:p>
            <a:pPr marL="457200" lvl="1" indent="0">
              <a:buNone/>
            </a:pPr>
            <a:endParaRPr lang="en-US" altLang="zh-CN" dirty="0"/>
          </a:p>
        </p:txBody>
      </p:sp>
    </p:spTree>
    <p:extLst>
      <p:ext uri="{BB962C8B-B14F-4D97-AF65-F5344CB8AC3E}">
        <p14:creationId xmlns:p14="http://schemas.microsoft.com/office/powerpoint/2010/main" val="2660125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90</a:t>
            </a:fld>
            <a:endParaRPr lang="zh-CN" altLang="en-US" dirty="0"/>
          </a:p>
        </p:txBody>
      </p:sp>
      <p:cxnSp>
        <p:nvCxnSpPr>
          <p:cNvPr id="22" name="直接连接符 21"/>
          <p:cNvCxnSpPr>
            <a:stCxn id="10" idx="3"/>
          </p:cNvCxnSpPr>
          <p:nvPr/>
        </p:nvCxnSpPr>
        <p:spPr>
          <a:xfrm>
            <a:off x="6753904" y="5074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131774" y="932698"/>
            <a:ext cx="2454518"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en-US" altLang="zh-CN" sz="2800" b="1" dirty="0" err="1">
                <a:solidFill>
                  <a:prstClr val="black"/>
                </a:solidFill>
                <a:latin typeface="黑体"/>
                <a:ea typeface="黑体"/>
              </a:rPr>
              <a:t>Braess</a:t>
            </a:r>
            <a:r>
              <a:rPr lang="zh-CN" altLang="en-US" sz="2800" b="1" dirty="0">
                <a:solidFill>
                  <a:prstClr val="black"/>
                </a:solidFill>
                <a:latin typeface="黑体"/>
                <a:ea typeface="黑体"/>
              </a:rPr>
              <a:t>悖论</a:t>
            </a:r>
          </a:p>
        </p:txBody>
      </p:sp>
      <p:grpSp>
        <p:nvGrpSpPr>
          <p:cNvPr id="12" name="Group 2"/>
          <p:cNvGrpSpPr>
            <a:grpSpLocks/>
          </p:cNvGrpSpPr>
          <p:nvPr/>
        </p:nvGrpSpPr>
        <p:grpSpPr bwMode="auto">
          <a:xfrm>
            <a:off x="2514600" y="1531938"/>
            <a:ext cx="7010400" cy="1922463"/>
            <a:chOff x="880" y="778"/>
            <a:chExt cx="4416" cy="1211"/>
          </a:xfrm>
        </p:grpSpPr>
        <p:grpSp>
          <p:nvGrpSpPr>
            <p:cNvPr id="13" name="Group 3"/>
            <p:cNvGrpSpPr>
              <a:grpSpLocks/>
            </p:cNvGrpSpPr>
            <p:nvPr/>
          </p:nvGrpSpPr>
          <p:grpSpPr bwMode="auto">
            <a:xfrm>
              <a:off x="1920" y="1278"/>
              <a:ext cx="240" cy="291"/>
              <a:chOff x="864" y="2022"/>
              <a:chExt cx="240" cy="291"/>
            </a:xfrm>
          </p:grpSpPr>
          <p:sp>
            <p:nvSpPr>
              <p:cNvPr id="38" name="Oval 4"/>
              <p:cNvSpPr>
                <a:spLocks noChangeArrowheads="1"/>
              </p:cNvSpPr>
              <p:nvPr/>
            </p:nvSpPr>
            <p:spPr bwMode="auto">
              <a:xfrm>
                <a:off x="864" y="2064"/>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latin typeface="+mn-ea"/>
                  <a:ea typeface="+mn-ea"/>
                </a:endParaRPr>
              </a:p>
            </p:txBody>
          </p:sp>
          <p:sp>
            <p:nvSpPr>
              <p:cNvPr id="39" name="Text Box 5"/>
              <p:cNvSpPr txBox="1">
                <a:spLocks noChangeArrowheads="1"/>
              </p:cNvSpPr>
              <p:nvPr/>
            </p:nvSpPr>
            <p:spPr bwMode="auto">
              <a:xfrm>
                <a:off x="866" y="2022"/>
                <a:ext cx="2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dirty="0">
                    <a:solidFill>
                      <a:schemeClr val="tx1"/>
                    </a:solidFill>
                    <a:latin typeface="+mn-ea"/>
                    <a:ea typeface="+mn-ea"/>
                  </a:rPr>
                  <a:t>1</a:t>
                </a:r>
              </a:p>
            </p:txBody>
          </p:sp>
        </p:grpSp>
        <p:sp>
          <p:nvSpPr>
            <p:cNvPr id="14" name="Line 6"/>
            <p:cNvSpPr>
              <a:spLocks noChangeShapeType="1"/>
            </p:cNvSpPr>
            <p:nvPr/>
          </p:nvSpPr>
          <p:spPr bwMode="auto">
            <a:xfrm>
              <a:off x="2160" y="1488"/>
              <a:ext cx="864" cy="33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5" name="Line 7"/>
            <p:cNvSpPr>
              <a:spLocks noChangeShapeType="1"/>
            </p:cNvSpPr>
            <p:nvPr/>
          </p:nvSpPr>
          <p:spPr bwMode="auto">
            <a:xfrm flipV="1">
              <a:off x="2160" y="960"/>
              <a:ext cx="864" cy="43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6" name="Line 8"/>
            <p:cNvSpPr>
              <a:spLocks noChangeShapeType="1"/>
            </p:cNvSpPr>
            <p:nvPr/>
          </p:nvSpPr>
          <p:spPr bwMode="auto">
            <a:xfrm flipV="1">
              <a:off x="3312" y="1488"/>
              <a:ext cx="816" cy="33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7" name="Line 9"/>
            <p:cNvSpPr>
              <a:spLocks noChangeShapeType="1"/>
            </p:cNvSpPr>
            <p:nvPr/>
          </p:nvSpPr>
          <p:spPr bwMode="auto">
            <a:xfrm rot="10800000" flipH="1" flipV="1">
              <a:off x="3264" y="1008"/>
              <a:ext cx="864" cy="384"/>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18" name="Group 10"/>
            <p:cNvGrpSpPr>
              <a:grpSpLocks/>
            </p:cNvGrpSpPr>
            <p:nvPr/>
          </p:nvGrpSpPr>
          <p:grpSpPr bwMode="auto">
            <a:xfrm>
              <a:off x="3024" y="778"/>
              <a:ext cx="240" cy="291"/>
              <a:chOff x="2832" y="1258"/>
              <a:chExt cx="240" cy="291"/>
            </a:xfrm>
          </p:grpSpPr>
          <p:sp>
            <p:nvSpPr>
              <p:cNvPr id="36" name="Oval 11"/>
              <p:cNvSpPr>
                <a:spLocks noChangeArrowheads="1"/>
              </p:cNvSpPr>
              <p:nvPr/>
            </p:nvSpPr>
            <p:spPr bwMode="auto">
              <a:xfrm>
                <a:off x="2832" y="1296"/>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latin typeface="+mn-ea"/>
                  <a:ea typeface="+mn-ea"/>
                </a:endParaRPr>
              </a:p>
            </p:txBody>
          </p:sp>
          <p:sp>
            <p:nvSpPr>
              <p:cNvPr id="37" name="Text Box 12"/>
              <p:cNvSpPr txBox="1">
                <a:spLocks noChangeArrowheads="1"/>
              </p:cNvSpPr>
              <p:nvPr/>
            </p:nvSpPr>
            <p:spPr bwMode="auto">
              <a:xfrm>
                <a:off x="2835" y="1258"/>
                <a:ext cx="2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dirty="0">
                    <a:solidFill>
                      <a:schemeClr val="tx1"/>
                    </a:solidFill>
                    <a:latin typeface="+mn-ea"/>
                    <a:ea typeface="+mn-ea"/>
                  </a:rPr>
                  <a:t>2</a:t>
                </a:r>
              </a:p>
            </p:txBody>
          </p:sp>
        </p:grpSp>
        <p:grpSp>
          <p:nvGrpSpPr>
            <p:cNvPr id="19" name="Group 13"/>
            <p:cNvGrpSpPr>
              <a:grpSpLocks/>
            </p:cNvGrpSpPr>
            <p:nvPr/>
          </p:nvGrpSpPr>
          <p:grpSpPr bwMode="auto">
            <a:xfrm>
              <a:off x="3020" y="1698"/>
              <a:ext cx="244" cy="291"/>
              <a:chOff x="3452" y="1458"/>
              <a:chExt cx="244" cy="291"/>
            </a:xfrm>
          </p:grpSpPr>
          <p:sp>
            <p:nvSpPr>
              <p:cNvPr id="34" name="Oval 14"/>
              <p:cNvSpPr>
                <a:spLocks noChangeArrowheads="1"/>
              </p:cNvSpPr>
              <p:nvPr/>
            </p:nvSpPr>
            <p:spPr bwMode="auto">
              <a:xfrm>
                <a:off x="3456" y="1488"/>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latin typeface="+mn-ea"/>
                  <a:ea typeface="+mn-ea"/>
                </a:endParaRPr>
              </a:p>
            </p:txBody>
          </p:sp>
          <p:sp>
            <p:nvSpPr>
              <p:cNvPr id="35" name="Text Box 15"/>
              <p:cNvSpPr txBox="1">
                <a:spLocks noChangeArrowheads="1"/>
              </p:cNvSpPr>
              <p:nvPr/>
            </p:nvSpPr>
            <p:spPr bwMode="auto">
              <a:xfrm>
                <a:off x="3452" y="1458"/>
                <a:ext cx="2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a:solidFill>
                      <a:schemeClr val="tx1"/>
                    </a:solidFill>
                    <a:latin typeface="+mn-ea"/>
                    <a:ea typeface="+mn-ea"/>
                  </a:rPr>
                  <a:t>3</a:t>
                </a:r>
              </a:p>
            </p:txBody>
          </p:sp>
        </p:grpSp>
        <p:grpSp>
          <p:nvGrpSpPr>
            <p:cNvPr id="20" name="Group 16"/>
            <p:cNvGrpSpPr>
              <a:grpSpLocks/>
            </p:cNvGrpSpPr>
            <p:nvPr/>
          </p:nvGrpSpPr>
          <p:grpSpPr bwMode="auto">
            <a:xfrm>
              <a:off x="4128" y="1278"/>
              <a:ext cx="240" cy="291"/>
              <a:chOff x="768" y="3030"/>
              <a:chExt cx="240" cy="291"/>
            </a:xfrm>
          </p:grpSpPr>
          <p:sp>
            <p:nvSpPr>
              <p:cNvPr id="32" name="Oval 17"/>
              <p:cNvSpPr>
                <a:spLocks noChangeArrowheads="1"/>
              </p:cNvSpPr>
              <p:nvPr/>
            </p:nvSpPr>
            <p:spPr bwMode="auto">
              <a:xfrm>
                <a:off x="768" y="3072"/>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latin typeface="+mn-ea"/>
                  <a:ea typeface="+mn-ea"/>
                </a:endParaRPr>
              </a:p>
            </p:txBody>
          </p:sp>
          <p:sp>
            <p:nvSpPr>
              <p:cNvPr id="33" name="Text Box 18"/>
              <p:cNvSpPr txBox="1">
                <a:spLocks noChangeArrowheads="1"/>
              </p:cNvSpPr>
              <p:nvPr/>
            </p:nvSpPr>
            <p:spPr bwMode="auto">
              <a:xfrm>
                <a:off x="770" y="3030"/>
                <a:ext cx="2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dirty="0">
                    <a:solidFill>
                      <a:schemeClr val="tx1"/>
                    </a:solidFill>
                    <a:latin typeface="+mn-ea"/>
                    <a:ea typeface="+mn-ea"/>
                  </a:rPr>
                  <a:t>4</a:t>
                </a:r>
              </a:p>
            </p:txBody>
          </p:sp>
        </p:grpSp>
        <p:sp>
          <p:nvSpPr>
            <p:cNvPr id="23" name="Line 23"/>
            <p:cNvSpPr>
              <a:spLocks noChangeShapeType="1"/>
            </p:cNvSpPr>
            <p:nvPr/>
          </p:nvSpPr>
          <p:spPr bwMode="auto">
            <a:xfrm flipV="1">
              <a:off x="1072" y="1434"/>
              <a:ext cx="800" cy="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7" name="Line 24"/>
            <p:cNvSpPr>
              <a:spLocks noChangeShapeType="1"/>
            </p:cNvSpPr>
            <p:nvPr/>
          </p:nvSpPr>
          <p:spPr bwMode="auto">
            <a:xfrm>
              <a:off x="4416" y="1434"/>
              <a:ext cx="880" cy="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8" name="Rectangle 25"/>
            <p:cNvSpPr>
              <a:spLocks noChangeArrowheads="1"/>
            </p:cNvSpPr>
            <p:nvPr/>
          </p:nvSpPr>
          <p:spPr bwMode="auto">
            <a:xfrm>
              <a:off x="880" y="1026"/>
              <a:ext cx="7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进入流量</a:t>
              </a:r>
            </a:p>
          </p:txBody>
        </p:sp>
        <p:graphicFrame>
          <p:nvGraphicFramePr>
            <p:cNvPr id="29" name="Object 26"/>
            <p:cNvGraphicFramePr>
              <a:graphicFrameLocks/>
            </p:cNvGraphicFramePr>
            <p:nvPr/>
          </p:nvGraphicFramePr>
          <p:xfrm>
            <a:off x="1264" y="1488"/>
            <a:ext cx="320" cy="323"/>
          </p:xfrm>
          <a:graphic>
            <a:graphicData uri="http://schemas.openxmlformats.org/presentationml/2006/ole">
              <mc:AlternateContent xmlns:mc="http://schemas.openxmlformats.org/markup-compatibility/2006">
                <mc:Choice xmlns:v="urn:schemas-microsoft-com:vml" Requires="v">
                  <p:oleObj spid="_x0000_s4216" name="公式" r:id="rId3" imgW="0" imgH="57150" progId="Equation.3">
                    <p:embed/>
                  </p:oleObj>
                </mc:Choice>
                <mc:Fallback>
                  <p:oleObj name="公式" r:id="rId3" imgW="0" imgH="57150" progId="Equation.3">
                    <p:embed/>
                    <p:pic>
                      <p:nvPicPr>
                        <p:cNvPr id="29" name="Object 2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black">
                        <a:xfrm>
                          <a:off x="1264" y="1488"/>
                          <a:ext cx="320" cy="32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Rectangle 27"/>
            <p:cNvSpPr>
              <a:spLocks noChangeArrowheads="1"/>
            </p:cNvSpPr>
            <p:nvPr/>
          </p:nvSpPr>
          <p:spPr bwMode="auto">
            <a:xfrm>
              <a:off x="4432" y="1026"/>
              <a:ext cx="7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离开流量</a:t>
              </a:r>
            </a:p>
          </p:txBody>
        </p:sp>
        <p:graphicFrame>
          <p:nvGraphicFramePr>
            <p:cNvPr id="31" name="Object 28"/>
            <p:cNvGraphicFramePr>
              <a:graphicFrameLocks/>
            </p:cNvGraphicFramePr>
            <p:nvPr/>
          </p:nvGraphicFramePr>
          <p:xfrm>
            <a:off x="4768" y="1488"/>
            <a:ext cx="320" cy="323"/>
          </p:xfrm>
          <a:graphic>
            <a:graphicData uri="http://schemas.openxmlformats.org/presentationml/2006/ole">
              <mc:AlternateContent xmlns:mc="http://schemas.openxmlformats.org/markup-compatibility/2006">
                <mc:Choice xmlns:v="urn:schemas-microsoft-com:vml" Requires="v">
                  <p:oleObj spid="_x0000_s4217" name="公式" r:id="rId5" imgW="0" imgH="57150" progId="Equation.3">
                    <p:embed/>
                  </p:oleObj>
                </mc:Choice>
                <mc:Fallback>
                  <p:oleObj name="公式" r:id="rId5" imgW="0" imgH="57150" progId="Equation.3">
                    <p:embed/>
                    <p:pic>
                      <p:nvPicPr>
                        <p:cNvPr id="31" name="Object 2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black">
                        <a:xfrm>
                          <a:off x="4768" y="1488"/>
                          <a:ext cx="320" cy="32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0" name="Rectangle 30"/>
          <p:cNvSpPr>
            <a:spLocks noChangeArrowheads="1"/>
          </p:cNvSpPr>
          <p:nvPr/>
        </p:nvSpPr>
        <p:spPr bwMode="auto">
          <a:xfrm>
            <a:off x="2792414" y="3629025"/>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路段</a:t>
            </a:r>
          </a:p>
        </p:txBody>
      </p:sp>
      <p:sp>
        <p:nvSpPr>
          <p:cNvPr id="41" name="Rectangle 35"/>
          <p:cNvSpPr>
            <a:spLocks noChangeArrowheads="1"/>
          </p:cNvSpPr>
          <p:nvPr/>
        </p:nvSpPr>
        <p:spPr bwMode="auto">
          <a:xfrm>
            <a:off x="4048126" y="3629025"/>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容量</a:t>
            </a:r>
          </a:p>
        </p:txBody>
      </p:sp>
      <p:sp>
        <p:nvSpPr>
          <p:cNvPr id="42" name="Rectangle 36"/>
          <p:cNvSpPr>
            <a:spLocks noChangeArrowheads="1"/>
          </p:cNvSpPr>
          <p:nvPr/>
        </p:nvSpPr>
        <p:spPr bwMode="auto">
          <a:xfrm>
            <a:off x="5334001" y="3629025"/>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流量</a:t>
            </a:r>
          </a:p>
        </p:txBody>
      </p:sp>
      <p:sp>
        <p:nvSpPr>
          <p:cNvPr id="44" name="Rectangle 37"/>
          <p:cNvSpPr>
            <a:spLocks noChangeArrowheads="1"/>
          </p:cNvSpPr>
          <p:nvPr/>
        </p:nvSpPr>
        <p:spPr bwMode="auto">
          <a:xfrm>
            <a:off x="6705601" y="3629025"/>
            <a:ext cx="18466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成本（时间）</a:t>
            </a:r>
          </a:p>
        </p:txBody>
      </p:sp>
      <p:sp>
        <p:nvSpPr>
          <p:cNvPr id="50" name="矩形 49"/>
          <p:cNvSpPr>
            <a:spLocks noRot="1" noChangeAspect="1" noMove="1" noResize="1" noEditPoints="1" noAdjustHandles="1" noChangeArrowheads="1" noChangeShapeType="1" noTextEdit="1"/>
          </p:cNvSpPr>
          <p:nvPr/>
        </p:nvSpPr>
        <p:spPr>
          <a:xfrm>
            <a:off x="6809932" y="2911015"/>
            <a:ext cx="505267" cy="630942"/>
          </a:xfrm>
          <a:prstGeom prst="rect">
            <a:avLst/>
          </a:prstGeom>
          <a:blipFill rotWithShape="1">
            <a:blip r:embed="rId7">
              <a:grayscl/>
              <a:extLst>
                <a:ext uri="{BEBA8EAE-BF5A-486C-A8C5-ECC9F3942E4B}">
                  <a14:imgProps xmlns:a14="http://schemas.microsoft.com/office/drawing/2010/main">
                    <a14:imgLayer r:embed="rId8">
                      <a14:imgEffect>
                        <a14:artisticGlowEdges/>
                      </a14:imgEffect>
                      <a14:imgEffect>
                        <a14:brightnessContrast bright="-40000" contrast="-40000"/>
                      </a14:imgEffect>
                    </a14:imgLayer>
                  </a14:imgProps>
                </a:ext>
              </a:extLst>
            </a:blip>
            <a:stretch>
              <a:fillRect/>
            </a:stretch>
          </a:blipFill>
        </p:spPr>
        <p:txBody>
          <a:bodyPr/>
          <a:lstStyle/>
          <a:p>
            <a:pPr>
              <a:defRPr/>
            </a:pPr>
            <a:r>
              <a:rPr lang="zh-CN" altLang="en-US">
                <a:latin typeface="+mn-ea"/>
              </a:rPr>
              <a:t> </a:t>
            </a:r>
          </a:p>
        </p:txBody>
      </p:sp>
      <p:sp>
        <p:nvSpPr>
          <p:cNvPr id="67" name="TextBox 9"/>
          <p:cNvSpPr txBox="1">
            <a:spLocks noChangeArrowheads="1"/>
          </p:cNvSpPr>
          <p:nvPr/>
        </p:nvSpPr>
        <p:spPr bwMode="auto">
          <a:xfrm>
            <a:off x="6810376" y="1627188"/>
            <a:ext cx="3032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en-US" altLang="zh-CN" sz="2800" dirty="0">
                <a:solidFill>
                  <a:schemeClr val="tx1"/>
                </a:solidFill>
                <a:latin typeface="+mn-ea"/>
                <a:ea typeface="+mn-ea"/>
              </a:rPr>
              <a:t>c</a:t>
            </a:r>
            <a:endParaRPr lang="zh-CN" altLang="en-US" sz="2800" dirty="0">
              <a:solidFill>
                <a:schemeClr val="tx1"/>
              </a:solidFill>
              <a:latin typeface="+mn-ea"/>
              <a:ea typeface="+mn-ea"/>
            </a:endParaRPr>
          </a:p>
        </p:txBody>
      </p:sp>
      <p:pic>
        <p:nvPicPr>
          <p:cNvPr id="2" name="图片 1"/>
          <p:cNvPicPr>
            <a:picLocks noChangeAspect="1"/>
          </p:cNvPicPr>
          <p:nvPr/>
        </p:nvPicPr>
        <p:blipFill>
          <a:blip r:embed="rId9">
            <a:duotone>
              <a:prstClr val="black"/>
              <a:schemeClr val="tx2">
                <a:tint val="45000"/>
                <a:satMod val="400000"/>
              </a:schemeClr>
            </a:duotone>
            <a:extLst>
              <a:ext uri="{BEBA8EAE-BF5A-486C-A8C5-ECC9F3942E4B}">
                <a14:imgProps xmlns:a14="http://schemas.microsoft.com/office/drawing/2010/main">
                  <a14:imgLayer r:embed="rId10">
                    <a14:imgEffect>
                      <a14:artisticGlowEdges/>
                    </a14:imgEffect>
                    <a14:imgEffect>
                      <a14:brightnessContrast bright="-40000" contrast="-40000"/>
                    </a14:imgEffect>
                  </a14:imgLayer>
                </a14:imgProps>
              </a:ext>
            </a:extLst>
          </a:blip>
          <a:stretch>
            <a:fillRect/>
          </a:stretch>
        </p:blipFill>
        <p:spPr>
          <a:xfrm>
            <a:off x="4602057" y="1559414"/>
            <a:ext cx="493819" cy="627942"/>
          </a:xfrm>
          <a:prstGeom prst="rect">
            <a:avLst/>
          </a:prstGeom>
        </p:spPr>
      </p:pic>
      <p:pic>
        <p:nvPicPr>
          <p:cNvPr id="4" name="图片 3"/>
          <p:cNvPicPr>
            <a:picLocks noChangeAspect="1"/>
          </p:cNvPicPr>
          <p:nvPr/>
        </p:nvPicPr>
        <p:blipFill>
          <a:blip r:embed="rId11">
            <a:grayscl/>
            <a:extLst>
              <a:ext uri="{BEBA8EAE-BF5A-486C-A8C5-ECC9F3942E4B}">
                <a14:imgProps xmlns:a14="http://schemas.microsoft.com/office/drawing/2010/main">
                  <a14:imgLayer r:embed="rId12">
                    <a14:imgEffect>
                      <a14:artisticGlowEdges/>
                    </a14:imgEffect>
                    <a14:imgEffect>
                      <a14:brightnessContrast bright="-40000" contrast="-40000"/>
                    </a14:imgEffect>
                  </a14:imgLayer>
                </a14:imgProps>
              </a:ext>
            </a:extLst>
          </a:blip>
          <a:stretch>
            <a:fillRect/>
          </a:stretch>
        </p:blipFill>
        <p:spPr>
          <a:xfrm>
            <a:off x="4602057" y="2821254"/>
            <a:ext cx="493819" cy="627942"/>
          </a:xfrm>
          <a:prstGeom prst="rect">
            <a:avLst/>
          </a:prstGeom>
        </p:spPr>
      </p:pic>
      <p:pic>
        <p:nvPicPr>
          <p:cNvPr id="5" name="图片 4"/>
          <p:cNvPicPr>
            <a:picLocks noChangeAspect="1"/>
          </p:cNvPicPr>
          <p:nvPr/>
        </p:nvPicPr>
        <p:blipFill>
          <a:blip r:embed="rId13">
            <a:grayscl/>
            <a:extLst>
              <a:ext uri="{BEBA8EAE-BF5A-486C-A8C5-ECC9F3942E4B}">
                <a14:imgProps xmlns:a14="http://schemas.microsoft.com/office/drawing/2010/main">
                  <a14:imgLayer r:embed="rId14">
                    <a14:imgEffect>
                      <a14:artisticGlowEdges/>
                    </a14:imgEffect>
                    <a14:imgEffect>
                      <a14:brightnessContrast bright="-40000" contrast="-40000"/>
                    </a14:imgEffect>
                  </a14:imgLayer>
                </a14:imgProps>
              </a:ext>
            </a:extLst>
          </a:blip>
          <a:stretch>
            <a:fillRect/>
          </a:stretch>
        </p:blipFill>
        <p:spPr>
          <a:xfrm>
            <a:off x="2851454" y="3956787"/>
            <a:ext cx="506012" cy="2182557"/>
          </a:xfrm>
          <a:prstGeom prst="rect">
            <a:avLst/>
          </a:prstGeom>
        </p:spPr>
      </p:pic>
      <p:pic>
        <p:nvPicPr>
          <p:cNvPr id="7" name="图片 6"/>
          <p:cNvPicPr>
            <a:picLocks noChangeAspect="1"/>
          </p:cNvPicPr>
          <p:nvPr/>
        </p:nvPicPr>
        <p:blipFill>
          <a:blip r:embed="rId15">
            <a:extLst>
              <a:ext uri="{BEBA8EAE-BF5A-486C-A8C5-ECC9F3942E4B}">
                <a14:imgProps xmlns:a14="http://schemas.microsoft.com/office/drawing/2010/main">
                  <a14:imgLayer r:embed="rId16">
                    <a14:imgEffect>
                      <a14:artisticGlowEdges/>
                    </a14:imgEffect>
                    <a14:imgEffect>
                      <a14:brightnessContrast bright="-40000" contrast="-40000"/>
                    </a14:imgEffect>
                  </a14:imgLayer>
                </a14:imgProps>
              </a:ext>
            </a:extLst>
          </a:blip>
          <a:stretch>
            <a:fillRect/>
          </a:stretch>
        </p:blipFill>
        <p:spPr>
          <a:xfrm>
            <a:off x="4091025" y="3998357"/>
            <a:ext cx="676715" cy="2194750"/>
          </a:xfrm>
          <a:prstGeom prst="rect">
            <a:avLst/>
          </a:prstGeom>
        </p:spPr>
      </p:pic>
      <p:pic>
        <p:nvPicPr>
          <p:cNvPr id="9" name="图片 8"/>
          <p:cNvPicPr>
            <a:picLocks noChangeAspect="1"/>
          </p:cNvPicPr>
          <p:nvPr/>
        </p:nvPicPr>
        <p:blipFill>
          <a:blip r:embed="rId17">
            <a:grayscl/>
            <a:extLst>
              <a:ext uri="{BEBA8EAE-BF5A-486C-A8C5-ECC9F3942E4B}">
                <a14:imgProps xmlns:a14="http://schemas.microsoft.com/office/drawing/2010/main">
                  <a14:imgLayer r:embed="rId18">
                    <a14:imgEffect>
                      <a14:artisticGlowEdges/>
                    </a14:imgEffect>
                    <a14:imgEffect>
                      <a14:brightnessContrast bright="-40000" contrast="-40000"/>
                    </a14:imgEffect>
                  </a14:imgLayer>
                </a14:imgProps>
              </a:ext>
            </a:extLst>
          </a:blip>
          <a:stretch>
            <a:fillRect/>
          </a:stretch>
        </p:blipFill>
        <p:spPr>
          <a:xfrm>
            <a:off x="5342967" y="3944593"/>
            <a:ext cx="670618" cy="2206943"/>
          </a:xfrm>
          <a:prstGeom prst="rect">
            <a:avLst/>
          </a:prstGeom>
        </p:spPr>
      </p:pic>
      <p:pic>
        <p:nvPicPr>
          <p:cNvPr id="11" name="图片 10"/>
          <p:cNvPicPr>
            <a:picLocks noChangeAspect="1"/>
          </p:cNvPicPr>
          <p:nvPr/>
        </p:nvPicPr>
        <p:blipFill>
          <a:blip r:embed="rId19">
            <a:grayscl/>
            <a:extLst>
              <a:ext uri="{BEBA8EAE-BF5A-486C-A8C5-ECC9F3942E4B}">
                <a14:imgProps xmlns:a14="http://schemas.microsoft.com/office/drawing/2010/main">
                  <a14:imgLayer r:embed="rId20">
                    <a14:imgEffect>
                      <a14:artisticGlowEdges/>
                    </a14:imgEffect>
                    <a14:imgEffect>
                      <a14:brightnessContrast bright="-40000" contrast="-40000"/>
                    </a14:imgEffect>
                  </a14:imgLayer>
                </a14:imgProps>
              </a:ext>
            </a:extLst>
          </a:blip>
          <a:stretch>
            <a:fillRect/>
          </a:stretch>
        </p:blipFill>
        <p:spPr>
          <a:xfrm>
            <a:off x="6769633" y="3949195"/>
            <a:ext cx="1511939" cy="2231329"/>
          </a:xfrm>
          <a:prstGeom prst="rect">
            <a:avLst/>
          </a:prstGeom>
        </p:spPr>
      </p:pic>
    </p:spTree>
    <p:extLst>
      <p:ext uri="{BB962C8B-B14F-4D97-AF65-F5344CB8AC3E}">
        <p14:creationId xmlns:p14="http://schemas.microsoft.com/office/powerpoint/2010/main" val="1719245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91</a:t>
            </a:fld>
            <a:endParaRPr lang="zh-CN" altLang="en-US" dirty="0"/>
          </a:p>
        </p:txBody>
      </p:sp>
      <p:cxnSp>
        <p:nvCxnSpPr>
          <p:cNvPr id="22" name="直接连接符 21"/>
          <p:cNvCxnSpPr>
            <a:stCxn id="10" idx="3"/>
          </p:cNvCxnSpPr>
          <p:nvPr/>
        </p:nvCxnSpPr>
        <p:spPr>
          <a:xfrm>
            <a:off x="6753904" y="5074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131774" y="932698"/>
            <a:ext cx="2454518"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en-US" altLang="zh-CN" sz="2800" b="1" dirty="0" err="1">
                <a:solidFill>
                  <a:prstClr val="black"/>
                </a:solidFill>
                <a:latin typeface="黑体"/>
                <a:ea typeface="黑体"/>
              </a:rPr>
              <a:t>Braess</a:t>
            </a:r>
            <a:r>
              <a:rPr lang="zh-CN" altLang="en-US" sz="2800" b="1" dirty="0">
                <a:solidFill>
                  <a:prstClr val="black"/>
                </a:solidFill>
                <a:latin typeface="黑体"/>
                <a:ea typeface="黑体"/>
              </a:rPr>
              <a:t>悖论</a:t>
            </a:r>
          </a:p>
        </p:txBody>
      </p:sp>
      <p:grpSp>
        <p:nvGrpSpPr>
          <p:cNvPr id="12" name="Group 2"/>
          <p:cNvGrpSpPr>
            <a:grpSpLocks/>
          </p:cNvGrpSpPr>
          <p:nvPr/>
        </p:nvGrpSpPr>
        <p:grpSpPr bwMode="auto">
          <a:xfrm>
            <a:off x="2514600" y="1531938"/>
            <a:ext cx="7010400" cy="1922463"/>
            <a:chOff x="880" y="778"/>
            <a:chExt cx="4416" cy="1211"/>
          </a:xfrm>
        </p:grpSpPr>
        <p:grpSp>
          <p:nvGrpSpPr>
            <p:cNvPr id="13" name="Group 3"/>
            <p:cNvGrpSpPr>
              <a:grpSpLocks/>
            </p:cNvGrpSpPr>
            <p:nvPr/>
          </p:nvGrpSpPr>
          <p:grpSpPr bwMode="auto">
            <a:xfrm>
              <a:off x="1920" y="1278"/>
              <a:ext cx="240" cy="291"/>
              <a:chOff x="864" y="2022"/>
              <a:chExt cx="240" cy="291"/>
            </a:xfrm>
          </p:grpSpPr>
          <p:sp>
            <p:nvSpPr>
              <p:cNvPr id="38" name="Oval 4"/>
              <p:cNvSpPr>
                <a:spLocks noChangeArrowheads="1"/>
              </p:cNvSpPr>
              <p:nvPr/>
            </p:nvSpPr>
            <p:spPr bwMode="auto">
              <a:xfrm>
                <a:off x="864" y="2064"/>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latin typeface="+mn-ea"/>
                  <a:ea typeface="+mn-ea"/>
                </a:endParaRPr>
              </a:p>
            </p:txBody>
          </p:sp>
          <p:sp>
            <p:nvSpPr>
              <p:cNvPr id="39" name="Text Box 5"/>
              <p:cNvSpPr txBox="1">
                <a:spLocks noChangeArrowheads="1"/>
              </p:cNvSpPr>
              <p:nvPr/>
            </p:nvSpPr>
            <p:spPr bwMode="auto">
              <a:xfrm>
                <a:off x="866" y="2022"/>
                <a:ext cx="2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dirty="0">
                    <a:solidFill>
                      <a:schemeClr val="tx1"/>
                    </a:solidFill>
                    <a:latin typeface="+mn-ea"/>
                    <a:ea typeface="+mn-ea"/>
                  </a:rPr>
                  <a:t>1</a:t>
                </a:r>
              </a:p>
            </p:txBody>
          </p:sp>
        </p:grpSp>
        <p:sp>
          <p:nvSpPr>
            <p:cNvPr id="14" name="Line 6"/>
            <p:cNvSpPr>
              <a:spLocks noChangeShapeType="1"/>
            </p:cNvSpPr>
            <p:nvPr/>
          </p:nvSpPr>
          <p:spPr bwMode="auto">
            <a:xfrm>
              <a:off x="2160" y="1488"/>
              <a:ext cx="864" cy="33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5" name="Line 7"/>
            <p:cNvSpPr>
              <a:spLocks noChangeShapeType="1"/>
            </p:cNvSpPr>
            <p:nvPr/>
          </p:nvSpPr>
          <p:spPr bwMode="auto">
            <a:xfrm flipV="1">
              <a:off x="2160" y="960"/>
              <a:ext cx="864" cy="43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6" name="Line 8"/>
            <p:cNvSpPr>
              <a:spLocks noChangeShapeType="1"/>
            </p:cNvSpPr>
            <p:nvPr/>
          </p:nvSpPr>
          <p:spPr bwMode="auto">
            <a:xfrm flipV="1">
              <a:off x="3312" y="1488"/>
              <a:ext cx="816" cy="33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7" name="Line 9"/>
            <p:cNvSpPr>
              <a:spLocks noChangeShapeType="1"/>
            </p:cNvSpPr>
            <p:nvPr/>
          </p:nvSpPr>
          <p:spPr bwMode="auto">
            <a:xfrm rot="10800000" flipH="1" flipV="1">
              <a:off x="3264" y="1008"/>
              <a:ext cx="864" cy="384"/>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18" name="Group 10"/>
            <p:cNvGrpSpPr>
              <a:grpSpLocks/>
            </p:cNvGrpSpPr>
            <p:nvPr/>
          </p:nvGrpSpPr>
          <p:grpSpPr bwMode="auto">
            <a:xfrm>
              <a:off x="3024" y="778"/>
              <a:ext cx="240" cy="291"/>
              <a:chOff x="2832" y="1258"/>
              <a:chExt cx="240" cy="291"/>
            </a:xfrm>
          </p:grpSpPr>
          <p:sp>
            <p:nvSpPr>
              <p:cNvPr id="36" name="Oval 11"/>
              <p:cNvSpPr>
                <a:spLocks noChangeArrowheads="1"/>
              </p:cNvSpPr>
              <p:nvPr/>
            </p:nvSpPr>
            <p:spPr bwMode="auto">
              <a:xfrm>
                <a:off x="2832" y="1296"/>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latin typeface="+mn-ea"/>
                  <a:ea typeface="+mn-ea"/>
                </a:endParaRPr>
              </a:p>
            </p:txBody>
          </p:sp>
          <p:sp>
            <p:nvSpPr>
              <p:cNvPr id="37" name="Text Box 12"/>
              <p:cNvSpPr txBox="1">
                <a:spLocks noChangeArrowheads="1"/>
              </p:cNvSpPr>
              <p:nvPr/>
            </p:nvSpPr>
            <p:spPr bwMode="auto">
              <a:xfrm>
                <a:off x="2835" y="1258"/>
                <a:ext cx="2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dirty="0">
                    <a:solidFill>
                      <a:schemeClr val="tx1"/>
                    </a:solidFill>
                    <a:latin typeface="+mn-ea"/>
                    <a:ea typeface="+mn-ea"/>
                  </a:rPr>
                  <a:t>2</a:t>
                </a:r>
              </a:p>
            </p:txBody>
          </p:sp>
        </p:grpSp>
        <p:grpSp>
          <p:nvGrpSpPr>
            <p:cNvPr id="19" name="Group 13"/>
            <p:cNvGrpSpPr>
              <a:grpSpLocks/>
            </p:cNvGrpSpPr>
            <p:nvPr/>
          </p:nvGrpSpPr>
          <p:grpSpPr bwMode="auto">
            <a:xfrm>
              <a:off x="3020" y="1698"/>
              <a:ext cx="244" cy="291"/>
              <a:chOff x="3452" y="1458"/>
              <a:chExt cx="244" cy="291"/>
            </a:xfrm>
          </p:grpSpPr>
          <p:sp>
            <p:nvSpPr>
              <p:cNvPr id="34" name="Oval 14"/>
              <p:cNvSpPr>
                <a:spLocks noChangeArrowheads="1"/>
              </p:cNvSpPr>
              <p:nvPr/>
            </p:nvSpPr>
            <p:spPr bwMode="auto">
              <a:xfrm>
                <a:off x="3456" y="1488"/>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latin typeface="+mn-ea"/>
                  <a:ea typeface="+mn-ea"/>
                </a:endParaRPr>
              </a:p>
            </p:txBody>
          </p:sp>
          <p:sp>
            <p:nvSpPr>
              <p:cNvPr id="35" name="Text Box 15"/>
              <p:cNvSpPr txBox="1">
                <a:spLocks noChangeArrowheads="1"/>
              </p:cNvSpPr>
              <p:nvPr/>
            </p:nvSpPr>
            <p:spPr bwMode="auto">
              <a:xfrm>
                <a:off x="3452" y="1458"/>
                <a:ext cx="2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a:solidFill>
                      <a:schemeClr val="tx1"/>
                    </a:solidFill>
                    <a:latin typeface="+mn-ea"/>
                    <a:ea typeface="+mn-ea"/>
                  </a:rPr>
                  <a:t>3</a:t>
                </a:r>
              </a:p>
            </p:txBody>
          </p:sp>
        </p:grpSp>
        <p:grpSp>
          <p:nvGrpSpPr>
            <p:cNvPr id="20" name="Group 16"/>
            <p:cNvGrpSpPr>
              <a:grpSpLocks/>
            </p:cNvGrpSpPr>
            <p:nvPr/>
          </p:nvGrpSpPr>
          <p:grpSpPr bwMode="auto">
            <a:xfrm>
              <a:off x="4128" y="1278"/>
              <a:ext cx="240" cy="291"/>
              <a:chOff x="768" y="3030"/>
              <a:chExt cx="240" cy="291"/>
            </a:xfrm>
          </p:grpSpPr>
          <p:sp>
            <p:nvSpPr>
              <p:cNvPr id="32" name="Oval 17"/>
              <p:cNvSpPr>
                <a:spLocks noChangeArrowheads="1"/>
              </p:cNvSpPr>
              <p:nvPr/>
            </p:nvSpPr>
            <p:spPr bwMode="auto">
              <a:xfrm>
                <a:off x="768" y="3072"/>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latin typeface="+mn-ea"/>
                  <a:ea typeface="+mn-ea"/>
                </a:endParaRPr>
              </a:p>
            </p:txBody>
          </p:sp>
          <p:sp>
            <p:nvSpPr>
              <p:cNvPr id="33" name="Text Box 18"/>
              <p:cNvSpPr txBox="1">
                <a:spLocks noChangeArrowheads="1"/>
              </p:cNvSpPr>
              <p:nvPr/>
            </p:nvSpPr>
            <p:spPr bwMode="auto">
              <a:xfrm>
                <a:off x="770" y="3030"/>
                <a:ext cx="2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dirty="0">
                    <a:solidFill>
                      <a:schemeClr val="tx1"/>
                    </a:solidFill>
                    <a:latin typeface="+mn-ea"/>
                    <a:ea typeface="+mn-ea"/>
                  </a:rPr>
                  <a:t>4</a:t>
                </a:r>
              </a:p>
            </p:txBody>
          </p:sp>
        </p:grpSp>
        <p:sp>
          <p:nvSpPr>
            <p:cNvPr id="23" name="Line 23"/>
            <p:cNvSpPr>
              <a:spLocks noChangeShapeType="1"/>
            </p:cNvSpPr>
            <p:nvPr/>
          </p:nvSpPr>
          <p:spPr bwMode="auto">
            <a:xfrm flipV="1">
              <a:off x="1072" y="1434"/>
              <a:ext cx="800" cy="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7" name="Line 24"/>
            <p:cNvSpPr>
              <a:spLocks noChangeShapeType="1"/>
            </p:cNvSpPr>
            <p:nvPr/>
          </p:nvSpPr>
          <p:spPr bwMode="auto">
            <a:xfrm>
              <a:off x="4416" y="1434"/>
              <a:ext cx="880" cy="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8" name="Rectangle 25"/>
            <p:cNvSpPr>
              <a:spLocks noChangeArrowheads="1"/>
            </p:cNvSpPr>
            <p:nvPr/>
          </p:nvSpPr>
          <p:spPr bwMode="auto">
            <a:xfrm>
              <a:off x="880" y="1026"/>
              <a:ext cx="7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进入流量</a:t>
              </a:r>
            </a:p>
          </p:txBody>
        </p:sp>
        <p:graphicFrame>
          <p:nvGraphicFramePr>
            <p:cNvPr id="29" name="Object 26"/>
            <p:cNvGraphicFramePr>
              <a:graphicFrameLocks/>
            </p:cNvGraphicFramePr>
            <p:nvPr/>
          </p:nvGraphicFramePr>
          <p:xfrm>
            <a:off x="1264" y="1488"/>
            <a:ext cx="320" cy="323"/>
          </p:xfrm>
          <a:graphic>
            <a:graphicData uri="http://schemas.openxmlformats.org/presentationml/2006/ole">
              <mc:AlternateContent xmlns:mc="http://schemas.openxmlformats.org/markup-compatibility/2006">
                <mc:Choice xmlns:v="urn:schemas-microsoft-com:vml" Requires="v">
                  <p:oleObj spid="_x0000_s2316" name="公式" r:id="rId3" imgW="0" imgH="57150" progId="Equation.3">
                    <p:embed/>
                  </p:oleObj>
                </mc:Choice>
                <mc:Fallback>
                  <p:oleObj name="公式" r:id="rId3" imgW="0" imgH="57150" progId="Equation.3">
                    <p:embed/>
                    <p:pic>
                      <p:nvPicPr>
                        <p:cNvPr id="91179" name="Object 2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black">
                        <a:xfrm>
                          <a:off x="1264" y="1488"/>
                          <a:ext cx="320" cy="32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Rectangle 27"/>
            <p:cNvSpPr>
              <a:spLocks noChangeArrowheads="1"/>
            </p:cNvSpPr>
            <p:nvPr/>
          </p:nvSpPr>
          <p:spPr bwMode="auto">
            <a:xfrm>
              <a:off x="4432" y="1026"/>
              <a:ext cx="7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离开流量</a:t>
              </a:r>
            </a:p>
          </p:txBody>
        </p:sp>
        <p:graphicFrame>
          <p:nvGraphicFramePr>
            <p:cNvPr id="31" name="Object 28"/>
            <p:cNvGraphicFramePr>
              <a:graphicFrameLocks/>
            </p:cNvGraphicFramePr>
            <p:nvPr/>
          </p:nvGraphicFramePr>
          <p:xfrm>
            <a:off x="4768" y="1488"/>
            <a:ext cx="320" cy="323"/>
          </p:xfrm>
          <a:graphic>
            <a:graphicData uri="http://schemas.openxmlformats.org/presentationml/2006/ole">
              <mc:AlternateContent xmlns:mc="http://schemas.openxmlformats.org/markup-compatibility/2006">
                <mc:Choice xmlns:v="urn:schemas-microsoft-com:vml" Requires="v">
                  <p:oleObj spid="_x0000_s2317" name="公式" r:id="rId5" imgW="0" imgH="57150" progId="Equation.3">
                    <p:embed/>
                  </p:oleObj>
                </mc:Choice>
                <mc:Fallback>
                  <p:oleObj name="公式" r:id="rId5" imgW="0" imgH="57150" progId="Equation.3">
                    <p:embed/>
                    <p:pic>
                      <p:nvPicPr>
                        <p:cNvPr id="91181" name="Object 2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black">
                        <a:xfrm>
                          <a:off x="4768" y="1488"/>
                          <a:ext cx="320" cy="32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0" name="Rectangle 30"/>
          <p:cNvSpPr>
            <a:spLocks noChangeArrowheads="1"/>
          </p:cNvSpPr>
          <p:nvPr/>
        </p:nvSpPr>
        <p:spPr bwMode="auto">
          <a:xfrm>
            <a:off x="2792414" y="3629025"/>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路段</a:t>
            </a:r>
          </a:p>
        </p:txBody>
      </p:sp>
      <p:sp>
        <p:nvSpPr>
          <p:cNvPr id="41" name="Rectangle 35"/>
          <p:cNvSpPr>
            <a:spLocks noChangeArrowheads="1"/>
          </p:cNvSpPr>
          <p:nvPr/>
        </p:nvSpPr>
        <p:spPr bwMode="auto">
          <a:xfrm>
            <a:off x="4048126" y="3629025"/>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容量</a:t>
            </a:r>
          </a:p>
        </p:txBody>
      </p:sp>
      <p:sp>
        <p:nvSpPr>
          <p:cNvPr id="42" name="Rectangle 36"/>
          <p:cNvSpPr>
            <a:spLocks noChangeArrowheads="1"/>
          </p:cNvSpPr>
          <p:nvPr/>
        </p:nvSpPr>
        <p:spPr bwMode="auto">
          <a:xfrm>
            <a:off x="5334001" y="3629025"/>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流量</a:t>
            </a:r>
          </a:p>
        </p:txBody>
      </p:sp>
      <p:sp>
        <p:nvSpPr>
          <p:cNvPr id="44" name="Rectangle 37"/>
          <p:cNvSpPr>
            <a:spLocks noChangeArrowheads="1"/>
          </p:cNvSpPr>
          <p:nvPr/>
        </p:nvSpPr>
        <p:spPr bwMode="auto">
          <a:xfrm>
            <a:off x="6705601" y="3629025"/>
            <a:ext cx="18466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成本（时间）</a:t>
            </a:r>
          </a:p>
        </p:txBody>
      </p:sp>
      <p:grpSp>
        <p:nvGrpSpPr>
          <p:cNvPr id="45" name="Group 50"/>
          <p:cNvGrpSpPr>
            <a:grpSpLocks/>
          </p:cNvGrpSpPr>
          <p:nvPr/>
        </p:nvGrpSpPr>
        <p:grpSpPr bwMode="auto">
          <a:xfrm>
            <a:off x="8001002" y="4756150"/>
            <a:ext cx="2065338" cy="838200"/>
            <a:chOff x="4080" y="3120"/>
            <a:chExt cx="1301" cy="528"/>
          </a:xfrm>
        </p:grpSpPr>
        <p:sp>
          <p:nvSpPr>
            <p:cNvPr id="46" name="Rectangle 51"/>
            <p:cNvSpPr>
              <a:spLocks noChangeArrowheads="1"/>
            </p:cNvSpPr>
            <p:nvPr/>
          </p:nvSpPr>
          <p:spPr bwMode="auto">
            <a:xfrm>
              <a:off x="4218" y="3273"/>
              <a:ext cx="116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（瓶颈路段）</a:t>
              </a:r>
            </a:p>
          </p:txBody>
        </p:sp>
        <p:sp>
          <p:nvSpPr>
            <p:cNvPr id="47" name="AutoShape 52"/>
            <p:cNvSpPr>
              <a:spLocks/>
            </p:cNvSpPr>
            <p:nvPr/>
          </p:nvSpPr>
          <p:spPr bwMode="auto">
            <a:xfrm>
              <a:off x="4080" y="3120"/>
              <a:ext cx="144" cy="528"/>
            </a:xfrm>
            <a:prstGeom prst="rightBrace">
              <a:avLst>
                <a:gd name="adj1" fmla="val 30556"/>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latin typeface="+mn-ea"/>
                <a:ea typeface="+mn-ea"/>
              </a:endParaRPr>
            </a:p>
          </p:txBody>
        </p:sp>
      </p:grpSp>
      <p:sp>
        <p:nvSpPr>
          <p:cNvPr id="50" name="矩形 49"/>
          <p:cNvSpPr>
            <a:spLocks noRot="1" noChangeAspect="1" noMove="1" noResize="1" noEditPoints="1" noAdjustHandles="1" noChangeArrowheads="1" noChangeShapeType="1" noTextEdit="1"/>
          </p:cNvSpPr>
          <p:nvPr/>
        </p:nvSpPr>
        <p:spPr>
          <a:xfrm>
            <a:off x="6809932" y="2911015"/>
            <a:ext cx="505267" cy="630942"/>
          </a:xfrm>
          <a:prstGeom prst="rect">
            <a:avLst/>
          </a:prstGeom>
          <a:blipFill rotWithShape="1">
            <a:blip r:embed="rId7">
              <a:grayscl/>
              <a:extLst>
                <a:ext uri="{BEBA8EAE-BF5A-486C-A8C5-ECC9F3942E4B}">
                  <a14:imgProps xmlns:a14="http://schemas.microsoft.com/office/drawing/2010/main">
                    <a14:imgLayer r:embed="rId8">
                      <a14:imgEffect>
                        <a14:artisticGlowEdges/>
                      </a14:imgEffect>
                      <a14:imgEffect>
                        <a14:brightnessContrast bright="-40000" contrast="-40000"/>
                      </a14:imgEffect>
                    </a14:imgLayer>
                  </a14:imgProps>
                </a:ext>
              </a:extLst>
            </a:blip>
            <a:stretch>
              <a:fillRect/>
            </a:stretch>
          </a:blipFill>
        </p:spPr>
        <p:txBody>
          <a:bodyPr/>
          <a:lstStyle/>
          <a:p>
            <a:pPr>
              <a:defRPr/>
            </a:pPr>
            <a:r>
              <a:rPr lang="zh-CN" altLang="en-US">
                <a:latin typeface="+mn-ea"/>
              </a:rPr>
              <a:t> </a:t>
            </a:r>
          </a:p>
        </p:txBody>
      </p:sp>
      <p:sp>
        <p:nvSpPr>
          <p:cNvPr id="67" name="TextBox 9"/>
          <p:cNvSpPr txBox="1">
            <a:spLocks noChangeArrowheads="1"/>
          </p:cNvSpPr>
          <p:nvPr/>
        </p:nvSpPr>
        <p:spPr bwMode="auto">
          <a:xfrm>
            <a:off x="6810376" y="1627188"/>
            <a:ext cx="3032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lang="en-US" altLang="zh-CN" sz="2800" dirty="0">
                <a:solidFill>
                  <a:schemeClr val="tx1"/>
                </a:solidFill>
                <a:latin typeface="+mn-ea"/>
                <a:ea typeface="+mn-ea"/>
              </a:rPr>
              <a:t>c</a:t>
            </a:r>
            <a:endParaRPr lang="zh-CN" altLang="en-US" sz="2800" dirty="0">
              <a:solidFill>
                <a:schemeClr val="tx1"/>
              </a:solidFill>
              <a:latin typeface="+mn-ea"/>
              <a:ea typeface="+mn-ea"/>
            </a:endParaRPr>
          </a:p>
        </p:txBody>
      </p:sp>
      <p:pic>
        <p:nvPicPr>
          <p:cNvPr id="2" name="图片 1"/>
          <p:cNvPicPr>
            <a:picLocks noChangeAspect="1"/>
          </p:cNvPicPr>
          <p:nvPr/>
        </p:nvPicPr>
        <p:blipFill>
          <a:blip r:embed="rId9">
            <a:duotone>
              <a:prstClr val="black"/>
              <a:schemeClr val="tx2">
                <a:tint val="45000"/>
                <a:satMod val="400000"/>
              </a:schemeClr>
            </a:duotone>
            <a:extLst>
              <a:ext uri="{BEBA8EAE-BF5A-486C-A8C5-ECC9F3942E4B}">
                <a14:imgProps xmlns:a14="http://schemas.microsoft.com/office/drawing/2010/main">
                  <a14:imgLayer r:embed="rId10">
                    <a14:imgEffect>
                      <a14:artisticGlowEdges/>
                    </a14:imgEffect>
                    <a14:imgEffect>
                      <a14:brightnessContrast bright="-40000" contrast="-40000"/>
                    </a14:imgEffect>
                  </a14:imgLayer>
                </a14:imgProps>
              </a:ext>
            </a:extLst>
          </a:blip>
          <a:stretch>
            <a:fillRect/>
          </a:stretch>
        </p:blipFill>
        <p:spPr>
          <a:xfrm>
            <a:off x="4602057" y="1559414"/>
            <a:ext cx="493819" cy="627942"/>
          </a:xfrm>
          <a:prstGeom prst="rect">
            <a:avLst/>
          </a:prstGeom>
        </p:spPr>
      </p:pic>
      <p:pic>
        <p:nvPicPr>
          <p:cNvPr id="4" name="图片 3"/>
          <p:cNvPicPr>
            <a:picLocks noChangeAspect="1"/>
          </p:cNvPicPr>
          <p:nvPr/>
        </p:nvPicPr>
        <p:blipFill>
          <a:blip r:embed="rId11">
            <a:grayscl/>
            <a:extLst>
              <a:ext uri="{BEBA8EAE-BF5A-486C-A8C5-ECC9F3942E4B}">
                <a14:imgProps xmlns:a14="http://schemas.microsoft.com/office/drawing/2010/main">
                  <a14:imgLayer r:embed="rId12">
                    <a14:imgEffect>
                      <a14:artisticGlowEdges/>
                    </a14:imgEffect>
                    <a14:imgEffect>
                      <a14:brightnessContrast bright="-40000" contrast="-40000"/>
                    </a14:imgEffect>
                  </a14:imgLayer>
                </a14:imgProps>
              </a:ext>
            </a:extLst>
          </a:blip>
          <a:stretch>
            <a:fillRect/>
          </a:stretch>
        </p:blipFill>
        <p:spPr>
          <a:xfrm>
            <a:off x="4602057" y="2821254"/>
            <a:ext cx="493819" cy="627942"/>
          </a:xfrm>
          <a:prstGeom prst="rect">
            <a:avLst/>
          </a:prstGeom>
        </p:spPr>
      </p:pic>
      <p:pic>
        <p:nvPicPr>
          <p:cNvPr id="5" name="图片 4"/>
          <p:cNvPicPr>
            <a:picLocks noChangeAspect="1"/>
          </p:cNvPicPr>
          <p:nvPr/>
        </p:nvPicPr>
        <p:blipFill>
          <a:blip r:embed="rId13">
            <a:grayscl/>
            <a:extLst>
              <a:ext uri="{BEBA8EAE-BF5A-486C-A8C5-ECC9F3942E4B}">
                <a14:imgProps xmlns:a14="http://schemas.microsoft.com/office/drawing/2010/main">
                  <a14:imgLayer r:embed="rId14">
                    <a14:imgEffect>
                      <a14:artisticGlowEdges/>
                    </a14:imgEffect>
                    <a14:imgEffect>
                      <a14:brightnessContrast bright="-40000" contrast="-40000"/>
                    </a14:imgEffect>
                  </a14:imgLayer>
                </a14:imgProps>
              </a:ext>
            </a:extLst>
          </a:blip>
          <a:stretch>
            <a:fillRect/>
          </a:stretch>
        </p:blipFill>
        <p:spPr>
          <a:xfrm>
            <a:off x="2851454" y="3956787"/>
            <a:ext cx="506012" cy="2182557"/>
          </a:xfrm>
          <a:prstGeom prst="rect">
            <a:avLst/>
          </a:prstGeom>
        </p:spPr>
      </p:pic>
      <p:pic>
        <p:nvPicPr>
          <p:cNvPr id="7" name="图片 6"/>
          <p:cNvPicPr>
            <a:picLocks noChangeAspect="1"/>
          </p:cNvPicPr>
          <p:nvPr/>
        </p:nvPicPr>
        <p:blipFill>
          <a:blip r:embed="rId15">
            <a:extLst>
              <a:ext uri="{BEBA8EAE-BF5A-486C-A8C5-ECC9F3942E4B}">
                <a14:imgProps xmlns:a14="http://schemas.microsoft.com/office/drawing/2010/main">
                  <a14:imgLayer r:embed="rId16">
                    <a14:imgEffect>
                      <a14:artisticGlowEdges/>
                    </a14:imgEffect>
                    <a14:imgEffect>
                      <a14:brightnessContrast bright="-40000" contrast="-40000"/>
                    </a14:imgEffect>
                  </a14:imgLayer>
                </a14:imgProps>
              </a:ext>
            </a:extLst>
          </a:blip>
          <a:stretch>
            <a:fillRect/>
          </a:stretch>
        </p:blipFill>
        <p:spPr>
          <a:xfrm>
            <a:off x="4091025" y="3998357"/>
            <a:ext cx="676715" cy="2194750"/>
          </a:xfrm>
          <a:prstGeom prst="rect">
            <a:avLst/>
          </a:prstGeom>
        </p:spPr>
      </p:pic>
      <p:pic>
        <p:nvPicPr>
          <p:cNvPr id="9" name="图片 8"/>
          <p:cNvPicPr>
            <a:picLocks noChangeAspect="1"/>
          </p:cNvPicPr>
          <p:nvPr/>
        </p:nvPicPr>
        <p:blipFill>
          <a:blip r:embed="rId17">
            <a:grayscl/>
            <a:extLst>
              <a:ext uri="{BEBA8EAE-BF5A-486C-A8C5-ECC9F3942E4B}">
                <a14:imgProps xmlns:a14="http://schemas.microsoft.com/office/drawing/2010/main">
                  <a14:imgLayer r:embed="rId18">
                    <a14:imgEffect>
                      <a14:artisticGlowEdges/>
                    </a14:imgEffect>
                    <a14:imgEffect>
                      <a14:brightnessContrast bright="-40000" contrast="-40000"/>
                    </a14:imgEffect>
                  </a14:imgLayer>
                </a14:imgProps>
              </a:ext>
            </a:extLst>
          </a:blip>
          <a:stretch>
            <a:fillRect/>
          </a:stretch>
        </p:blipFill>
        <p:spPr>
          <a:xfrm>
            <a:off x="5342967" y="3944593"/>
            <a:ext cx="670618" cy="2206943"/>
          </a:xfrm>
          <a:prstGeom prst="rect">
            <a:avLst/>
          </a:prstGeom>
        </p:spPr>
      </p:pic>
      <p:pic>
        <p:nvPicPr>
          <p:cNvPr id="11" name="图片 10"/>
          <p:cNvPicPr>
            <a:picLocks noChangeAspect="1"/>
          </p:cNvPicPr>
          <p:nvPr/>
        </p:nvPicPr>
        <p:blipFill>
          <a:blip r:embed="rId19">
            <a:grayscl/>
            <a:extLst>
              <a:ext uri="{BEBA8EAE-BF5A-486C-A8C5-ECC9F3942E4B}">
                <a14:imgProps xmlns:a14="http://schemas.microsoft.com/office/drawing/2010/main">
                  <a14:imgLayer r:embed="rId20">
                    <a14:imgEffect>
                      <a14:artisticGlowEdges/>
                    </a14:imgEffect>
                    <a14:imgEffect>
                      <a14:brightnessContrast bright="-40000" contrast="-40000"/>
                    </a14:imgEffect>
                  </a14:imgLayer>
                </a14:imgProps>
              </a:ext>
            </a:extLst>
          </a:blip>
          <a:stretch>
            <a:fillRect/>
          </a:stretch>
        </p:blipFill>
        <p:spPr>
          <a:xfrm>
            <a:off x="6769633" y="3949195"/>
            <a:ext cx="1511939" cy="2231329"/>
          </a:xfrm>
          <a:prstGeom prst="rect">
            <a:avLst/>
          </a:prstGeom>
        </p:spPr>
      </p:pic>
    </p:spTree>
    <p:extLst>
      <p:ext uri="{BB962C8B-B14F-4D97-AF65-F5344CB8AC3E}">
        <p14:creationId xmlns:p14="http://schemas.microsoft.com/office/powerpoint/2010/main" val="1586071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92</a:t>
            </a:fld>
            <a:endParaRPr lang="zh-CN" altLang="en-US" dirty="0"/>
          </a:p>
        </p:txBody>
      </p:sp>
      <p:cxnSp>
        <p:nvCxnSpPr>
          <p:cNvPr id="22" name="直接连接符 21"/>
          <p:cNvCxnSpPr>
            <a:stCxn id="10" idx="3"/>
          </p:cNvCxnSpPr>
          <p:nvPr/>
        </p:nvCxnSpPr>
        <p:spPr>
          <a:xfrm>
            <a:off x="6753904" y="5074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131775" y="932698"/>
            <a:ext cx="3894015"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用户平衡（</a:t>
            </a:r>
            <a:r>
              <a:rPr lang="en-US" altLang="zh-CN" sz="2800" b="1" dirty="0">
                <a:solidFill>
                  <a:prstClr val="black"/>
                </a:solidFill>
                <a:latin typeface="黑体"/>
                <a:ea typeface="黑体"/>
              </a:rPr>
              <a:t>UE</a:t>
            </a:r>
            <a:r>
              <a:rPr lang="zh-CN" altLang="en-US" sz="2800" b="1" dirty="0">
                <a:solidFill>
                  <a:prstClr val="black"/>
                </a:solidFill>
                <a:latin typeface="黑体"/>
                <a:ea typeface="黑体"/>
              </a:rPr>
              <a:t>）状态</a:t>
            </a:r>
          </a:p>
        </p:txBody>
      </p:sp>
      <p:sp>
        <p:nvSpPr>
          <p:cNvPr id="48" name="Rectangle 3"/>
          <p:cNvSpPr>
            <a:spLocks noChangeArrowheads="1"/>
          </p:cNvSpPr>
          <p:nvPr/>
        </p:nvSpPr>
        <p:spPr bwMode="auto">
          <a:xfrm>
            <a:off x="2697520" y="1508428"/>
            <a:ext cx="6296026"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nSpc>
                <a:spcPct val="150000"/>
              </a:lnSpc>
            </a:pPr>
            <a:r>
              <a:rPr kumimoji="1" lang="en-US" altLang="zh-CN" sz="2400" dirty="0">
                <a:solidFill>
                  <a:schemeClr val="tx1"/>
                </a:solidFill>
                <a:latin typeface="+mn-ea"/>
                <a:ea typeface="+mn-ea"/>
                <a:sym typeface="Symbol" panose="05050102010706020507" pitchFamily="18" charset="2"/>
              </a:rPr>
              <a:t>	</a:t>
            </a:r>
            <a:r>
              <a:rPr kumimoji="1" lang="zh-CN" altLang="en-US" sz="2400" dirty="0">
                <a:solidFill>
                  <a:schemeClr val="tx1"/>
                </a:solidFill>
                <a:latin typeface="+mn-ea"/>
                <a:ea typeface="+mn-ea"/>
                <a:sym typeface="Symbol" panose="05050102010706020507" pitchFamily="18" charset="2"/>
              </a:rPr>
              <a:t>在此状态下任何用户独自改变行驶路径一定会增加其成本</a:t>
            </a:r>
          </a:p>
        </p:txBody>
      </p:sp>
      <p:sp>
        <p:nvSpPr>
          <p:cNvPr id="49" name="矩形 48"/>
          <p:cNvSpPr/>
          <p:nvPr/>
        </p:nvSpPr>
        <p:spPr>
          <a:xfrm>
            <a:off x="2276476" y="2878296"/>
            <a:ext cx="2810385" cy="480131"/>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800" b="1" dirty="0">
                <a:solidFill>
                  <a:prstClr val="black"/>
                </a:solidFill>
                <a:latin typeface="黑体"/>
                <a:ea typeface="黑体"/>
              </a:rPr>
              <a:t>用户平衡规则</a:t>
            </a:r>
          </a:p>
        </p:txBody>
      </p:sp>
      <p:sp>
        <p:nvSpPr>
          <p:cNvPr id="51" name="Rectangle 3"/>
          <p:cNvSpPr>
            <a:spLocks noChangeArrowheads="1"/>
          </p:cNvSpPr>
          <p:nvPr/>
        </p:nvSpPr>
        <p:spPr bwMode="auto">
          <a:xfrm>
            <a:off x="3078520" y="4487279"/>
            <a:ext cx="6296026"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nSpc>
                <a:spcPct val="150000"/>
              </a:lnSpc>
            </a:pPr>
            <a:r>
              <a:rPr kumimoji="1" lang="zh-CN" altLang="en-US" sz="2400" dirty="0">
                <a:solidFill>
                  <a:schemeClr val="tx1"/>
                </a:solidFill>
                <a:latin typeface="+mn-ea"/>
                <a:ea typeface="+mn-ea"/>
                <a:sym typeface="Symbol" panose="05050102010706020507" pitchFamily="18" charset="2"/>
              </a:rPr>
              <a:t>（对交通用户的合理的行为模型）</a:t>
            </a:r>
          </a:p>
        </p:txBody>
      </p:sp>
      <p:sp>
        <p:nvSpPr>
          <p:cNvPr id="52" name="Rectangle 3"/>
          <p:cNvSpPr>
            <a:spLocks noChangeArrowheads="1"/>
          </p:cNvSpPr>
          <p:nvPr/>
        </p:nvSpPr>
        <p:spPr bwMode="auto">
          <a:xfrm>
            <a:off x="2948823" y="3653302"/>
            <a:ext cx="6296026"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nSpc>
                <a:spcPct val="150000"/>
              </a:lnSpc>
            </a:pPr>
            <a:r>
              <a:rPr kumimoji="1" lang="en-US" altLang="zh-CN" sz="2400" dirty="0">
                <a:solidFill>
                  <a:schemeClr val="tx1"/>
                </a:solidFill>
                <a:latin typeface="+mn-ea"/>
                <a:ea typeface="+mn-ea"/>
                <a:sym typeface="Symbol" panose="05050102010706020507" pitchFamily="18" charset="2"/>
              </a:rPr>
              <a:t>	</a:t>
            </a:r>
            <a:r>
              <a:rPr kumimoji="1" lang="zh-CN" altLang="en-US" sz="2400" dirty="0">
                <a:solidFill>
                  <a:schemeClr val="tx1"/>
                </a:solidFill>
                <a:latin typeface="+mn-ea"/>
                <a:ea typeface="+mn-ea"/>
                <a:sym typeface="Symbol" panose="05050102010706020507" pitchFamily="18" charset="2"/>
              </a:rPr>
              <a:t>系统将稳定在用户平衡状态</a:t>
            </a:r>
          </a:p>
        </p:txBody>
      </p:sp>
    </p:spTree>
    <p:extLst>
      <p:ext uri="{BB962C8B-B14F-4D97-AF65-F5344CB8AC3E}">
        <p14:creationId xmlns:p14="http://schemas.microsoft.com/office/powerpoint/2010/main" val="27007983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93</a:t>
            </a:fld>
            <a:endParaRPr lang="zh-CN" altLang="en-US" dirty="0"/>
          </a:p>
        </p:txBody>
      </p:sp>
      <p:cxnSp>
        <p:nvCxnSpPr>
          <p:cNvPr id="22" name="直接连接符 21"/>
          <p:cNvCxnSpPr>
            <a:stCxn id="10" idx="3"/>
          </p:cNvCxnSpPr>
          <p:nvPr/>
        </p:nvCxnSpPr>
        <p:spPr>
          <a:xfrm>
            <a:off x="6753904" y="5074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979375" y="922994"/>
            <a:ext cx="4049507" cy="424732"/>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400" b="1" dirty="0">
                <a:solidFill>
                  <a:prstClr val="black"/>
                </a:solidFill>
                <a:latin typeface="黑体"/>
                <a:ea typeface="黑体"/>
              </a:rPr>
              <a:t>上述例子的用户平衡状态</a:t>
            </a:r>
          </a:p>
        </p:txBody>
      </p:sp>
      <p:grpSp>
        <p:nvGrpSpPr>
          <p:cNvPr id="11" name="Group 14"/>
          <p:cNvGrpSpPr>
            <a:grpSpLocks/>
          </p:cNvGrpSpPr>
          <p:nvPr/>
        </p:nvGrpSpPr>
        <p:grpSpPr bwMode="auto">
          <a:xfrm>
            <a:off x="2855003" y="1469678"/>
            <a:ext cx="6705600" cy="1889124"/>
            <a:chOff x="1120" y="929"/>
            <a:chExt cx="4224" cy="1190"/>
          </a:xfrm>
        </p:grpSpPr>
        <p:grpSp>
          <p:nvGrpSpPr>
            <p:cNvPr id="12" name="Group 15"/>
            <p:cNvGrpSpPr>
              <a:grpSpLocks/>
            </p:cNvGrpSpPr>
            <p:nvPr/>
          </p:nvGrpSpPr>
          <p:grpSpPr bwMode="auto">
            <a:xfrm>
              <a:off x="1968" y="1428"/>
              <a:ext cx="240" cy="288"/>
              <a:chOff x="864" y="2028"/>
              <a:chExt cx="240" cy="288"/>
            </a:xfrm>
          </p:grpSpPr>
          <p:sp>
            <p:nvSpPr>
              <p:cNvPr id="29" name="Oval 16"/>
              <p:cNvSpPr>
                <a:spLocks noChangeArrowheads="1"/>
              </p:cNvSpPr>
              <p:nvPr/>
            </p:nvSpPr>
            <p:spPr bwMode="auto">
              <a:xfrm>
                <a:off x="864" y="2064"/>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endParaRPr>
              </a:p>
            </p:txBody>
          </p:sp>
          <p:sp>
            <p:nvSpPr>
              <p:cNvPr id="30" name="Text Box 17"/>
              <p:cNvSpPr txBox="1">
                <a:spLocks noChangeArrowheads="1"/>
              </p:cNvSpPr>
              <p:nvPr/>
            </p:nvSpPr>
            <p:spPr bwMode="auto">
              <a:xfrm>
                <a:off x="885" y="202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b="1">
                    <a:solidFill>
                      <a:schemeClr val="tx1"/>
                    </a:solidFill>
                  </a:rPr>
                  <a:t>1</a:t>
                </a:r>
              </a:p>
            </p:txBody>
          </p:sp>
        </p:grpSp>
        <p:sp>
          <p:nvSpPr>
            <p:cNvPr id="13" name="Line 18"/>
            <p:cNvSpPr>
              <a:spLocks noChangeShapeType="1"/>
            </p:cNvSpPr>
            <p:nvPr/>
          </p:nvSpPr>
          <p:spPr bwMode="auto">
            <a:xfrm>
              <a:off x="2208" y="1632"/>
              <a:ext cx="864" cy="33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9"/>
            <p:cNvSpPr>
              <a:spLocks noChangeShapeType="1"/>
            </p:cNvSpPr>
            <p:nvPr/>
          </p:nvSpPr>
          <p:spPr bwMode="auto">
            <a:xfrm flipV="1">
              <a:off x="2208" y="1104"/>
              <a:ext cx="864" cy="43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20"/>
            <p:cNvSpPr>
              <a:spLocks noChangeShapeType="1"/>
            </p:cNvSpPr>
            <p:nvPr/>
          </p:nvSpPr>
          <p:spPr bwMode="auto">
            <a:xfrm flipV="1">
              <a:off x="3360" y="1632"/>
              <a:ext cx="816" cy="33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1"/>
            <p:cNvSpPr>
              <a:spLocks noChangeShapeType="1"/>
            </p:cNvSpPr>
            <p:nvPr/>
          </p:nvSpPr>
          <p:spPr bwMode="auto">
            <a:xfrm rot="10800000" flipH="1" flipV="1">
              <a:off x="3312" y="1152"/>
              <a:ext cx="864" cy="384"/>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 name="Group 22"/>
            <p:cNvGrpSpPr>
              <a:grpSpLocks/>
            </p:cNvGrpSpPr>
            <p:nvPr/>
          </p:nvGrpSpPr>
          <p:grpSpPr bwMode="auto">
            <a:xfrm>
              <a:off x="3072" y="929"/>
              <a:ext cx="240" cy="288"/>
              <a:chOff x="2832" y="1265"/>
              <a:chExt cx="240" cy="288"/>
            </a:xfrm>
          </p:grpSpPr>
          <p:sp>
            <p:nvSpPr>
              <p:cNvPr id="27" name="Oval 23"/>
              <p:cNvSpPr>
                <a:spLocks noChangeArrowheads="1"/>
              </p:cNvSpPr>
              <p:nvPr/>
            </p:nvSpPr>
            <p:spPr bwMode="auto">
              <a:xfrm>
                <a:off x="2832" y="1296"/>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endParaRPr>
              </a:p>
            </p:txBody>
          </p:sp>
          <p:sp>
            <p:nvSpPr>
              <p:cNvPr id="28" name="Text Box 24"/>
              <p:cNvSpPr txBox="1">
                <a:spLocks noChangeArrowheads="1"/>
              </p:cNvSpPr>
              <p:nvPr/>
            </p:nvSpPr>
            <p:spPr bwMode="auto">
              <a:xfrm>
                <a:off x="2846" y="126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b="1">
                    <a:solidFill>
                      <a:schemeClr val="tx1"/>
                    </a:solidFill>
                  </a:rPr>
                  <a:t>2</a:t>
                </a:r>
              </a:p>
            </p:txBody>
          </p:sp>
        </p:grpSp>
        <p:grpSp>
          <p:nvGrpSpPr>
            <p:cNvPr id="18" name="Group 25"/>
            <p:cNvGrpSpPr>
              <a:grpSpLocks/>
            </p:cNvGrpSpPr>
            <p:nvPr/>
          </p:nvGrpSpPr>
          <p:grpSpPr bwMode="auto">
            <a:xfrm>
              <a:off x="3072" y="1831"/>
              <a:ext cx="244" cy="288"/>
              <a:chOff x="3456" y="1447"/>
              <a:chExt cx="244" cy="288"/>
            </a:xfrm>
          </p:grpSpPr>
          <p:sp>
            <p:nvSpPr>
              <p:cNvPr id="25" name="Oval 26"/>
              <p:cNvSpPr>
                <a:spLocks noChangeArrowheads="1"/>
              </p:cNvSpPr>
              <p:nvPr/>
            </p:nvSpPr>
            <p:spPr bwMode="auto">
              <a:xfrm>
                <a:off x="3456" y="1488"/>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endParaRPr>
              </a:p>
            </p:txBody>
          </p:sp>
          <p:sp>
            <p:nvSpPr>
              <p:cNvPr id="26" name="Text Box 27"/>
              <p:cNvSpPr txBox="1">
                <a:spLocks noChangeArrowheads="1"/>
              </p:cNvSpPr>
              <p:nvPr/>
            </p:nvSpPr>
            <p:spPr bwMode="auto">
              <a:xfrm>
                <a:off x="3488" y="144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b="1" dirty="0">
                    <a:solidFill>
                      <a:schemeClr val="tx1"/>
                    </a:solidFill>
                  </a:rPr>
                  <a:t>3</a:t>
                </a:r>
              </a:p>
            </p:txBody>
          </p:sp>
        </p:grpSp>
        <p:grpSp>
          <p:nvGrpSpPr>
            <p:cNvPr id="19" name="Group 28"/>
            <p:cNvGrpSpPr>
              <a:grpSpLocks/>
            </p:cNvGrpSpPr>
            <p:nvPr/>
          </p:nvGrpSpPr>
          <p:grpSpPr bwMode="auto">
            <a:xfrm>
              <a:off x="4176" y="1434"/>
              <a:ext cx="240" cy="288"/>
              <a:chOff x="768" y="3042"/>
              <a:chExt cx="240" cy="288"/>
            </a:xfrm>
          </p:grpSpPr>
          <p:sp>
            <p:nvSpPr>
              <p:cNvPr id="23" name="Oval 29"/>
              <p:cNvSpPr>
                <a:spLocks noChangeArrowheads="1"/>
              </p:cNvSpPr>
              <p:nvPr/>
            </p:nvSpPr>
            <p:spPr bwMode="auto">
              <a:xfrm>
                <a:off x="768" y="3072"/>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endParaRPr>
              </a:p>
            </p:txBody>
          </p:sp>
          <p:sp>
            <p:nvSpPr>
              <p:cNvPr id="24" name="Text Box 30"/>
              <p:cNvSpPr txBox="1">
                <a:spLocks noChangeArrowheads="1"/>
              </p:cNvSpPr>
              <p:nvPr/>
            </p:nvSpPr>
            <p:spPr bwMode="auto">
              <a:xfrm>
                <a:off x="774" y="304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b="1" dirty="0">
                    <a:solidFill>
                      <a:schemeClr val="tx1"/>
                    </a:solidFill>
                  </a:rPr>
                  <a:t>4</a:t>
                </a:r>
              </a:p>
            </p:txBody>
          </p:sp>
        </p:grpSp>
        <p:sp>
          <p:nvSpPr>
            <p:cNvPr id="20" name="Line 31"/>
            <p:cNvSpPr>
              <a:spLocks noChangeShapeType="1"/>
            </p:cNvSpPr>
            <p:nvPr/>
          </p:nvSpPr>
          <p:spPr bwMode="auto">
            <a:xfrm flipV="1">
              <a:off x="1120" y="1578"/>
              <a:ext cx="800" cy="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32"/>
            <p:cNvSpPr>
              <a:spLocks noChangeShapeType="1"/>
            </p:cNvSpPr>
            <p:nvPr/>
          </p:nvSpPr>
          <p:spPr bwMode="auto">
            <a:xfrm>
              <a:off x="4464" y="1578"/>
              <a:ext cx="880" cy="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1" name="矩形 30"/>
          <p:cNvSpPr>
            <a:spLocks noRot="1" noChangeAspect="1" noMove="1" noResize="1" noEditPoints="1" noAdjustHandles="1" noChangeArrowheads="1" noChangeShapeType="1" noTextEdit="1"/>
          </p:cNvSpPr>
          <p:nvPr/>
        </p:nvSpPr>
        <p:spPr>
          <a:xfrm>
            <a:off x="3843625" y="1914308"/>
            <a:ext cx="489236" cy="630942"/>
          </a:xfrm>
          <a:prstGeom prst="rect">
            <a:avLst/>
          </a:prstGeom>
          <a:blipFill rotWithShape="1">
            <a:blip r:embed="rId2">
              <a:grayscl/>
              <a:extLst>
                <a:ext uri="{BEBA8EAE-BF5A-486C-A8C5-ECC9F3942E4B}">
                  <a14:imgProps xmlns:a14="http://schemas.microsoft.com/office/drawing/2010/main">
                    <a14:imgLayer r:embed="rId3">
                      <a14:imgEffect>
                        <a14:artisticGlowEdges/>
                      </a14:imgEffect>
                      <a14:imgEffect>
                        <a14:brightnessContrast bright="-40000" contrast="-40000"/>
                      </a14:imgEffect>
                    </a14:imgLayer>
                  </a14:imgProps>
                </a:ext>
              </a:extLst>
            </a:blip>
            <a:stretch>
              <a:fillRect/>
            </a:stretch>
          </a:blipFill>
        </p:spPr>
        <p:txBody>
          <a:bodyPr/>
          <a:lstStyle/>
          <a:p>
            <a:pPr>
              <a:defRPr/>
            </a:pPr>
            <a:r>
              <a:rPr lang="zh-CN" altLang="en-US"/>
              <a:t> </a:t>
            </a:r>
          </a:p>
        </p:txBody>
      </p:sp>
      <p:pic>
        <p:nvPicPr>
          <p:cNvPr id="2" name="图片 1"/>
          <p:cNvPicPr>
            <a:picLocks noChangeAspect="1"/>
          </p:cNvPicPr>
          <p:nvPr/>
        </p:nvPicPr>
        <p:blipFill>
          <a:blip r:embed="rId4">
            <a:grayscl/>
            <a:extLst>
              <a:ext uri="{BEBA8EAE-BF5A-486C-A8C5-ECC9F3942E4B}">
                <a14:imgProps xmlns:a14="http://schemas.microsoft.com/office/drawing/2010/main">
                  <a14:imgLayer r:embed="rId5">
                    <a14:imgEffect>
                      <a14:artisticGlowEdges/>
                    </a14:imgEffect>
                    <a14:imgEffect>
                      <a14:brightnessContrast bright="-40000" contrast="-40000"/>
                    </a14:imgEffect>
                  </a14:imgLayer>
                </a14:imgProps>
              </a:ext>
            </a:extLst>
          </a:blip>
          <a:stretch>
            <a:fillRect/>
          </a:stretch>
        </p:blipFill>
        <p:spPr>
          <a:xfrm>
            <a:off x="4515946" y="1412927"/>
            <a:ext cx="1005927" cy="810293"/>
          </a:xfrm>
          <a:prstGeom prst="rect">
            <a:avLst/>
          </a:prstGeom>
        </p:spPr>
      </p:pic>
      <p:pic>
        <p:nvPicPr>
          <p:cNvPr id="3" name="图片 2"/>
          <p:cNvPicPr>
            <a:picLocks noChangeAspect="1"/>
          </p:cNvPicPr>
          <p:nvPr/>
        </p:nvPicPr>
        <p:blipFill>
          <a:blip r:embed="rId6">
            <a:grayscl/>
            <a:extLst>
              <a:ext uri="{BEBA8EAE-BF5A-486C-A8C5-ECC9F3942E4B}">
                <a14:imgProps xmlns:a14="http://schemas.microsoft.com/office/drawing/2010/main">
                  <a14:imgLayer r:embed="rId7">
                    <a14:imgEffect>
                      <a14:artisticGlowEdges/>
                    </a14:imgEffect>
                    <a14:imgEffect>
                      <a14:brightnessContrast bright="-40000" contrast="-40000"/>
                    </a14:imgEffect>
                  </a14:imgLayer>
                </a14:imgProps>
              </a:ext>
            </a:extLst>
          </a:blip>
          <a:stretch>
            <a:fillRect/>
          </a:stretch>
        </p:blipFill>
        <p:spPr>
          <a:xfrm>
            <a:off x="6597574" y="2638721"/>
            <a:ext cx="1030313" cy="865707"/>
          </a:xfrm>
          <a:prstGeom prst="rect">
            <a:avLst/>
          </a:prstGeom>
        </p:spPr>
      </p:pic>
      <p:pic>
        <p:nvPicPr>
          <p:cNvPr id="4" name="图片 3"/>
          <p:cNvPicPr>
            <a:picLocks noChangeAspect="1"/>
          </p:cNvPicPr>
          <p:nvPr/>
        </p:nvPicPr>
        <p:blipFill>
          <a:blip r:embed="rId8">
            <a:grayscl/>
            <a:extLst>
              <a:ext uri="{BEBA8EAE-BF5A-486C-A8C5-ECC9F3942E4B}">
                <a14:imgProps xmlns:a14="http://schemas.microsoft.com/office/drawing/2010/main">
                  <a14:imgLayer r:embed="rId9">
                    <a14:imgEffect>
                      <a14:artisticGlowEdges/>
                    </a14:imgEffect>
                    <a14:imgEffect>
                      <a14:brightnessContrast bright="-40000" contrast="-40000"/>
                    </a14:imgEffect>
                  </a14:imgLayer>
                </a14:imgProps>
              </a:ext>
            </a:extLst>
          </a:blip>
          <a:stretch>
            <a:fillRect/>
          </a:stretch>
        </p:blipFill>
        <p:spPr>
          <a:xfrm>
            <a:off x="6616747" y="1437039"/>
            <a:ext cx="957155" cy="762066"/>
          </a:xfrm>
          <a:prstGeom prst="rect">
            <a:avLst/>
          </a:prstGeom>
        </p:spPr>
      </p:pic>
      <p:pic>
        <p:nvPicPr>
          <p:cNvPr id="5" name="图片 4"/>
          <p:cNvPicPr>
            <a:picLocks noChangeAspect="1"/>
          </p:cNvPicPr>
          <p:nvPr/>
        </p:nvPicPr>
        <p:blipFill>
          <a:blip r:embed="rId10">
            <a:grayscl/>
            <a:extLst>
              <a:ext uri="{BEBA8EAE-BF5A-486C-A8C5-ECC9F3942E4B}">
                <a14:imgProps xmlns:a14="http://schemas.microsoft.com/office/drawing/2010/main">
                  <a14:imgLayer r:embed="rId11">
                    <a14:imgEffect>
                      <a14:artisticGlowEdges/>
                    </a14:imgEffect>
                    <a14:imgEffect>
                      <a14:brightnessContrast bright="-40000" contrast="-40000"/>
                    </a14:imgEffect>
                  </a14:imgLayer>
                </a14:imgProps>
              </a:ext>
            </a:extLst>
          </a:blip>
          <a:stretch>
            <a:fillRect/>
          </a:stretch>
        </p:blipFill>
        <p:spPr>
          <a:xfrm>
            <a:off x="8501699" y="1929365"/>
            <a:ext cx="487722" cy="634039"/>
          </a:xfrm>
          <a:prstGeom prst="rect">
            <a:avLst/>
          </a:prstGeom>
        </p:spPr>
      </p:pic>
      <p:sp>
        <p:nvSpPr>
          <p:cNvPr id="43" name="Rectangle 3"/>
          <p:cNvSpPr>
            <a:spLocks noChangeArrowheads="1"/>
          </p:cNvSpPr>
          <p:nvPr/>
        </p:nvSpPr>
        <p:spPr bwMode="auto">
          <a:xfrm>
            <a:off x="3063875" y="4506029"/>
            <a:ext cx="12311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平衡成本</a:t>
            </a:r>
          </a:p>
        </p:txBody>
      </p:sp>
      <p:sp>
        <p:nvSpPr>
          <p:cNvPr id="44" name="Rectangle 13"/>
          <p:cNvSpPr>
            <a:spLocks noChangeArrowheads="1"/>
          </p:cNvSpPr>
          <p:nvPr/>
        </p:nvSpPr>
        <p:spPr bwMode="auto">
          <a:xfrm>
            <a:off x="3063875" y="3667829"/>
            <a:ext cx="12311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平衡流量</a:t>
            </a:r>
          </a:p>
        </p:txBody>
      </p:sp>
      <p:sp>
        <p:nvSpPr>
          <p:cNvPr id="45" name="Rectangle 43"/>
          <p:cNvSpPr>
            <a:spLocks noChangeArrowheads="1"/>
          </p:cNvSpPr>
          <p:nvPr/>
        </p:nvSpPr>
        <p:spPr bwMode="auto">
          <a:xfrm>
            <a:off x="3059660" y="5649028"/>
            <a:ext cx="24622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每条路径上的成本</a:t>
            </a:r>
          </a:p>
        </p:txBody>
      </p:sp>
      <p:sp>
        <p:nvSpPr>
          <p:cNvPr id="46" name="Rectangle 51"/>
          <p:cNvSpPr>
            <a:spLocks noChangeArrowheads="1"/>
          </p:cNvSpPr>
          <p:nvPr/>
        </p:nvSpPr>
        <p:spPr bwMode="auto">
          <a:xfrm>
            <a:off x="6895429" y="5635641"/>
            <a:ext cx="3385542" cy="369332"/>
          </a:xfrm>
          <a:prstGeom prst="rect">
            <a:avLst/>
          </a:prstGeom>
          <a:solidFill>
            <a:schemeClr val="accent1">
              <a:lumMod val="40000"/>
              <a:lumOff val="60000"/>
            </a:schemeClr>
          </a:solidFill>
          <a:ln w="9525" algn="ctr">
            <a:noFill/>
            <a:miter lim="800000"/>
            <a:headEnd/>
            <a:tailEnd/>
          </a:ln>
        </p:spPr>
        <p:txBody>
          <a:bodyPr wrap="none" lIns="0" tIns="0" rIns="0" bIns="0">
            <a:spAutoFit/>
          </a:bodyPr>
          <a:lstStyle/>
          <a:p>
            <a:pPr algn="l">
              <a:defRPr/>
            </a:pPr>
            <a:r>
              <a:rPr kumimoji="1" lang="zh-CN" altLang="en-US" sz="2400" dirty="0">
                <a:solidFill>
                  <a:srgbClr val="FF0000"/>
                </a:solidFill>
                <a:latin typeface="+mn-ea"/>
              </a:rPr>
              <a:t>（请暂时记住这个数！）</a:t>
            </a:r>
          </a:p>
        </p:txBody>
      </p:sp>
      <p:pic>
        <p:nvPicPr>
          <p:cNvPr id="7" name="图片 6"/>
          <p:cNvPicPr>
            <a:picLocks noChangeAspect="1"/>
          </p:cNvPicPr>
          <p:nvPr/>
        </p:nvPicPr>
        <p:blipFill>
          <a:blip r:embed="rId12">
            <a:grayscl/>
            <a:extLst>
              <a:ext uri="{BEBA8EAE-BF5A-486C-A8C5-ECC9F3942E4B}">
                <a14:imgProps xmlns:a14="http://schemas.microsoft.com/office/drawing/2010/main">
                  <a14:imgLayer r:embed="rId13">
                    <a14:imgEffect>
                      <a14:artisticGlowEdges/>
                    </a14:imgEffect>
                    <a14:imgEffect>
                      <a14:brightnessContrast bright="-40000" contrast="-40000"/>
                    </a14:imgEffect>
                  </a14:imgLayer>
                </a14:imgProps>
              </a:ext>
            </a:extLst>
          </a:blip>
          <a:stretch>
            <a:fillRect/>
          </a:stretch>
        </p:blipFill>
        <p:spPr>
          <a:xfrm>
            <a:off x="4943774" y="4273393"/>
            <a:ext cx="3828620" cy="1286367"/>
          </a:xfrm>
          <a:prstGeom prst="rect">
            <a:avLst/>
          </a:prstGeom>
        </p:spPr>
      </p:pic>
      <p:pic>
        <p:nvPicPr>
          <p:cNvPr id="9" name="图片 8"/>
          <p:cNvPicPr>
            <a:picLocks noChangeAspect="1"/>
          </p:cNvPicPr>
          <p:nvPr/>
        </p:nvPicPr>
        <p:blipFill>
          <a:blip r:embed="rId14"/>
          <a:stretch>
            <a:fillRect/>
          </a:stretch>
        </p:blipFill>
        <p:spPr>
          <a:xfrm>
            <a:off x="4862027" y="3550085"/>
            <a:ext cx="3871296" cy="634039"/>
          </a:xfrm>
          <a:prstGeom prst="rect">
            <a:avLst/>
          </a:prstGeom>
        </p:spPr>
      </p:pic>
      <p:pic>
        <p:nvPicPr>
          <p:cNvPr id="41" name="图片 40"/>
          <p:cNvPicPr>
            <a:picLocks noChangeAspect="1"/>
          </p:cNvPicPr>
          <p:nvPr/>
        </p:nvPicPr>
        <p:blipFill>
          <a:blip r:embed="rId15">
            <a:grayscl/>
            <a:extLst>
              <a:ext uri="{BEBA8EAE-BF5A-486C-A8C5-ECC9F3942E4B}">
                <a14:imgProps xmlns:a14="http://schemas.microsoft.com/office/drawing/2010/main">
                  <a14:imgLayer r:embed="rId16">
                    <a14:imgEffect>
                      <a14:artisticGlowEdges/>
                    </a14:imgEffect>
                    <a14:imgEffect>
                      <a14:brightnessContrast bright="-40000" contrast="-40000"/>
                    </a14:imgEffect>
                  </a14:imgLayer>
                </a14:imgProps>
              </a:ext>
            </a:extLst>
          </a:blip>
          <a:stretch>
            <a:fillRect/>
          </a:stretch>
        </p:blipFill>
        <p:spPr>
          <a:xfrm>
            <a:off x="5611073" y="5519351"/>
            <a:ext cx="701101" cy="634039"/>
          </a:xfrm>
          <a:prstGeom prst="rect">
            <a:avLst/>
          </a:prstGeom>
        </p:spPr>
      </p:pic>
      <p:pic>
        <p:nvPicPr>
          <p:cNvPr id="42" name="图片 41"/>
          <p:cNvPicPr>
            <a:picLocks noChangeAspect="1"/>
          </p:cNvPicPr>
          <p:nvPr/>
        </p:nvPicPr>
        <p:blipFill>
          <a:blip r:embed="rId17"/>
          <a:stretch>
            <a:fillRect/>
          </a:stretch>
        </p:blipFill>
        <p:spPr>
          <a:xfrm>
            <a:off x="4649608" y="2656993"/>
            <a:ext cx="993734" cy="725487"/>
          </a:xfrm>
          <a:prstGeom prst="rect">
            <a:avLst/>
          </a:prstGeom>
        </p:spPr>
      </p:pic>
    </p:spTree>
    <p:extLst>
      <p:ext uri="{BB962C8B-B14F-4D97-AF65-F5344CB8AC3E}">
        <p14:creationId xmlns:p14="http://schemas.microsoft.com/office/powerpoint/2010/main" val="22007451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94</a:t>
            </a:fld>
            <a:endParaRPr lang="zh-CN" altLang="en-US" dirty="0"/>
          </a:p>
        </p:txBody>
      </p:sp>
      <p:cxnSp>
        <p:nvCxnSpPr>
          <p:cNvPr id="22" name="直接连接符 21"/>
          <p:cNvCxnSpPr>
            <a:stCxn id="10" idx="3"/>
          </p:cNvCxnSpPr>
          <p:nvPr/>
        </p:nvCxnSpPr>
        <p:spPr>
          <a:xfrm>
            <a:off x="6753904" y="5074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矩形 7"/>
              <p:cNvSpPr/>
              <p:nvPr/>
            </p:nvSpPr>
            <p:spPr>
              <a:xfrm>
                <a:off x="1979375" y="922994"/>
                <a:ext cx="5729967" cy="424732"/>
              </a:xfrm>
              <a:prstGeom prst="rect">
                <a:avLst/>
              </a:prstGeom>
            </p:spPr>
            <p:txBody>
              <a:bodyPr wrap="none">
                <a:spAutoFit/>
              </a:bodyPr>
              <a:lstStyle/>
              <a:p>
                <a:pPr marL="457200" indent="-457200" defTabSz="914400">
                  <a:lnSpc>
                    <a:spcPct val="90000"/>
                  </a:lnSpc>
                  <a:spcBef>
                    <a:spcPts val="1000"/>
                  </a:spcBef>
                  <a:buFont typeface="Wingdings" panose="05000000000000000000" pitchFamily="2" charset="2"/>
                  <a:buChar char="n"/>
                </a:pPr>
                <a:r>
                  <a:rPr lang="zh-CN" altLang="en-US" sz="2400" b="1" dirty="0">
                    <a:solidFill>
                      <a:prstClr val="black"/>
                    </a:solidFill>
                    <a:latin typeface="黑体"/>
                    <a:ea typeface="黑体"/>
                  </a:rPr>
                  <a:t>如果新增一条通路</a:t>
                </a:r>
                <a:r>
                  <a:rPr lang="en-US" altLang="zh-CN" sz="2400" b="1" dirty="0">
                    <a:solidFill>
                      <a:prstClr val="black"/>
                    </a:solidFill>
                    <a:latin typeface="黑体"/>
                    <a:ea typeface="黑体"/>
                  </a:rPr>
                  <a:t>(</a:t>
                </a:r>
                <a:r>
                  <a:rPr lang="zh-CN" altLang="en-US" sz="2400" b="1" dirty="0">
                    <a:solidFill>
                      <a:prstClr val="black"/>
                    </a:solidFill>
                    <a:latin typeface="黑体"/>
                    <a:ea typeface="黑体"/>
                  </a:rPr>
                  <a:t>成本</a:t>
                </a:r>
                <a14:m>
                  <m:oMath xmlns:m="http://schemas.openxmlformats.org/officeDocument/2006/math">
                    <m:r>
                      <a:rPr lang="en-US" altLang="zh-CN" sz="2400" b="1" i="1">
                        <a:solidFill>
                          <a:prstClr val="black"/>
                        </a:solidFill>
                        <a:latin typeface="Cambria Math" panose="02040503050406030204" pitchFamily="18" charset="0"/>
                        <a:ea typeface="黑体"/>
                      </a:rPr>
                      <m:t>𝟏𝟎</m:t>
                    </m:r>
                    <m:r>
                      <a:rPr lang="en-US" altLang="zh-CN" sz="2400" b="1" i="1">
                        <a:solidFill>
                          <a:prstClr val="black"/>
                        </a:solidFill>
                        <a:latin typeface="Cambria Math" panose="02040503050406030204" pitchFamily="18" charset="0"/>
                        <a:ea typeface="黑体"/>
                      </a:rPr>
                      <m:t>+</m:t>
                    </m:r>
                    <m:sSub>
                      <m:sSubPr>
                        <m:ctrlPr>
                          <a:rPr lang="en-US" altLang="zh-CN" sz="2400" b="1" i="1">
                            <a:solidFill>
                              <a:prstClr val="black"/>
                            </a:solidFill>
                            <a:latin typeface="Cambria Math" panose="02040503050406030204" pitchFamily="18" charset="0"/>
                            <a:ea typeface="黑体"/>
                          </a:rPr>
                        </m:ctrlPr>
                      </m:sSubPr>
                      <m:e>
                        <m:r>
                          <a:rPr lang="en-US" altLang="zh-CN" sz="2400" b="1" i="1">
                            <a:solidFill>
                              <a:prstClr val="black"/>
                            </a:solidFill>
                            <a:latin typeface="Cambria Math" panose="02040503050406030204" pitchFamily="18" charset="0"/>
                            <a:ea typeface="黑体"/>
                          </a:rPr>
                          <m:t>𝒙</m:t>
                        </m:r>
                      </m:e>
                      <m:sub>
                        <m:r>
                          <a:rPr lang="en-US" altLang="zh-CN" sz="2400" b="1" i="1">
                            <a:solidFill>
                              <a:prstClr val="black"/>
                            </a:solidFill>
                            <a:latin typeface="Cambria Math" panose="02040503050406030204" pitchFamily="18" charset="0"/>
                            <a:ea typeface="黑体"/>
                          </a:rPr>
                          <m:t>𝟓</m:t>
                        </m:r>
                      </m:sub>
                    </m:sSub>
                  </m:oMath>
                </a14:m>
                <a:r>
                  <a:rPr lang="en-US" altLang="zh-CN" sz="2400" b="1" dirty="0">
                    <a:solidFill>
                      <a:prstClr val="black"/>
                    </a:solidFill>
                    <a:latin typeface="黑体"/>
                    <a:ea typeface="黑体"/>
                  </a:rPr>
                  <a:t>)</a:t>
                </a:r>
                <a:r>
                  <a:rPr lang="zh-CN" altLang="en-US" sz="2400" b="1" dirty="0">
                    <a:solidFill>
                      <a:prstClr val="black"/>
                    </a:solidFill>
                    <a:latin typeface="黑体"/>
                    <a:ea typeface="黑体"/>
                  </a:rPr>
                  <a:t>如下</a:t>
                </a:r>
              </a:p>
            </p:txBody>
          </p:sp>
        </mc:Choice>
        <mc:Fallback xmlns="">
          <p:sp>
            <p:nvSpPr>
              <p:cNvPr id="8" name="矩形 7"/>
              <p:cNvSpPr>
                <a:spLocks noRot="1" noChangeAspect="1" noMove="1" noResize="1" noEditPoints="1" noAdjustHandles="1" noChangeArrowheads="1" noChangeShapeType="1" noTextEdit="1"/>
              </p:cNvSpPr>
              <p:nvPr/>
            </p:nvSpPr>
            <p:spPr>
              <a:xfrm>
                <a:off x="1979375" y="922994"/>
                <a:ext cx="5729967" cy="424732"/>
              </a:xfrm>
              <a:prstGeom prst="rect">
                <a:avLst/>
              </a:prstGeom>
              <a:blipFill>
                <a:blip r:embed="rId2"/>
                <a:stretch>
                  <a:fillRect l="-1549" t="-22857" r="-664" b="-28571"/>
                </a:stretch>
              </a:blipFill>
            </p:spPr>
            <p:txBody>
              <a:bodyPr/>
              <a:lstStyle/>
              <a:p>
                <a:r>
                  <a:rPr lang="zh-CN" altLang="en-US">
                    <a:noFill/>
                  </a:rPr>
                  <a:t> </a:t>
                </a:r>
              </a:p>
            </p:txBody>
          </p:sp>
        </mc:Fallback>
      </mc:AlternateContent>
      <p:grpSp>
        <p:nvGrpSpPr>
          <p:cNvPr id="11" name="Group 14"/>
          <p:cNvGrpSpPr>
            <a:grpSpLocks/>
          </p:cNvGrpSpPr>
          <p:nvPr/>
        </p:nvGrpSpPr>
        <p:grpSpPr bwMode="auto">
          <a:xfrm>
            <a:off x="2855003" y="1469678"/>
            <a:ext cx="6705600" cy="1889124"/>
            <a:chOff x="1120" y="929"/>
            <a:chExt cx="4224" cy="1190"/>
          </a:xfrm>
        </p:grpSpPr>
        <p:grpSp>
          <p:nvGrpSpPr>
            <p:cNvPr id="12" name="Group 15"/>
            <p:cNvGrpSpPr>
              <a:grpSpLocks/>
            </p:cNvGrpSpPr>
            <p:nvPr/>
          </p:nvGrpSpPr>
          <p:grpSpPr bwMode="auto">
            <a:xfrm>
              <a:off x="1968" y="1428"/>
              <a:ext cx="240" cy="288"/>
              <a:chOff x="864" y="2028"/>
              <a:chExt cx="240" cy="288"/>
            </a:xfrm>
          </p:grpSpPr>
          <p:sp>
            <p:nvSpPr>
              <p:cNvPr id="29" name="Oval 16"/>
              <p:cNvSpPr>
                <a:spLocks noChangeArrowheads="1"/>
              </p:cNvSpPr>
              <p:nvPr/>
            </p:nvSpPr>
            <p:spPr bwMode="auto">
              <a:xfrm>
                <a:off x="864" y="2064"/>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endParaRPr>
              </a:p>
            </p:txBody>
          </p:sp>
          <p:sp>
            <p:nvSpPr>
              <p:cNvPr id="30" name="Text Box 17"/>
              <p:cNvSpPr txBox="1">
                <a:spLocks noChangeArrowheads="1"/>
              </p:cNvSpPr>
              <p:nvPr/>
            </p:nvSpPr>
            <p:spPr bwMode="auto">
              <a:xfrm>
                <a:off x="885" y="202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b="1">
                    <a:solidFill>
                      <a:schemeClr val="tx1"/>
                    </a:solidFill>
                  </a:rPr>
                  <a:t>1</a:t>
                </a:r>
              </a:p>
            </p:txBody>
          </p:sp>
        </p:grpSp>
        <p:sp>
          <p:nvSpPr>
            <p:cNvPr id="13" name="Line 18"/>
            <p:cNvSpPr>
              <a:spLocks noChangeShapeType="1"/>
            </p:cNvSpPr>
            <p:nvPr/>
          </p:nvSpPr>
          <p:spPr bwMode="auto">
            <a:xfrm>
              <a:off x="2208" y="1632"/>
              <a:ext cx="864" cy="33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9"/>
            <p:cNvSpPr>
              <a:spLocks noChangeShapeType="1"/>
            </p:cNvSpPr>
            <p:nvPr/>
          </p:nvSpPr>
          <p:spPr bwMode="auto">
            <a:xfrm flipV="1">
              <a:off x="2208" y="1104"/>
              <a:ext cx="864" cy="43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20"/>
            <p:cNvSpPr>
              <a:spLocks noChangeShapeType="1"/>
            </p:cNvSpPr>
            <p:nvPr/>
          </p:nvSpPr>
          <p:spPr bwMode="auto">
            <a:xfrm flipV="1">
              <a:off x="3360" y="1632"/>
              <a:ext cx="816" cy="33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1"/>
            <p:cNvSpPr>
              <a:spLocks noChangeShapeType="1"/>
            </p:cNvSpPr>
            <p:nvPr/>
          </p:nvSpPr>
          <p:spPr bwMode="auto">
            <a:xfrm rot="10800000" flipH="1" flipV="1">
              <a:off x="3312" y="1152"/>
              <a:ext cx="864" cy="384"/>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 name="Group 22"/>
            <p:cNvGrpSpPr>
              <a:grpSpLocks/>
            </p:cNvGrpSpPr>
            <p:nvPr/>
          </p:nvGrpSpPr>
          <p:grpSpPr bwMode="auto">
            <a:xfrm>
              <a:off x="3072" y="929"/>
              <a:ext cx="240" cy="288"/>
              <a:chOff x="2832" y="1265"/>
              <a:chExt cx="240" cy="288"/>
            </a:xfrm>
          </p:grpSpPr>
          <p:sp>
            <p:nvSpPr>
              <p:cNvPr id="27" name="Oval 23"/>
              <p:cNvSpPr>
                <a:spLocks noChangeArrowheads="1"/>
              </p:cNvSpPr>
              <p:nvPr/>
            </p:nvSpPr>
            <p:spPr bwMode="auto">
              <a:xfrm>
                <a:off x="2832" y="1296"/>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endParaRPr>
              </a:p>
            </p:txBody>
          </p:sp>
          <p:sp>
            <p:nvSpPr>
              <p:cNvPr id="28" name="Text Box 24"/>
              <p:cNvSpPr txBox="1">
                <a:spLocks noChangeArrowheads="1"/>
              </p:cNvSpPr>
              <p:nvPr/>
            </p:nvSpPr>
            <p:spPr bwMode="auto">
              <a:xfrm>
                <a:off x="2846" y="126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b="1">
                    <a:solidFill>
                      <a:schemeClr val="tx1"/>
                    </a:solidFill>
                  </a:rPr>
                  <a:t>2</a:t>
                </a:r>
              </a:p>
            </p:txBody>
          </p:sp>
        </p:grpSp>
        <p:grpSp>
          <p:nvGrpSpPr>
            <p:cNvPr id="18" name="Group 25"/>
            <p:cNvGrpSpPr>
              <a:grpSpLocks/>
            </p:cNvGrpSpPr>
            <p:nvPr/>
          </p:nvGrpSpPr>
          <p:grpSpPr bwMode="auto">
            <a:xfrm>
              <a:off x="3072" y="1831"/>
              <a:ext cx="244" cy="288"/>
              <a:chOff x="3456" y="1447"/>
              <a:chExt cx="244" cy="288"/>
            </a:xfrm>
          </p:grpSpPr>
          <p:sp>
            <p:nvSpPr>
              <p:cNvPr id="25" name="Oval 26"/>
              <p:cNvSpPr>
                <a:spLocks noChangeArrowheads="1"/>
              </p:cNvSpPr>
              <p:nvPr/>
            </p:nvSpPr>
            <p:spPr bwMode="auto">
              <a:xfrm>
                <a:off x="3456" y="1488"/>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endParaRPr>
              </a:p>
            </p:txBody>
          </p:sp>
          <p:sp>
            <p:nvSpPr>
              <p:cNvPr id="26" name="Text Box 27"/>
              <p:cNvSpPr txBox="1">
                <a:spLocks noChangeArrowheads="1"/>
              </p:cNvSpPr>
              <p:nvPr/>
            </p:nvSpPr>
            <p:spPr bwMode="auto">
              <a:xfrm>
                <a:off x="3488" y="144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b="1" dirty="0">
                    <a:solidFill>
                      <a:schemeClr val="tx1"/>
                    </a:solidFill>
                  </a:rPr>
                  <a:t>3</a:t>
                </a:r>
              </a:p>
            </p:txBody>
          </p:sp>
        </p:grpSp>
        <p:grpSp>
          <p:nvGrpSpPr>
            <p:cNvPr id="19" name="Group 28"/>
            <p:cNvGrpSpPr>
              <a:grpSpLocks/>
            </p:cNvGrpSpPr>
            <p:nvPr/>
          </p:nvGrpSpPr>
          <p:grpSpPr bwMode="auto">
            <a:xfrm>
              <a:off x="4176" y="1434"/>
              <a:ext cx="240" cy="288"/>
              <a:chOff x="768" y="3042"/>
              <a:chExt cx="240" cy="288"/>
            </a:xfrm>
          </p:grpSpPr>
          <p:sp>
            <p:nvSpPr>
              <p:cNvPr id="23" name="Oval 29"/>
              <p:cNvSpPr>
                <a:spLocks noChangeArrowheads="1"/>
              </p:cNvSpPr>
              <p:nvPr/>
            </p:nvSpPr>
            <p:spPr bwMode="auto">
              <a:xfrm>
                <a:off x="768" y="3072"/>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endParaRPr>
              </a:p>
            </p:txBody>
          </p:sp>
          <p:sp>
            <p:nvSpPr>
              <p:cNvPr id="24" name="Text Box 30"/>
              <p:cNvSpPr txBox="1">
                <a:spLocks noChangeArrowheads="1"/>
              </p:cNvSpPr>
              <p:nvPr/>
            </p:nvSpPr>
            <p:spPr bwMode="auto">
              <a:xfrm>
                <a:off x="774" y="304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b="1" dirty="0">
                    <a:solidFill>
                      <a:schemeClr val="tx1"/>
                    </a:solidFill>
                  </a:rPr>
                  <a:t>4</a:t>
                </a:r>
              </a:p>
            </p:txBody>
          </p:sp>
        </p:grpSp>
        <p:sp>
          <p:nvSpPr>
            <p:cNvPr id="20" name="Line 31"/>
            <p:cNvSpPr>
              <a:spLocks noChangeShapeType="1"/>
            </p:cNvSpPr>
            <p:nvPr/>
          </p:nvSpPr>
          <p:spPr bwMode="auto">
            <a:xfrm flipV="1">
              <a:off x="1120" y="1578"/>
              <a:ext cx="800" cy="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32"/>
            <p:cNvSpPr>
              <a:spLocks noChangeShapeType="1"/>
            </p:cNvSpPr>
            <p:nvPr/>
          </p:nvSpPr>
          <p:spPr bwMode="auto">
            <a:xfrm>
              <a:off x="4464" y="1578"/>
              <a:ext cx="880" cy="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2" name="图片 1"/>
          <p:cNvPicPr>
            <a:picLocks noChangeAspect="1"/>
          </p:cNvPicPr>
          <p:nvPr/>
        </p:nvPicPr>
        <p:blipFill>
          <a:blip r:embed="rId3">
            <a:grayscl/>
            <a:extLst>
              <a:ext uri="{BEBA8EAE-BF5A-486C-A8C5-ECC9F3942E4B}">
                <a14:imgProps xmlns:a14="http://schemas.microsoft.com/office/drawing/2010/main">
                  <a14:imgLayer r:embed="rId4">
                    <a14:imgEffect>
                      <a14:artisticGlowEdges/>
                    </a14:imgEffect>
                    <a14:imgEffect>
                      <a14:brightnessContrast bright="-40000" contrast="-40000"/>
                    </a14:imgEffect>
                  </a14:imgLayer>
                </a14:imgProps>
              </a:ext>
            </a:extLst>
          </a:blip>
          <a:stretch>
            <a:fillRect/>
          </a:stretch>
        </p:blipFill>
        <p:spPr>
          <a:xfrm>
            <a:off x="4515946" y="1412927"/>
            <a:ext cx="1005927" cy="810293"/>
          </a:xfrm>
          <a:prstGeom prst="rect">
            <a:avLst/>
          </a:prstGeom>
        </p:spPr>
      </p:pic>
      <p:pic>
        <p:nvPicPr>
          <p:cNvPr id="3" name="图片 2"/>
          <p:cNvPicPr>
            <a:picLocks noChangeAspect="1"/>
          </p:cNvPicPr>
          <p:nvPr/>
        </p:nvPicPr>
        <p:blipFill>
          <a:blip r:embed="rId5">
            <a:grayscl/>
            <a:extLst>
              <a:ext uri="{BEBA8EAE-BF5A-486C-A8C5-ECC9F3942E4B}">
                <a14:imgProps xmlns:a14="http://schemas.microsoft.com/office/drawing/2010/main">
                  <a14:imgLayer r:embed="rId6">
                    <a14:imgEffect>
                      <a14:artisticGlowEdges/>
                    </a14:imgEffect>
                    <a14:imgEffect>
                      <a14:brightnessContrast bright="-40000" contrast="-40000"/>
                    </a14:imgEffect>
                  </a14:imgLayer>
                </a14:imgProps>
              </a:ext>
            </a:extLst>
          </a:blip>
          <a:stretch>
            <a:fillRect/>
          </a:stretch>
        </p:blipFill>
        <p:spPr>
          <a:xfrm>
            <a:off x="6597574" y="2638721"/>
            <a:ext cx="1030313" cy="865707"/>
          </a:xfrm>
          <a:prstGeom prst="rect">
            <a:avLst/>
          </a:prstGeom>
        </p:spPr>
      </p:pic>
      <p:pic>
        <p:nvPicPr>
          <p:cNvPr id="4" name="图片 3"/>
          <p:cNvPicPr>
            <a:picLocks noChangeAspect="1"/>
          </p:cNvPicPr>
          <p:nvPr/>
        </p:nvPicPr>
        <p:blipFill>
          <a:blip r:embed="rId7">
            <a:grayscl/>
            <a:extLst>
              <a:ext uri="{BEBA8EAE-BF5A-486C-A8C5-ECC9F3942E4B}">
                <a14:imgProps xmlns:a14="http://schemas.microsoft.com/office/drawing/2010/main">
                  <a14:imgLayer r:embed="rId8">
                    <a14:imgEffect>
                      <a14:artisticGlowEdges/>
                    </a14:imgEffect>
                    <a14:imgEffect>
                      <a14:brightnessContrast bright="-40000" contrast="-40000"/>
                    </a14:imgEffect>
                  </a14:imgLayer>
                </a14:imgProps>
              </a:ext>
            </a:extLst>
          </a:blip>
          <a:stretch>
            <a:fillRect/>
          </a:stretch>
        </p:blipFill>
        <p:spPr>
          <a:xfrm>
            <a:off x="6616747" y="1437039"/>
            <a:ext cx="957155" cy="762066"/>
          </a:xfrm>
          <a:prstGeom prst="rect">
            <a:avLst/>
          </a:prstGeom>
        </p:spPr>
      </p:pic>
      <p:pic>
        <p:nvPicPr>
          <p:cNvPr id="5" name="图片 4"/>
          <p:cNvPicPr>
            <a:picLocks noChangeAspect="1"/>
          </p:cNvPicPr>
          <p:nvPr/>
        </p:nvPicPr>
        <p:blipFill>
          <a:blip r:embed="rId9">
            <a:grayscl/>
            <a:extLst>
              <a:ext uri="{BEBA8EAE-BF5A-486C-A8C5-ECC9F3942E4B}">
                <a14:imgProps xmlns:a14="http://schemas.microsoft.com/office/drawing/2010/main">
                  <a14:imgLayer r:embed="rId10">
                    <a14:imgEffect>
                      <a14:artisticGlowEdges/>
                    </a14:imgEffect>
                    <a14:imgEffect>
                      <a14:brightnessContrast bright="-40000" contrast="-40000"/>
                    </a14:imgEffect>
                  </a14:imgLayer>
                </a14:imgProps>
              </a:ext>
            </a:extLst>
          </a:blip>
          <a:stretch>
            <a:fillRect/>
          </a:stretch>
        </p:blipFill>
        <p:spPr>
          <a:xfrm>
            <a:off x="8501699" y="1929365"/>
            <a:ext cx="487722" cy="634039"/>
          </a:xfrm>
          <a:prstGeom prst="rect">
            <a:avLst/>
          </a:prstGeom>
        </p:spPr>
      </p:pic>
      <p:sp>
        <p:nvSpPr>
          <p:cNvPr id="38" name="Line 35"/>
          <p:cNvSpPr>
            <a:spLocks noChangeShapeType="1"/>
          </p:cNvSpPr>
          <p:nvPr/>
        </p:nvSpPr>
        <p:spPr bwMode="auto">
          <a:xfrm flipV="1">
            <a:off x="6153150" y="1926878"/>
            <a:ext cx="0" cy="9906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2" name="图片 31"/>
          <p:cNvPicPr>
            <a:picLocks noChangeAspect="1"/>
          </p:cNvPicPr>
          <p:nvPr/>
        </p:nvPicPr>
        <p:blipFill>
          <a:blip r:embed="rId11">
            <a:grayscl/>
            <a:extLst>
              <a:ext uri="{BEBA8EAE-BF5A-486C-A8C5-ECC9F3942E4B}">
                <a14:imgProps xmlns:a14="http://schemas.microsoft.com/office/drawing/2010/main">
                  <a14:imgLayer r:embed="rId12">
                    <a14:imgEffect>
                      <a14:artisticGlowEdges/>
                    </a14:imgEffect>
                    <a14:imgEffect>
                      <a14:brightnessContrast bright="-40000" contrast="-40000"/>
                    </a14:imgEffect>
                  </a14:imgLayer>
                </a14:imgProps>
              </a:ext>
            </a:extLst>
          </a:blip>
          <a:stretch>
            <a:fillRect/>
          </a:stretch>
        </p:blipFill>
        <p:spPr>
          <a:xfrm>
            <a:off x="5738873" y="2132331"/>
            <a:ext cx="999831" cy="634039"/>
          </a:xfrm>
          <a:prstGeom prst="rect">
            <a:avLst/>
          </a:prstGeom>
        </p:spPr>
      </p:pic>
      <p:pic>
        <p:nvPicPr>
          <p:cNvPr id="47" name="图片 46"/>
          <p:cNvPicPr>
            <a:picLocks noChangeAspect="1"/>
          </p:cNvPicPr>
          <p:nvPr/>
        </p:nvPicPr>
        <p:blipFill>
          <a:blip r:embed="rId9">
            <a:grayscl/>
            <a:extLst>
              <a:ext uri="{BEBA8EAE-BF5A-486C-A8C5-ECC9F3942E4B}">
                <a14:imgProps xmlns:a14="http://schemas.microsoft.com/office/drawing/2010/main">
                  <a14:imgLayer r:embed="rId10">
                    <a14:imgEffect>
                      <a14:artisticGlowEdges/>
                    </a14:imgEffect>
                    <a14:imgEffect>
                      <a14:brightnessContrast bright="-40000" contrast="-40000"/>
                    </a14:imgEffect>
                  </a14:imgLayer>
                </a14:imgProps>
              </a:ext>
            </a:extLst>
          </a:blip>
          <a:stretch>
            <a:fillRect/>
          </a:stretch>
        </p:blipFill>
        <p:spPr>
          <a:xfrm>
            <a:off x="3139040" y="1882086"/>
            <a:ext cx="487722" cy="634039"/>
          </a:xfrm>
          <a:prstGeom prst="rect">
            <a:avLst/>
          </a:prstGeom>
        </p:spPr>
      </p:pic>
      <p:sp>
        <p:nvSpPr>
          <p:cNvPr id="48" name="Rectangle 30"/>
          <p:cNvSpPr>
            <a:spLocks noChangeArrowheads="1"/>
          </p:cNvSpPr>
          <p:nvPr/>
        </p:nvSpPr>
        <p:spPr bwMode="auto">
          <a:xfrm>
            <a:off x="2619376" y="3728911"/>
            <a:ext cx="27699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latin typeface="+mn-ea"/>
                <a:ea typeface="+mn-ea"/>
              </a:rPr>
              <a:t>此时平衡状态不会是</a:t>
            </a:r>
          </a:p>
        </p:txBody>
      </p:sp>
      <p:pic>
        <p:nvPicPr>
          <p:cNvPr id="33" name="图片 32"/>
          <p:cNvPicPr>
            <a:picLocks noChangeAspect="1"/>
          </p:cNvPicPr>
          <p:nvPr/>
        </p:nvPicPr>
        <p:blipFill>
          <a:blip r:embed="rId13">
            <a:grayscl/>
            <a:extLst>
              <a:ext uri="{BEBA8EAE-BF5A-486C-A8C5-ECC9F3942E4B}">
                <a14:imgProps xmlns:a14="http://schemas.microsoft.com/office/drawing/2010/main">
                  <a14:imgLayer r:embed="rId14">
                    <a14:imgEffect>
                      <a14:artisticGlowEdges/>
                    </a14:imgEffect>
                    <a14:imgEffect>
                      <a14:brightnessContrast bright="-40000" contrast="-40000"/>
                    </a14:imgEffect>
                  </a14:imgLayer>
                </a14:imgProps>
              </a:ext>
            </a:extLst>
          </a:blip>
          <a:stretch>
            <a:fillRect/>
          </a:stretch>
        </p:blipFill>
        <p:spPr>
          <a:xfrm>
            <a:off x="2619376" y="4111629"/>
            <a:ext cx="4535817" cy="548688"/>
          </a:xfrm>
          <a:prstGeom prst="rect">
            <a:avLst/>
          </a:prstGeom>
        </p:spPr>
      </p:pic>
      <mc:AlternateContent xmlns:mc="http://schemas.openxmlformats.org/markup-compatibility/2006" xmlns:a14="http://schemas.microsoft.com/office/drawing/2010/main">
        <mc:Choice Requires="a14">
          <p:sp>
            <p:nvSpPr>
              <p:cNvPr id="49" name="Rectangle 40"/>
              <p:cNvSpPr>
                <a:spLocks noChangeArrowheads="1"/>
              </p:cNvSpPr>
              <p:nvPr/>
            </p:nvSpPr>
            <p:spPr bwMode="auto">
              <a:xfrm>
                <a:off x="2619376" y="4692793"/>
                <a:ext cx="4911601" cy="369332"/>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zh-CN" altLang="en-US" sz="2400" dirty="0">
                    <a:latin typeface="+mn-ea"/>
                    <a:ea typeface="+mn-ea"/>
                  </a:rPr>
                  <a:t>因为如果某用户走 </a:t>
                </a:r>
                <a14:m>
                  <m:oMath xmlns:m="http://schemas.openxmlformats.org/officeDocument/2006/math">
                    <m:r>
                      <a:rPr kumimoji="1" lang="en-US" altLang="zh-CN" sz="2400" b="1" i="1">
                        <a:latin typeface="Cambria Math" panose="02040503050406030204" pitchFamily="18" charset="0"/>
                        <a:ea typeface="+mn-ea"/>
                      </a:rPr>
                      <m:t>𝒃𝒆𝒄</m:t>
                    </m:r>
                  </m:oMath>
                </a14:m>
                <a:r>
                  <a:rPr kumimoji="1" lang="zh-CN" altLang="en-US" sz="2400" dirty="0">
                    <a:latin typeface="+mn-ea"/>
                    <a:ea typeface="+mn-ea"/>
                  </a:rPr>
                  <a:t>，流量将变成</a:t>
                </a:r>
              </a:p>
            </p:txBody>
          </p:sp>
        </mc:Choice>
        <mc:Fallback xmlns="">
          <p:sp>
            <p:nvSpPr>
              <p:cNvPr id="49" name="Rectangle 40"/>
              <p:cNvSpPr>
                <a:spLocks noRot="1" noChangeAspect="1" noMove="1" noResize="1" noEditPoints="1" noAdjustHandles="1" noChangeArrowheads="1" noChangeShapeType="1" noTextEdit="1"/>
              </p:cNvSpPr>
              <p:nvPr/>
            </p:nvSpPr>
            <p:spPr bwMode="auto">
              <a:xfrm>
                <a:off x="2619376" y="4692793"/>
                <a:ext cx="4911601" cy="369332"/>
              </a:xfrm>
              <a:prstGeom prst="rect">
                <a:avLst/>
              </a:prstGeom>
              <a:blipFill>
                <a:blip r:embed="rId16"/>
                <a:stretch>
                  <a:fillRect l="-3876" t="-26667" r="-2842" b="-4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p:pic>
        <p:nvPicPr>
          <p:cNvPr id="34" name="图片 33"/>
          <p:cNvPicPr>
            <a:picLocks noChangeAspect="1"/>
          </p:cNvPicPr>
          <p:nvPr/>
        </p:nvPicPr>
        <p:blipFill>
          <a:blip r:embed="rId17">
            <a:grayscl/>
            <a:extLst>
              <a:ext uri="{BEBA8EAE-BF5A-486C-A8C5-ECC9F3942E4B}">
                <a14:imgProps xmlns:a14="http://schemas.microsoft.com/office/drawing/2010/main">
                  <a14:imgLayer r:embed="rId18">
                    <a14:imgEffect>
                      <a14:artisticGlowEdges/>
                    </a14:imgEffect>
                    <a14:imgEffect>
                      <a14:brightnessContrast bright="-40000" contrast="-40000"/>
                    </a14:imgEffect>
                  </a14:imgLayer>
                </a14:imgProps>
              </a:ext>
            </a:extLst>
          </a:blip>
          <a:stretch>
            <a:fillRect/>
          </a:stretch>
        </p:blipFill>
        <p:spPr>
          <a:xfrm>
            <a:off x="2632769" y="5062125"/>
            <a:ext cx="5145470" cy="548688"/>
          </a:xfrm>
          <a:prstGeom prst="rect">
            <a:avLst/>
          </a:prstGeom>
        </p:spPr>
      </p:pic>
      <p:sp>
        <p:nvSpPr>
          <p:cNvPr id="50" name="Rectangle 44"/>
          <p:cNvSpPr>
            <a:spLocks noChangeArrowheads="1"/>
          </p:cNvSpPr>
          <p:nvPr/>
        </p:nvSpPr>
        <p:spPr bwMode="auto">
          <a:xfrm>
            <a:off x="2632770" y="5671234"/>
            <a:ext cx="15388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latin typeface="+mn-ea"/>
                <a:ea typeface="+mn-ea"/>
              </a:rPr>
              <a:t>其成本变成</a:t>
            </a:r>
          </a:p>
        </p:txBody>
      </p:sp>
      <p:pic>
        <p:nvPicPr>
          <p:cNvPr id="35" name="图片 34"/>
          <p:cNvPicPr>
            <a:picLocks noChangeAspect="1"/>
          </p:cNvPicPr>
          <p:nvPr/>
        </p:nvPicPr>
        <p:blipFill>
          <a:blip r:embed="rId19">
            <a:grayscl/>
            <a:extLst>
              <a:ext uri="{BEBA8EAE-BF5A-486C-A8C5-ECC9F3942E4B}">
                <a14:imgProps xmlns:a14="http://schemas.microsoft.com/office/drawing/2010/main">
                  <a14:imgLayer r:embed="rId20">
                    <a14:imgEffect>
                      <a14:artisticGlowEdges/>
                    </a14:imgEffect>
                    <a14:imgEffect>
                      <a14:brightnessContrast bright="-40000" contrast="-40000"/>
                    </a14:imgEffect>
                  </a14:imgLayer>
                </a14:imgProps>
              </a:ext>
            </a:extLst>
          </a:blip>
          <a:stretch>
            <a:fillRect/>
          </a:stretch>
        </p:blipFill>
        <p:spPr>
          <a:xfrm>
            <a:off x="4263373" y="5578508"/>
            <a:ext cx="3633531" cy="554784"/>
          </a:xfrm>
          <a:prstGeom prst="rect">
            <a:avLst/>
          </a:prstGeom>
        </p:spPr>
      </p:pic>
      <p:pic>
        <p:nvPicPr>
          <p:cNvPr id="41" name="图片 40"/>
          <p:cNvPicPr>
            <a:picLocks noChangeAspect="1"/>
          </p:cNvPicPr>
          <p:nvPr/>
        </p:nvPicPr>
        <p:blipFill>
          <a:blip r:embed="rId21"/>
          <a:stretch>
            <a:fillRect/>
          </a:stretch>
        </p:blipFill>
        <p:spPr>
          <a:xfrm>
            <a:off x="4640941" y="2624443"/>
            <a:ext cx="993734" cy="725487"/>
          </a:xfrm>
          <a:prstGeom prst="rect">
            <a:avLst/>
          </a:prstGeom>
        </p:spPr>
      </p:pic>
    </p:spTree>
    <p:extLst>
      <p:ext uri="{BB962C8B-B14F-4D97-AF65-F5344CB8AC3E}">
        <p14:creationId xmlns:p14="http://schemas.microsoft.com/office/powerpoint/2010/main" val="27033510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95</a:t>
            </a:fld>
            <a:endParaRPr lang="zh-CN" altLang="en-US" dirty="0"/>
          </a:p>
        </p:txBody>
      </p:sp>
      <p:cxnSp>
        <p:nvCxnSpPr>
          <p:cNvPr id="22" name="直接连接符 21"/>
          <p:cNvCxnSpPr>
            <a:stCxn id="10" idx="3"/>
          </p:cNvCxnSpPr>
          <p:nvPr/>
        </p:nvCxnSpPr>
        <p:spPr>
          <a:xfrm>
            <a:off x="6753904" y="5074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11" name="Group 14"/>
          <p:cNvGrpSpPr>
            <a:grpSpLocks/>
          </p:cNvGrpSpPr>
          <p:nvPr/>
        </p:nvGrpSpPr>
        <p:grpSpPr bwMode="auto">
          <a:xfrm>
            <a:off x="2964355" y="891970"/>
            <a:ext cx="6705600" cy="1889124"/>
            <a:chOff x="1120" y="929"/>
            <a:chExt cx="4224" cy="1190"/>
          </a:xfrm>
        </p:grpSpPr>
        <p:grpSp>
          <p:nvGrpSpPr>
            <p:cNvPr id="12" name="Group 15"/>
            <p:cNvGrpSpPr>
              <a:grpSpLocks/>
            </p:cNvGrpSpPr>
            <p:nvPr/>
          </p:nvGrpSpPr>
          <p:grpSpPr bwMode="auto">
            <a:xfrm>
              <a:off x="1968" y="1428"/>
              <a:ext cx="240" cy="288"/>
              <a:chOff x="864" y="2028"/>
              <a:chExt cx="240" cy="288"/>
            </a:xfrm>
          </p:grpSpPr>
          <p:sp>
            <p:nvSpPr>
              <p:cNvPr id="29" name="Oval 16"/>
              <p:cNvSpPr>
                <a:spLocks noChangeArrowheads="1"/>
              </p:cNvSpPr>
              <p:nvPr/>
            </p:nvSpPr>
            <p:spPr bwMode="auto">
              <a:xfrm>
                <a:off x="864" y="2064"/>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endParaRPr>
              </a:p>
            </p:txBody>
          </p:sp>
          <p:sp>
            <p:nvSpPr>
              <p:cNvPr id="30" name="Text Box 17"/>
              <p:cNvSpPr txBox="1">
                <a:spLocks noChangeArrowheads="1"/>
              </p:cNvSpPr>
              <p:nvPr/>
            </p:nvSpPr>
            <p:spPr bwMode="auto">
              <a:xfrm>
                <a:off x="885" y="202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b="1">
                    <a:solidFill>
                      <a:schemeClr val="tx1"/>
                    </a:solidFill>
                  </a:rPr>
                  <a:t>1</a:t>
                </a:r>
              </a:p>
            </p:txBody>
          </p:sp>
        </p:grpSp>
        <p:sp>
          <p:nvSpPr>
            <p:cNvPr id="13" name="Line 18"/>
            <p:cNvSpPr>
              <a:spLocks noChangeShapeType="1"/>
            </p:cNvSpPr>
            <p:nvPr/>
          </p:nvSpPr>
          <p:spPr bwMode="auto">
            <a:xfrm>
              <a:off x="2208" y="1632"/>
              <a:ext cx="864" cy="33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9"/>
            <p:cNvSpPr>
              <a:spLocks noChangeShapeType="1"/>
            </p:cNvSpPr>
            <p:nvPr/>
          </p:nvSpPr>
          <p:spPr bwMode="auto">
            <a:xfrm flipV="1">
              <a:off x="2208" y="1104"/>
              <a:ext cx="864" cy="43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20"/>
            <p:cNvSpPr>
              <a:spLocks noChangeShapeType="1"/>
            </p:cNvSpPr>
            <p:nvPr/>
          </p:nvSpPr>
          <p:spPr bwMode="auto">
            <a:xfrm flipV="1">
              <a:off x="3360" y="1632"/>
              <a:ext cx="816" cy="33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1"/>
            <p:cNvSpPr>
              <a:spLocks noChangeShapeType="1"/>
            </p:cNvSpPr>
            <p:nvPr/>
          </p:nvSpPr>
          <p:spPr bwMode="auto">
            <a:xfrm rot="10800000" flipH="1" flipV="1">
              <a:off x="3312" y="1152"/>
              <a:ext cx="864" cy="384"/>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 name="Group 22"/>
            <p:cNvGrpSpPr>
              <a:grpSpLocks/>
            </p:cNvGrpSpPr>
            <p:nvPr/>
          </p:nvGrpSpPr>
          <p:grpSpPr bwMode="auto">
            <a:xfrm>
              <a:off x="3072" y="929"/>
              <a:ext cx="240" cy="288"/>
              <a:chOff x="2832" y="1265"/>
              <a:chExt cx="240" cy="288"/>
            </a:xfrm>
          </p:grpSpPr>
          <p:sp>
            <p:nvSpPr>
              <p:cNvPr id="27" name="Oval 23"/>
              <p:cNvSpPr>
                <a:spLocks noChangeArrowheads="1"/>
              </p:cNvSpPr>
              <p:nvPr/>
            </p:nvSpPr>
            <p:spPr bwMode="auto">
              <a:xfrm>
                <a:off x="2832" y="1296"/>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endParaRPr>
              </a:p>
            </p:txBody>
          </p:sp>
          <p:sp>
            <p:nvSpPr>
              <p:cNvPr id="28" name="Text Box 24"/>
              <p:cNvSpPr txBox="1">
                <a:spLocks noChangeArrowheads="1"/>
              </p:cNvSpPr>
              <p:nvPr/>
            </p:nvSpPr>
            <p:spPr bwMode="auto">
              <a:xfrm>
                <a:off x="2846" y="126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b="1">
                    <a:solidFill>
                      <a:schemeClr val="tx1"/>
                    </a:solidFill>
                  </a:rPr>
                  <a:t>2</a:t>
                </a:r>
              </a:p>
            </p:txBody>
          </p:sp>
        </p:grpSp>
        <p:grpSp>
          <p:nvGrpSpPr>
            <p:cNvPr id="18" name="Group 25"/>
            <p:cNvGrpSpPr>
              <a:grpSpLocks/>
            </p:cNvGrpSpPr>
            <p:nvPr/>
          </p:nvGrpSpPr>
          <p:grpSpPr bwMode="auto">
            <a:xfrm>
              <a:off x="3072" y="1831"/>
              <a:ext cx="244" cy="288"/>
              <a:chOff x="3456" y="1447"/>
              <a:chExt cx="244" cy="288"/>
            </a:xfrm>
          </p:grpSpPr>
          <p:sp>
            <p:nvSpPr>
              <p:cNvPr id="25" name="Oval 26"/>
              <p:cNvSpPr>
                <a:spLocks noChangeArrowheads="1"/>
              </p:cNvSpPr>
              <p:nvPr/>
            </p:nvSpPr>
            <p:spPr bwMode="auto">
              <a:xfrm>
                <a:off x="3456" y="1488"/>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endParaRPr>
              </a:p>
            </p:txBody>
          </p:sp>
          <p:sp>
            <p:nvSpPr>
              <p:cNvPr id="26" name="Text Box 27"/>
              <p:cNvSpPr txBox="1">
                <a:spLocks noChangeArrowheads="1"/>
              </p:cNvSpPr>
              <p:nvPr/>
            </p:nvSpPr>
            <p:spPr bwMode="auto">
              <a:xfrm>
                <a:off x="3488" y="144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b="1" dirty="0">
                    <a:solidFill>
                      <a:schemeClr val="tx1"/>
                    </a:solidFill>
                  </a:rPr>
                  <a:t>3</a:t>
                </a:r>
              </a:p>
            </p:txBody>
          </p:sp>
        </p:grpSp>
        <p:grpSp>
          <p:nvGrpSpPr>
            <p:cNvPr id="19" name="Group 28"/>
            <p:cNvGrpSpPr>
              <a:grpSpLocks/>
            </p:cNvGrpSpPr>
            <p:nvPr/>
          </p:nvGrpSpPr>
          <p:grpSpPr bwMode="auto">
            <a:xfrm>
              <a:off x="4176" y="1434"/>
              <a:ext cx="240" cy="288"/>
              <a:chOff x="768" y="3042"/>
              <a:chExt cx="240" cy="288"/>
            </a:xfrm>
          </p:grpSpPr>
          <p:sp>
            <p:nvSpPr>
              <p:cNvPr id="23" name="Oval 29"/>
              <p:cNvSpPr>
                <a:spLocks noChangeArrowheads="1"/>
              </p:cNvSpPr>
              <p:nvPr/>
            </p:nvSpPr>
            <p:spPr bwMode="auto">
              <a:xfrm>
                <a:off x="768" y="3072"/>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endParaRPr>
              </a:p>
            </p:txBody>
          </p:sp>
          <p:sp>
            <p:nvSpPr>
              <p:cNvPr id="24" name="Text Box 30"/>
              <p:cNvSpPr txBox="1">
                <a:spLocks noChangeArrowheads="1"/>
              </p:cNvSpPr>
              <p:nvPr/>
            </p:nvSpPr>
            <p:spPr bwMode="auto">
              <a:xfrm>
                <a:off x="774" y="304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b="1" dirty="0">
                    <a:solidFill>
                      <a:schemeClr val="tx1"/>
                    </a:solidFill>
                  </a:rPr>
                  <a:t>4</a:t>
                </a:r>
              </a:p>
            </p:txBody>
          </p:sp>
        </p:grpSp>
        <p:sp>
          <p:nvSpPr>
            <p:cNvPr id="20" name="Line 31"/>
            <p:cNvSpPr>
              <a:spLocks noChangeShapeType="1"/>
            </p:cNvSpPr>
            <p:nvPr/>
          </p:nvSpPr>
          <p:spPr bwMode="auto">
            <a:xfrm flipV="1">
              <a:off x="1120" y="1578"/>
              <a:ext cx="800" cy="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32"/>
            <p:cNvSpPr>
              <a:spLocks noChangeShapeType="1"/>
            </p:cNvSpPr>
            <p:nvPr/>
          </p:nvSpPr>
          <p:spPr bwMode="auto">
            <a:xfrm>
              <a:off x="4464" y="1578"/>
              <a:ext cx="880" cy="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2" name="图片 1"/>
          <p:cNvPicPr>
            <a:picLocks noChangeAspect="1"/>
          </p:cNvPicPr>
          <p:nvPr/>
        </p:nvPicPr>
        <p:blipFill>
          <a:blip r:embed="rId2">
            <a:grayscl/>
            <a:extLst>
              <a:ext uri="{BEBA8EAE-BF5A-486C-A8C5-ECC9F3942E4B}">
                <a14:imgProps xmlns:a14="http://schemas.microsoft.com/office/drawing/2010/main">
                  <a14:imgLayer r:embed="rId3">
                    <a14:imgEffect>
                      <a14:artisticGlowEdges/>
                    </a14:imgEffect>
                    <a14:imgEffect>
                      <a14:brightnessContrast bright="-40000" contrast="-40000"/>
                    </a14:imgEffect>
                  </a14:imgLayer>
                </a14:imgProps>
              </a:ext>
            </a:extLst>
          </a:blip>
          <a:stretch>
            <a:fillRect/>
          </a:stretch>
        </p:blipFill>
        <p:spPr>
          <a:xfrm>
            <a:off x="4728118" y="845057"/>
            <a:ext cx="1005927" cy="810293"/>
          </a:xfrm>
          <a:prstGeom prst="rect">
            <a:avLst/>
          </a:prstGeom>
        </p:spPr>
      </p:pic>
      <p:pic>
        <p:nvPicPr>
          <p:cNvPr id="3" name="图片 2"/>
          <p:cNvPicPr>
            <a:picLocks noChangeAspect="1"/>
          </p:cNvPicPr>
          <p:nvPr/>
        </p:nvPicPr>
        <p:blipFill>
          <a:blip r:embed="rId4">
            <a:grayscl/>
            <a:extLst>
              <a:ext uri="{BEBA8EAE-BF5A-486C-A8C5-ECC9F3942E4B}">
                <a14:imgProps xmlns:a14="http://schemas.microsoft.com/office/drawing/2010/main">
                  <a14:imgLayer r:embed="rId5">
                    <a14:imgEffect>
                      <a14:artisticGlowEdges/>
                    </a14:imgEffect>
                    <a14:imgEffect>
                      <a14:brightnessContrast bright="-40000" contrast="-40000"/>
                    </a14:imgEffect>
                  </a14:imgLayer>
                </a14:imgProps>
              </a:ext>
            </a:extLst>
          </a:blip>
          <a:stretch>
            <a:fillRect/>
          </a:stretch>
        </p:blipFill>
        <p:spPr>
          <a:xfrm>
            <a:off x="6706926" y="2051488"/>
            <a:ext cx="1030313" cy="865707"/>
          </a:xfrm>
          <a:prstGeom prst="rect">
            <a:avLst/>
          </a:prstGeom>
        </p:spPr>
      </p:pic>
      <p:pic>
        <p:nvPicPr>
          <p:cNvPr id="4" name="图片 3"/>
          <p:cNvPicPr>
            <a:picLocks noChangeAspect="1"/>
          </p:cNvPicPr>
          <p:nvPr/>
        </p:nvPicPr>
        <p:blipFill>
          <a:blip r:embed="rId6">
            <a:grayscl/>
            <a:extLst>
              <a:ext uri="{BEBA8EAE-BF5A-486C-A8C5-ECC9F3942E4B}">
                <a14:imgProps xmlns:a14="http://schemas.microsoft.com/office/drawing/2010/main">
                  <a14:imgLayer r:embed="rId7">
                    <a14:imgEffect>
                      <a14:artisticGlowEdges/>
                    </a14:imgEffect>
                    <a14:imgEffect>
                      <a14:brightnessContrast bright="-40000" contrast="-40000"/>
                    </a14:imgEffect>
                  </a14:imgLayer>
                </a14:imgProps>
              </a:ext>
            </a:extLst>
          </a:blip>
          <a:stretch>
            <a:fillRect/>
          </a:stretch>
        </p:blipFill>
        <p:spPr>
          <a:xfrm>
            <a:off x="6726099" y="859331"/>
            <a:ext cx="957155" cy="762066"/>
          </a:xfrm>
          <a:prstGeom prst="rect">
            <a:avLst/>
          </a:prstGeom>
        </p:spPr>
      </p:pic>
      <p:pic>
        <p:nvPicPr>
          <p:cNvPr id="5" name="图片 4"/>
          <p:cNvPicPr>
            <a:picLocks noChangeAspect="1"/>
          </p:cNvPicPr>
          <p:nvPr/>
        </p:nvPicPr>
        <p:blipFill>
          <a:blip r:embed="rId8">
            <a:grayscl/>
            <a:extLst>
              <a:ext uri="{BEBA8EAE-BF5A-486C-A8C5-ECC9F3942E4B}">
                <a14:imgProps xmlns:a14="http://schemas.microsoft.com/office/drawing/2010/main">
                  <a14:imgLayer r:embed="rId9">
                    <a14:imgEffect>
                      <a14:artisticGlowEdges/>
                    </a14:imgEffect>
                    <a14:imgEffect>
                      <a14:brightnessContrast bright="-40000" contrast="-40000"/>
                    </a14:imgEffect>
                  </a14:imgLayer>
                </a14:imgProps>
              </a:ext>
            </a:extLst>
          </a:blip>
          <a:stretch>
            <a:fillRect/>
          </a:stretch>
        </p:blipFill>
        <p:spPr>
          <a:xfrm>
            <a:off x="8611051" y="1351657"/>
            <a:ext cx="487722" cy="634039"/>
          </a:xfrm>
          <a:prstGeom prst="rect">
            <a:avLst/>
          </a:prstGeom>
        </p:spPr>
      </p:pic>
      <p:pic>
        <p:nvPicPr>
          <p:cNvPr id="42" name="图片 41"/>
          <p:cNvPicPr>
            <a:picLocks noChangeAspect="1"/>
          </p:cNvPicPr>
          <p:nvPr/>
        </p:nvPicPr>
        <p:blipFill>
          <a:blip r:embed="rId10"/>
          <a:stretch>
            <a:fillRect/>
          </a:stretch>
        </p:blipFill>
        <p:spPr>
          <a:xfrm>
            <a:off x="4801999" y="2083701"/>
            <a:ext cx="993734" cy="725487"/>
          </a:xfrm>
          <a:prstGeom prst="rect">
            <a:avLst/>
          </a:prstGeom>
        </p:spPr>
      </p:pic>
      <p:sp>
        <p:nvSpPr>
          <p:cNvPr id="38" name="Line 35"/>
          <p:cNvSpPr>
            <a:spLocks noChangeShapeType="1"/>
          </p:cNvSpPr>
          <p:nvPr/>
        </p:nvSpPr>
        <p:spPr bwMode="auto">
          <a:xfrm flipV="1">
            <a:off x="6262502" y="1349170"/>
            <a:ext cx="0" cy="9906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2" name="图片 31"/>
          <p:cNvPicPr>
            <a:picLocks noChangeAspect="1"/>
          </p:cNvPicPr>
          <p:nvPr/>
        </p:nvPicPr>
        <p:blipFill>
          <a:blip r:embed="rId11">
            <a:grayscl/>
            <a:extLst>
              <a:ext uri="{BEBA8EAE-BF5A-486C-A8C5-ECC9F3942E4B}">
                <a14:imgProps xmlns:a14="http://schemas.microsoft.com/office/drawing/2010/main">
                  <a14:imgLayer r:embed="rId12">
                    <a14:imgEffect>
                      <a14:artisticGlowEdges/>
                    </a14:imgEffect>
                    <a14:imgEffect>
                      <a14:brightnessContrast bright="-40000" contrast="-40000"/>
                    </a14:imgEffect>
                  </a14:imgLayer>
                </a14:imgProps>
              </a:ext>
            </a:extLst>
          </a:blip>
          <a:stretch>
            <a:fillRect/>
          </a:stretch>
        </p:blipFill>
        <p:spPr>
          <a:xfrm>
            <a:off x="5848225" y="1554623"/>
            <a:ext cx="999831" cy="634039"/>
          </a:xfrm>
          <a:prstGeom prst="rect">
            <a:avLst/>
          </a:prstGeom>
        </p:spPr>
      </p:pic>
      <p:pic>
        <p:nvPicPr>
          <p:cNvPr id="47" name="图片 46"/>
          <p:cNvPicPr>
            <a:picLocks noChangeAspect="1"/>
          </p:cNvPicPr>
          <p:nvPr/>
        </p:nvPicPr>
        <p:blipFill>
          <a:blip r:embed="rId8">
            <a:grayscl/>
            <a:extLst>
              <a:ext uri="{BEBA8EAE-BF5A-486C-A8C5-ECC9F3942E4B}">
                <a14:imgProps xmlns:a14="http://schemas.microsoft.com/office/drawing/2010/main">
                  <a14:imgLayer r:embed="rId9">
                    <a14:imgEffect>
                      <a14:artisticGlowEdges/>
                    </a14:imgEffect>
                    <a14:imgEffect>
                      <a14:brightnessContrast bright="-40000" contrast="-40000"/>
                    </a14:imgEffect>
                  </a14:imgLayer>
                </a14:imgProps>
              </a:ext>
            </a:extLst>
          </a:blip>
          <a:stretch>
            <a:fillRect/>
          </a:stretch>
        </p:blipFill>
        <p:spPr>
          <a:xfrm>
            <a:off x="3248392" y="1304378"/>
            <a:ext cx="487722" cy="634039"/>
          </a:xfrm>
          <a:prstGeom prst="rect">
            <a:avLst/>
          </a:prstGeom>
        </p:spPr>
      </p:pic>
      <p:sp>
        <p:nvSpPr>
          <p:cNvPr id="39" name="Rectangle 26"/>
          <p:cNvSpPr>
            <a:spLocks noChangeArrowheads="1"/>
          </p:cNvSpPr>
          <p:nvPr/>
        </p:nvSpPr>
        <p:spPr bwMode="auto">
          <a:xfrm>
            <a:off x="2772193" y="2790207"/>
            <a:ext cx="12311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对于流量</a:t>
            </a:r>
          </a:p>
        </p:txBody>
      </p:sp>
      <p:sp>
        <p:nvSpPr>
          <p:cNvPr id="40" name="Rectangle 34"/>
          <p:cNvSpPr>
            <a:spLocks noChangeArrowheads="1"/>
          </p:cNvSpPr>
          <p:nvPr/>
        </p:nvSpPr>
        <p:spPr bwMode="auto">
          <a:xfrm>
            <a:off x="4937126" y="4906598"/>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改走</a:t>
            </a:r>
          </a:p>
        </p:txBody>
      </p:sp>
      <p:grpSp>
        <p:nvGrpSpPr>
          <p:cNvPr id="41" name="Group 36"/>
          <p:cNvGrpSpPr>
            <a:grpSpLocks/>
          </p:cNvGrpSpPr>
          <p:nvPr/>
        </p:nvGrpSpPr>
        <p:grpSpPr bwMode="auto">
          <a:xfrm>
            <a:off x="3576638" y="3608025"/>
            <a:ext cx="615950" cy="1255713"/>
            <a:chOff x="1680" y="2130"/>
            <a:chExt cx="388" cy="791"/>
          </a:xfrm>
        </p:grpSpPr>
        <p:sp>
          <p:nvSpPr>
            <p:cNvPr id="43" name="Rectangle 39"/>
            <p:cNvSpPr>
              <a:spLocks noChangeArrowheads="1"/>
            </p:cNvSpPr>
            <p:nvPr/>
          </p:nvSpPr>
          <p:spPr bwMode="auto">
            <a:xfrm>
              <a:off x="1680" y="2130"/>
              <a:ext cx="3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成本</a:t>
              </a:r>
            </a:p>
          </p:txBody>
        </p:sp>
        <p:sp>
          <p:nvSpPr>
            <p:cNvPr id="44" name="Rectangle 42"/>
            <p:cNvSpPr>
              <a:spLocks noChangeArrowheads="1"/>
            </p:cNvSpPr>
            <p:nvPr/>
          </p:nvSpPr>
          <p:spPr bwMode="auto">
            <a:xfrm>
              <a:off x="1680" y="2688"/>
              <a:ext cx="3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成本</a:t>
              </a:r>
            </a:p>
          </p:txBody>
        </p:sp>
        <p:sp>
          <p:nvSpPr>
            <p:cNvPr id="45" name="Rectangle 45"/>
            <p:cNvSpPr>
              <a:spLocks noChangeArrowheads="1"/>
            </p:cNvSpPr>
            <p:nvPr/>
          </p:nvSpPr>
          <p:spPr bwMode="auto">
            <a:xfrm>
              <a:off x="1680" y="2400"/>
              <a:ext cx="3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成本</a:t>
              </a:r>
            </a:p>
          </p:txBody>
        </p:sp>
      </p:grpSp>
      <p:sp>
        <p:nvSpPr>
          <p:cNvPr id="46" name="Rectangle 46"/>
          <p:cNvSpPr>
            <a:spLocks noChangeArrowheads="1"/>
          </p:cNvSpPr>
          <p:nvPr/>
        </p:nvSpPr>
        <p:spPr bwMode="auto">
          <a:xfrm>
            <a:off x="2862264" y="4935173"/>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如果</a:t>
            </a:r>
          </a:p>
        </p:txBody>
      </p:sp>
      <p:sp>
        <p:nvSpPr>
          <p:cNvPr id="51" name="Rectangle 48"/>
          <p:cNvSpPr>
            <a:spLocks noChangeArrowheads="1"/>
          </p:cNvSpPr>
          <p:nvPr/>
        </p:nvSpPr>
        <p:spPr bwMode="auto">
          <a:xfrm>
            <a:off x="4005263" y="4922473"/>
            <a:ext cx="9233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某用户</a:t>
            </a:r>
          </a:p>
        </p:txBody>
      </p:sp>
      <p:sp>
        <p:nvSpPr>
          <p:cNvPr id="52" name="Rectangle 51"/>
          <p:cNvSpPr>
            <a:spLocks noChangeArrowheads="1"/>
          </p:cNvSpPr>
          <p:nvPr/>
        </p:nvSpPr>
        <p:spPr bwMode="auto">
          <a:xfrm>
            <a:off x="4525964" y="5693998"/>
            <a:ext cx="15388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，可能改走</a:t>
            </a:r>
          </a:p>
        </p:txBody>
      </p:sp>
      <p:sp>
        <p:nvSpPr>
          <p:cNvPr id="53" name="Rectangle 53"/>
          <p:cNvSpPr>
            <a:spLocks noChangeArrowheads="1"/>
          </p:cNvSpPr>
          <p:nvPr/>
        </p:nvSpPr>
        <p:spPr bwMode="auto">
          <a:xfrm>
            <a:off x="6045201" y="4895486"/>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，则</a:t>
            </a:r>
          </a:p>
        </p:txBody>
      </p:sp>
      <p:sp>
        <p:nvSpPr>
          <p:cNvPr id="54" name="Rectangle 56"/>
          <p:cNvSpPr>
            <a:spLocks noChangeArrowheads="1"/>
          </p:cNvSpPr>
          <p:nvPr/>
        </p:nvSpPr>
        <p:spPr bwMode="auto">
          <a:xfrm>
            <a:off x="7035801" y="4895486"/>
            <a:ext cx="3077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和</a:t>
            </a:r>
          </a:p>
        </p:txBody>
      </p:sp>
      <p:sp>
        <p:nvSpPr>
          <p:cNvPr id="55" name="Rectangle 57"/>
          <p:cNvSpPr>
            <a:spLocks noChangeArrowheads="1"/>
          </p:cNvSpPr>
          <p:nvPr/>
        </p:nvSpPr>
        <p:spPr bwMode="auto">
          <a:xfrm>
            <a:off x="2876550" y="5316173"/>
            <a:ext cx="5943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分别变成</a:t>
            </a:r>
            <a:r>
              <a:rPr kumimoji="1" lang="en-US" altLang="zh-CN" sz="2400" dirty="0">
                <a:solidFill>
                  <a:schemeClr val="tx1"/>
                </a:solidFill>
                <a:latin typeface="+mn-ea"/>
                <a:ea typeface="+mn-ea"/>
              </a:rPr>
              <a:t>4 </a:t>
            </a:r>
            <a:r>
              <a:rPr kumimoji="1" lang="zh-CN" altLang="en-US" sz="2400" dirty="0">
                <a:solidFill>
                  <a:schemeClr val="tx1"/>
                </a:solidFill>
                <a:latin typeface="+mn-ea"/>
                <a:ea typeface="+mn-ea"/>
              </a:rPr>
              <a:t>和 </a:t>
            </a:r>
            <a:r>
              <a:rPr kumimoji="1" lang="en-US" altLang="zh-CN" sz="2400" dirty="0">
                <a:solidFill>
                  <a:schemeClr val="tx1"/>
                </a:solidFill>
                <a:latin typeface="+mn-ea"/>
                <a:ea typeface="+mn-ea"/>
              </a:rPr>
              <a:t>3</a:t>
            </a:r>
            <a:r>
              <a:rPr kumimoji="1" lang="zh-CN" altLang="en-US" sz="2400" dirty="0">
                <a:solidFill>
                  <a:schemeClr val="tx1"/>
                </a:solidFill>
                <a:latin typeface="+mn-ea"/>
                <a:ea typeface="+mn-ea"/>
              </a:rPr>
              <a:t>，总成本变为：</a:t>
            </a:r>
          </a:p>
        </p:txBody>
      </p:sp>
      <p:pic>
        <p:nvPicPr>
          <p:cNvPr id="7" name="图片 6"/>
          <p:cNvPicPr>
            <a:picLocks noChangeAspect="1"/>
          </p:cNvPicPr>
          <p:nvPr/>
        </p:nvPicPr>
        <p:blipFill>
          <a:blip r:embed="rId13">
            <a:grayscl/>
            <a:extLst>
              <a:ext uri="{BEBA8EAE-BF5A-486C-A8C5-ECC9F3942E4B}">
                <a14:imgProps xmlns:a14="http://schemas.microsoft.com/office/drawing/2010/main">
                  <a14:imgLayer r:embed="rId14">
                    <a14:imgEffect>
                      <a14:artisticGlowEdges/>
                    </a14:imgEffect>
                    <a14:imgEffect>
                      <a14:brightnessContrast bright="-40000" contrast="-40000"/>
                    </a14:imgEffect>
                  </a14:imgLayer>
                </a14:imgProps>
              </a:ext>
            </a:extLst>
          </a:blip>
          <a:stretch>
            <a:fillRect/>
          </a:stretch>
        </p:blipFill>
        <p:spPr>
          <a:xfrm>
            <a:off x="2898241" y="3132245"/>
            <a:ext cx="4194412" cy="475529"/>
          </a:xfrm>
          <a:prstGeom prst="rect">
            <a:avLst/>
          </a:prstGeom>
        </p:spPr>
      </p:pic>
      <p:pic>
        <p:nvPicPr>
          <p:cNvPr id="9" name="图片 8"/>
          <p:cNvPicPr>
            <a:picLocks noChangeAspect="1"/>
          </p:cNvPicPr>
          <p:nvPr/>
        </p:nvPicPr>
        <p:blipFill>
          <a:blip r:embed="rId15">
            <a:extLst>
              <a:ext uri="{BEBA8EAE-BF5A-486C-A8C5-ECC9F3942E4B}">
                <a14:imgProps xmlns:a14="http://schemas.microsoft.com/office/drawing/2010/main">
                  <a14:imgLayer r:embed="rId16">
                    <a14:imgEffect>
                      <a14:artisticGlowEdges/>
                    </a14:imgEffect>
                    <a14:imgEffect>
                      <a14:brightnessContrast bright="-40000" contrast="-40000"/>
                    </a14:imgEffect>
                  </a14:imgLayer>
                </a14:imgProps>
              </a:ext>
            </a:extLst>
          </a:blip>
          <a:stretch>
            <a:fillRect/>
          </a:stretch>
        </p:blipFill>
        <p:spPr>
          <a:xfrm>
            <a:off x="2903779" y="3553170"/>
            <a:ext cx="676715" cy="1353429"/>
          </a:xfrm>
          <a:prstGeom prst="rect">
            <a:avLst/>
          </a:prstGeom>
        </p:spPr>
      </p:pic>
      <p:pic>
        <p:nvPicPr>
          <p:cNvPr id="31" name="图片 30"/>
          <p:cNvPicPr>
            <a:picLocks noChangeAspect="1"/>
          </p:cNvPicPr>
          <p:nvPr/>
        </p:nvPicPr>
        <p:blipFill>
          <a:blip r:embed="rId17">
            <a:grayscl/>
            <a:extLst>
              <a:ext uri="{BEBA8EAE-BF5A-486C-A8C5-ECC9F3942E4B}">
                <a14:imgProps xmlns:a14="http://schemas.microsoft.com/office/drawing/2010/main">
                  <a14:imgLayer r:embed="rId18">
                    <a14:imgEffect>
                      <a14:artisticGlowEdges/>
                    </a14:imgEffect>
                    <a14:imgEffect>
                      <a14:brightnessContrast bright="-40000" contrast="-40000"/>
                    </a14:imgEffect>
                  </a14:imgLayer>
                </a14:imgProps>
              </a:ext>
            </a:extLst>
          </a:blip>
          <a:stretch>
            <a:fillRect/>
          </a:stretch>
        </p:blipFill>
        <p:spPr>
          <a:xfrm>
            <a:off x="4136516" y="3602090"/>
            <a:ext cx="2341067" cy="1310754"/>
          </a:xfrm>
          <a:prstGeom prst="rect">
            <a:avLst/>
          </a:prstGeom>
        </p:spPr>
      </p:pic>
      <p:pic>
        <p:nvPicPr>
          <p:cNvPr id="36" name="图片 35"/>
          <p:cNvPicPr>
            <a:picLocks noChangeAspect="1"/>
          </p:cNvPicPr>
          <p:nvPr/>
        </p:nvPicPr>
        <p:blipFill>
          <a:blip r:embed="rId19">
            <a:grayscl/>
            <a:extLst>
              <a:ext uri="{BEBA8EAE-BF5A-486C-A8C5-ECC9F3942E4B}">
                <a14:imgProps xmlns:a14="http://schemas.microsoft.com/office/drawing/2010/main">
                  <a14:imgLayer r:embed="rId20">
                    <a14:imgEffect>
                      <a14:artisticGlowEdges/>
                    </a14:imgEffect>
                    <a14:imgEffect>
                      <a14:brightnessContrast bright="-40000" contrast="-40000"/>
                    </a14:imgEffect>
                  </a14:imgLayer>
                </a14:imgProps>
              </a:ext>
            </a:extLst>
          </a:blip>
          <a:stretch>
            <a:fillRect/>
          </a:stretch>
        </p:blipFill>
        <p:spPr>
          <a:xfrm>
            <a:off x="3464303" y="4868860"/>
            <a:ext cx="536494" cy="475529"/>
          </a:xfrm>
          <a:prstGeom prst="rect">
            <a:avLst/>
          </a:prstGeom>
        </p:spPr>
      </p:pic>
      <p:pic>
        <p:nvPicPr>
          <p:cNvPr id="71" name="图片 70"/>
          <p:cNvPicPr>
            <a:picLocks noChangeAspect="1"/>
          </p:cNvPicPr>
          <p:nvPr/>
        </p:nvPicPr>
        <p:blipFill>
          <a:blip r:embed="rId21">
            <a:grayscl/>
            <a:extLst>
              <a:ext uri="{BEBA8EAE-BF5A-486C-A8C5-ECC9F3942E4B}">
                <a14:imgProps xmlns:a14="http://schemas.microsoft.com/office/drawing/2010/main">
                  <a14:imgLayer r:embed="rId22">
                    <a14:imgEffect>
                      <a14:artisticGlowEdges/>
                    </a14:imgEffect>
                    <a14:imgEffect>
                      <a14:brightnessContrast bright="-40000" contrast="-40000"/>
                    </a14:imgEffect>
                  </a14:imgLayer>
                </a14:imgProps>
              </a:ext>
            </a:extLst>
          </a:blip>
          <a:stretch>
            <a:fillRect/>
          </a:stretch>
        </p:blipFill>
        <p:spPr>
          <a:xfrm>
            <a:off x="5529024" y="4856624"/>
            <a:ext cx="566977" cy="475529"/>
          </a:xfrm>
          <a:prstGeom prst="rect">
            <a:avLst/>
          </a:prstGeom>
        </p:spPr>
      </p:pic>
      <p:pic>
        <p:nvPicPr>
          <p:cNvPr id="72" name="图片 71"/>
          <p:cNvPicPr>
            <a:picLocks noChangeAspect="1"/>
          </p:cNvPicPr>
          <p:nvPr/>
        </p:nvPicPr>
        <p:blipFill>
          <a:blip r:embed="rId23">
            <a:grayscl/>
            <a:extLst>
              <a:ext uri="{BEBA8EAE-BF5A-486C-A8C5-ECC9F3942E4B}">
                <a14:imgProps xmlns:a14="http://schemas.microsoft.com/office/drawing/2010/main">
                  <a14:imgLayer r:embed="rId24">
                    <a14:imgEffect>
                      <a14:artisticGlowEdges/>
                    </a14:imgEffect>
                    <a14:imgEffect>
                      <a14:brightnessContrast bright="-40000" contrast="-40000"/>
                    </a14:imgEffect>
                  </a14:imgLayer>
                </a14:imgProps>
              </a:ext>
            </a:extLst>
          </a:blip>
          <a:stretch>
            <a:fillRect/>
          </a:stretch>
        </p:blipFill>
        <p:spPr>
          <a:xfrm>
            <a:off x="6585416" y="4842388"/>
            <a:ext cx="524301" cy="475529"/>
          </a:xfrm>
          <a:prstGeom prst="rect">
            <a:avLst/>
          </a:prstGeom>
        </p:spPr>
      </p:pic>
      <p:pic>
        <p:nvPicPr>
          <p:cNvPr id="73" name="图片 72"/>
          <p:cNvPicPr>
            <a:picLocks noChangeAspect="1"/>
          </p:cNvPicPr>
          <p:nvPr/>
        </p:nvPicPr>
        <p:blipFill>
          <a:blip r:embed="rId25">
            <a:grayscl/>
            <a:extLst>
              <a:ext uri="{BEBA8EAE-BF5A-486C-A8C5-ECC9F3942E4B}">
                <a14:imgProps xmlns:a14="http://schemas.microsoft.com/office/drawing/2010/main">
                  <a14:imgLayer r:embed="rId26">
                    <a14:imgEffect>
                      <a14:artisticGlowEdges/>
                    </a14:imgEffect>
                    <a14:imgEffect>
                      <a14:brightnessContrast bright="-40000" contrast="-40000"/>
                    </a14:imgEffect>
                  </a14:imgLayer>
                </a14:imgProps>
              </a:ext>
            </a:extLst>
          </a:blip>
          <a:stretch>
            <a:fillRect/>
          </a:stretch>
        </p:blipFill>
        <p:spPr>
          <a:xfrm>
            <a:off x="7254236" y="4849809"/>
            <a:ext cx="518205" cy="475529"/>
          </a:xfrm>
          <a:prstGeom prst="rect">
            <a:avLst/>
          </a:prstGeom>
        </p:spPr>
      </p:pic>
      <p:pic>
        <p:nvPicPr>
          <p:cNvPr id="74" name="图片 73"/>
          <p:cNvPicPr>
            <a:picLocks noChangeAspect="1"/>
          </p:cNvPicPr>
          <p:nvPr/>
        </p:nvPicPr>
        <p:blipFill>
          <a:blip r:embed="rId27">
            <a:grayscl/>
            <a:extLst>
              <a:ext uri="{BEBA8EAE-BF5A-486C-A8C5-ECC9F3942E4B}">
                <a14:imgProps xmlns:a14="http://schemas.microsoft.com/office/drawing/2010/main">
                  <a14:imgLayer r:embed="rId28">
                    <a14:imgEffect>
                      <a14:artisticGlowEdges/>
                    </a14:imgEffect>
                    <a14:imgEffect>
                      <a14:brightnessContrast bright="-40000" contrast="-40000"/>
                    </a14:imgEffect>
                  </a14:imgLayer>
                </a14:imgProps>
              </a:ext>
            </a:extLst>
          </a:blip>
          <a:stretch>
            <a:fillRect/>
          </a:stretch>
        </p:blipFill>
        <p:spPr>
          <a:xfrm>
            <a:off x="2856406" y="5666456"/>
            <a:ext cx="1743607" cy="475529"/>
          </a:xfrm>
          <a:prstGeom prst="rect">
            <a:avLst/>
          </a:prstGeom>
        </p:spPr>
      </p:pic>
      <p:pic>
        <p:nvPicPr>
          <p:cNvPr id="75" name="图片 74"/>
          <p:cNvPicPr>
            <a:picLocks noChangeAspect="1"/>
          </p:cNvPicPr>
          <p:nvPr/>
        </p:nvPicPr>
        <p:blipFill>
          <a:blip r:embed="rId29">
            <a:grayscl/>
            <a:extLst>
              <a:ext uri="{BEBA8EAE-BF5A-486C-A8C5-ECC9F3942E4B}">
                <a14:imgProps xmlns:a14="http://schemas.microsoft.com/office/drawing/2010/main">
                  <a14:imgLayer r:embed="rId30">
                    <a14:imgEffect>
                      <a14:artisticGlowEdges/>
                    </a14:imgEffect>
                    <a14:imgEffect>
                      <a14:brightnessContrast bright="-40000" contrast="-40000"/>
                    </a14:imgEffect>
                  </a14:imgLayer>
                </a14:imgProps>
              </a:ext>
            </a:extLst>
          </a:blip>
          <a:stretch>
            <a:fillRect/>
          </a:stretch>
        </p:blipFill>
        <p:spPr>
          <a:xfrm>
            <a:off x="6018439" y="5646752"/>
            <a:ext cx="566977" cy="475529"/>
          </a:xfrm>
          <a:prstGeom prst="rect">
            <a:avLst/>
          </a:prstGeom>
        </p:spPr>
      </p:pic>
    </p:spTree>
    <p:extLst>
      <p:ext uri="{BB962C8B-B14F-4D97-AF65-F5344CB8AC3E}">
        <p14:creationId xmlns:p14="http://schemas.microsoft.com/office/powerpoint/2010/main" val="12626191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96</a:t>
            </a:fld>
            <a:endParaRPr lang="zh-CN" altLang="en-US" dirty="0"/>
          </a:p>
        </p:txBody>
      </p:sp>
      <p:cxnSp>
        <p:nvCxnSpPr>
          <p:cNvPr id="22" name="直接连接符 21"/>
          <p:cNvCxnSpPr>
            <a:stCxn id="10" idx="3"/>
          </p:cNvCxnSpPr>
          <p:nvPr/>
        </p:nvCxnSpPr>
        <p:spPr>
          <a:xfrm>
            <a:off x="6753904" y="5074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11" name="Group 14"/>
          <p:cNvGrpSpPr>
            <a:grpSpLocks/>
          </p:cNvGrpSpPr>
          <p:nvPr/>
        </p:nvGrpSpPr>
        <p:grpSpPr bwMode="auto">
          <a:xfrm>
            <a:off x="2964355" y="891970"/>
            <a:ext cx="6705600" cy="1889124"/>
            <a:chOff x="1120" y="929"/>
            <a:chExt cx="4224" cy="1190"/>
          </a:xfrm>
        </p:grpSpPr>
        <p:grpSp>
          <p:nvGrpSpPr>
            <p:cNvPr id="12" name="Group 15"/>
            <p:cNvGrpSpPr>
              <a:grpSpLocks/>
            </p:cNvGrpSpPr>
            <p:nvPr/>
          </p:nvGrpSpPr>
          <p:grpSpPr bwMode="auto">
            <a:xfrm>
              <a:off x="1968" y="1428"/>
              <a:ext cx="240" cy="288"/>
              <a:chOff x="864" y="2028"/>
              <a:chExt cx="240" cy="288"/>
            </a:xfrm>
          </p:grpSpPr>
          <p:sp>
            <p:nvSpPr>
              <p:cNvPr id="29" name="Oval 16"/>
              <p:cNvSpPr>
                <a:spLocks noChangeArrowheads="1"/>
              </p:cNvSpPr>
              <p:nvPr/>
            </p:nvSpPr>
            <p:spPr bwMode="auto">
              <a:xfrm>
                <a:off x="864" y="2064"/>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endParaRPr>
              </a:p>
            </p:txBody>
          </p:sp>
          <p:sp>
            <p:nvSpPr>
              <p:cNvPr id="30" name="Text Box 17"/>
              <p:cNvSpPr txBox="1">
                <a:spLocks noChangeArrowheads="1"/>
              </p:cNvSpPr>
              <p:nvPr/>
            </p:nvSpPr>
            <p:spPr bwMode="auto">
              <a:xfrm>
                <a:off x="885" y="202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b="1">
                    <a:solidFill>
                      <a:schemeClr val="tx1"/>
                    </a:solidFill>
                  </a:rPr>
                  <a:t>1</a:t>
                </a:r>
              </a:p>
            </p:txBody>
          </p:sp>
        </p:grpSp>
        <p:sp>
          <p:nvSpPr>
            <p:cNvPr id="13" name="Line 18"/>
            <p:cNvSpPr>
              <a:spLocks noChangeShapeType="1"/>
            </p:cNvSpPr>
            <p:nvPr/>
          </p:nvSpPr>
          <p:spPr bwMode="auto">
            <a:xfrm>
              <a:off x="2208" y="1632"/>
              <a:ext cx="864" cy="33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9"/>
            <p:cNvSpPr>
              <a:spLocks noChangeShapeType="1"/>
            </p:cNvSpPr>
            <p:nvPr/>
          </p:nvSpPr>
          <p:spPr bwMode="auto">
            <a:xfrm flipV="1">
              <a:off x="2208" y="1104"/>
              <a:ext cx="864" cy="43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20"/>
            <p:cNvSpPr>
              <a:spLocks noChangeShapeType="1"/>
            </p:cNvSpPr>
            <p:nvPr/>
          </p:nvSpPr>
          <p:spPr bwMode="auto">
            <a:xfrm flipV="1">
              <a:off x="3360" y="1632"/>
              <a:ext cx="816" cy="33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1"/>
            <p:cNvSpPr>
              <a:spLocks noChangeShapeType="1"/>
            </p:cNvSpPr>
            <p:nvPr/>
          </p:nvSpPr>
          <p:spPr bwMode="auto">
            <a:xfrm rot="10800000" flipH="1" flipV="1">
              <a:off x="3312" y="1152"/>
              <a:ext cx="864" cy="384"/>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 name="Group 22"/>
            <p:cNvGrpSpPr>
              <a:grpSpLocks/>
            </p:cNvGrpSpPr>
            <p:nvPr/>
          </p:nvGrpSpPr>
          <p:grpSpPr bwMode="auto">
            <a:xfrm>
              <a:off x="3072" y="929"/>
              <a:ext cx="240" cy="288"/>
              <a:chOff x="2832" y="1265"/>
              <a:chExt cx="240" cy="288"/>
            </a:xfrm>
          </p:grpSpPr>
          <p:sp>
            <p:nvSpPr>
              <p:cNvPr id="27" name="Oval 23"/>
              <p:cNvSpPr>
                <a:spLocks noChangeArrowheads="1"/>
              </p:cNvSpPr>
              <p:nvPr/>
            </p:nvSpPr>
            <p:spPr bwMode="auto">
              <a:xfrm>
                <a:off x="2832" y="1296"/>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endParaRPr>
              </a:p>
            </p:txBody>
          </p:sp>
          <p:sp>
            <p:nvSpPr>
              <p:cNvPr id="28" name="Text Box 24"/>
              <p:cNvSpPr txBox="1">
                <a:spLocks noChangeArrowheads="1"/>
              </p:cNvSpPr>
              <p:nvPr/>
            </p:nvSpPr>
            <p:spPr bwMode="auto">
              <a:xfrm>
                <a:off x="2846" y="126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b="1">
                    <a:solidFill>
                      <a:schemeClr val="tx1"/>
                    </a:solidFill>
                  </a:rPr>
                  <a:t>2</a:t>
                </a:r>
              </a:p>
            </p:txBody>
          </p:sp>
        </p:grpSp>
        <p:grpSp>
          <p:nvGrpSpPr>
            <p:cNvPr id="18" name="Group 25"/>
            <p:cNvGrpSpPr>
              <a:grpSpLocks/>
            </p:cNvGrpSpPr>
            <p:nvPr/>
          </p:nvGrpSpPr>
          <p:grpSpPr bwMode="auto">
            <a:xfrm>
              <a:off x="3072" y="1831"/>
              <a:ext cx="244" cy="288"/>
              <a:chOff x="3456" y="1447"/>
              <a:chExt cx="244" cy="288"/>
            </a:xfrm>
          </p:grpSpPr>
          <p:sp>
            <p:nvSpPr>
              <p:cNvPr id="25" name="Oval 26"/>
              <p:cNvSpPr>
                <a:spLocks noChangeArrowheads="1"/>
              </p:cNvSpPr>
              <p:nvPr/>
            </p:nvSpPr>
            <p:spPr bwMode="auto">
              <a:xfrm>
                <a:off x="3456" y="1488"/>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endParaRPr>
              </a:p>
            </p:txBody>
          </p:sp>
          <p:sp>
            <p:nvSpPr>
              <p:cNvPr id="26" name="Text Box 27"/>
              <p:cNvSpPr txBox="1">
                <a:spLocks noChangeArrowheads="1"/>
              </p:cNvSpPr>
              <p:nvPr/>
            </p:nvSpPr>
            <p:spPr bwMode="auto">
              <a:xfrm>
                <a:off x="3488" y="144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b="1" dirty="0">
                    <a:solidFill>
                      <a:schemeClr val="tx1"/>
                    </a:solidFill>
                  </a:rPr>
                  <a:t>3</a:t>
                </a:r>
              </a:p>
            </p:txBody>
          </p:sp>
        </p:grpSp>
        <p:grpSp>
          <p:nvGrpSpPr>
            <p:cNvPr id="19" name="Group 28"/>
            <p:cNvGrpSpPr>
              <a:grpSpLocks/>
            </p:cNvGrpSpPr>
            <p:nvPr/>
          </p:nvGrpSpPr>
          <p:grpSpPr bwMode="auto">
            <a:xfrm>
              <a:off x="4176" y="1434"/>
              <a:ext cx="240" cy="288"/>
              <a:chOff x="768" y="3042"/>
              <a:chExt cx="240" cy="288"/>
            </a:xfrm>
          </p:grpSpPr>
          <p:sp>
            <p:nvSpPr>
              <p:cNvPr id="23" name="Oval 29"/>
              <p:cNvSpPr>
                <a:spLocks noChangeArrowheads="1"/>
              </p:cNvSpPr>
              <p:nvPr/>
            </p:nvSpPr>
            <p:spPr bwMode="auto">
              <a:xfrm>
                <a:off x="768" y="3072"/>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endParaRPr>
              </a:p>
            </p:txBody>
          </p:sp>
          <p:sp>
            <p:nvSpPr>
              <p:cNvPr id="24" name="Text Box 30"/>
              <p:cNvSpPr txBox="1">
                <a:spLocks noChangeArrowheads="1"/>
              </p:cNvSpPr>
              <p:nvPr/>
            </p:nvSpPr>
            <p:spPr bwMode="auto">
              <a:xfrm>
                <a:off x="774" y="304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b="1" dirty="0">
                    <a:solidFill>
                      <a:schemeClr val="tx1"/>
                    </a:solidFill>
                  </a:rPr>
                  <a:t>4</a:t>
                </a:r>
              </a:p>
            </p:txBody>
          </p:sp>
        </p:grpSp>
        <p:sp>
          <p:nvSpPr>
            <p:cNvPr id="20" name="Line 31"/>
            <p:cNvSpPr>
              <a:spLocks noChangeShapeType="1"/>
            </p:cNvSpPr>
            <p:nvPr/>
          </p:nvSpPr>
          <p:spPr bwMode="auto">
            <a:xfrm flipV="1">
              <a:off x="1120" y="1578"/>
              <a:ext cx="800" cy="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32"/>
            <p:cNvSpPr>
              <a:spLocks noChangeShapeType="1"/>
            </p:cNvSpPr>
            <p:nvPr/>
          </p:nvSpPr>
          <p:spPr bwMode="auto">
            <a:xfrm>
              <a:off x="4464" y="1578"/>
              <a:ext cx="880" cy="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2" name="图片 1"/>
          <p:cNvPicPr>
            <a:picLocks noChangeAspect="1"/>
          </p:cNvPicPr>
          <p:nvPr/>
        </p:nvPicPr>
        <p:blipFill>
          <a:blip r:embed="rId2">
            <a:grayscl/>
            <a:extLst>
              <a:ext uri="{BEBA8EAE-BF5A-486C-A8C5-ECC9F3942E4B}">
                <a14:imgProps xmlns:a14="http://schemas.microsoft.com/office/drawing/2010/main">
                  <a14:imgLayer r:embed="rId3">
                    <a14:imgEffect>
                      <a14:artisticGlowEdges/>
                    </a14:imgEffect>
                    <a14:imgEffect>
                      <a14:brightnessContrast bright="-40000" contrast="-40000"/>
                    </a14:imgEffect>
                  </a14:imgLayer>
                </a14:imgProps>
              </a:ext>
            </a:extLst>
          </a:blip>
          <a:stretch>
            <a:fillRect/>
          </a:stretch>
        </p:blipFill>
        <p:spPr>
          <a:xfrm>
            <a:off x="4728118" y="845057"/>
            <a:ext cx="1005927" cy="810293"/>
          </a:xfrm>
          <a:prstGeom prst="rect">
            <a:avLst/>
          </a:prstGeom>
        </p:spPr>
      </p:pic>
      <p:pic>
        <p:nvPicPr>
          <p:cNvPr id="3" name="图片 2"/>
          <p:cNvPicPr>
            <a:picLocks noChangeAspect="1"/>
          </p:cNvPicPr>
          <p:nvPr/>
        </p:nvPicPr>
        <p:blipFill>
          <a:blip r:embed="rId4">
            <a:grayscl/>
            <a:extLst>
              <a:ext uri="{BEBA8EAE-BF5A-486C-A8C5-ECC9F3942E4B}">
                <a14:imgProps xmlns:a14="http://schemas.microsoft.com/office/drawing/2010/main">
                  <a14:imgLayer r:embed="rId5">
                    <a14:imgEffect>
                      <a14:artisticGlowEdges/>
                    </a14:imgEffect>
                    <a14:imgEffect>
                      <a14:brightnessContrast bright="-40000" contrast="-40000"/>
                    </a14:imgEffect>
                  </a14:imgLayer>
                </a14:imgProps>
              </a:ext>
            </a:extLst>
          </a:blip>
          <a:stretch>
            <a:fillRect/>
          </a:stretch>
        </p:blipFill>
        <p:spPr>
          <a:xfrm>
            <a:off x="6706926" y="2051488"/>
            <a:ext cx="1030313" cy="865707"/>
          </a:xfrm>
          <a:prstGeom prst="rect">
            <a:avLst/>
          </a:prstGeom>
        </p:spPr>
      </p:pic>
      <p:pic>
        <p:nvPicPr>
          <p:cNvPr id="4" name="图片 3"/>
          <p:cNvPicPr>
            <a:picLocks noChangeAspect="1"/>
          </p:cNvPicPr>
          <p:nvPr/>
        </p:nvPicPr>
        <p:blipFill>
          <a:blip r:embed="rId6">
            <a:grayscl/>
            <a:extLst>
              <a:ext uri="{BEBA8EAE-BF5A-486C-A8C5-ECC9F3942E4B}">
                <a14:imgProps xmlns:a14="http://schemas.microsoft.com/office/drawing/2010/main">
                  <a14:imgLayer r:embed="rId7">
                    <a14:imgEffect>
                      <a14:artisticGlowEdges/>
                    </a14:imgEffect>
                    <a14:imgEffect>
                      <a14:brightnessContrast bright="-40000" contrast="-40000"/>
                    </a14:imgEffect>
                  </a14:imgLayer>
                </a14:imgProps>
              </a:ext>
            </a:extLst>
          </a:blip>
          <a:stretch>
            <a:fillRect/>
          </a:stretch>
        </p:blipFill>
        <p:spPr>
          <a:xfrm>
            <a:off x="6726099" y="859331"/>
            <a:ext cx="957155" cy="762066"/>
          </a:xfrm>
          <a:prstGeom prst="rect">
            <a:avLst/>
          </a:prstGeom>
        </p:spPr>
      </p:pic>
      <p:pic>
        <p:nvPicPr>
          <p:cNvPr id="5" name="图片 4"/>
          <p:cNvPicPr>
            <a:picLocks noChangeAspect="1"/>
          </p:cNvPicPr>
          <p:nvPr/>
        </p:nvPicPr>
        <p:blipFill>
          <a:blip r:embed="rId8">
            <a:grayscl/>
            <a:extLst>
              <a:ext uri="{BEBA8EAE-BF5A-486C-A8C5-ECC9F3942E4B}">
                <a14:imgProps xmlns:a14="http://schemas.microsoft.com/office/drawing/2010/main">
                  <a14:imgLayer r:embed="rId9">
                    <a14:imgEffect>
                      <a14:artisticGlowEdges/>
                    </a14:imgEffect>
                    <a14:imgEffect>
                      <a14:brightnessContrast bright="-40000" contrast="-40000"/>
                    </a14:imgEffect>
                  </a14:imgLayer>
                </a14:imgProps>
              </a:ext>
            </a:extLst>
          </a:blip>
          <a:stretch>
            <a:fillRect/>
          </a:stretch>
        </p:blipFill>
        <p:spPr>
          <a:xfrm>
            <a:off x="8611051" y="1351657"/>
            <a:ext cx="487722" cy="634039"/>
          </a:xfrm>
          <a:prstGeom prst="rect">
            <a:avLst/>
          </a:prstGeom>
        </p:spPr>
      </p:pic>
      <p:pic>
        <p:nvPicPr>
          <p:cNvPr id="42" name="图片 41"/>
          <p:cNvPicPr>
            <a:picLocks noChangeAspect="1"/>
          </p:cNvPicPr>
          <p:nvPr/>
        </p:nvPicPr>
        <p:blipFill>
          <a:blip r:embed="rId10"/>
          <a:stretch>
            <a:fillRect/>
          </a:stretch>
        </p:blipFill>
        <p:spPr>
          <a:xfrm>
            <a:off x="4758960" y="2069760"/>
            <a:ext cx="993734" cy="725487"/>
          </a:xfrm>
          <a:prstGeom prst="rect">
            <a:avLst/>
          </a:prstGeom>
        </p:spPr>
      </p:pic>
      <p:sp>
        <p:nvSpPr>
          <p:cNvPr id="38" name="Line 35"/>
          <p:cNvSpPr>
            <a:spLocks noChangeShapeType="1"/>
          </p:cNvSpPr>
          <p:nvPr/>
        </p:nvSpPr>
        <p:spPr bwMode="auto">
          <a:xfrm flipV="1">
            <a:off x="6262502" y="1349170"/>
            <a:ext cx="0" cy="9906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2" name="图片 31"/>
          <p:cNvPicPr>
            <a:picLocks noChangeAspect="1"/>
          </p:cNvPicPr>
          <p:nvPr/>
        </p:nvPicPr>
        <p:blipFill>
          <a:blip r:embed="rId11">
            <a:grayscl/>
            <a:extLst>
              <a:ext uri="{BEBA8EAE-BF5A-486C-A8C5-ECC9F3942E4B}">
                <a14:imgProps xmlns:a14="http://schemas.microsoft.com/office/drawing/2010/main">
                  <a14:imgLayer r:embed="rId12">
                    <a14:imgEffect>
                      <a14:artisticGlowEdges/>
                    </a14:imgEffect>
                    <a14:imgEffect>
                      <a14:brightnessContrast bright="-40000" contrast="-40000"/>
                    </a14:imgEffect>
                  </a14:imgLayer>
                </a14:imgProps>
              </a:ext>
            </a:extLst>
          </a:blip>
          <a:stretch>
            <a:fillRect/>
          </a:stretch>
        </p:blipFill>
        <p:spPr>
          <a:xfrm>
            <a:off x="5848225" y="1554623"/>
            <a:ext cx="999831" cy="634039"/>
          </a:xfrm>
          <a:prstGeom prst="rect">
            <a:avLst/>
          </a:prstGeom>
        </p:spPr>
      </p:pic>
      <p:pic>
        <p:nvPicPr>
          <p:cNvPr id="47" name="图片 46"/>
          <p:cNvPicPr>
            <a:picLocks noChangeAspect="1"/>
          </p:cNvPicPr>
          <p:nvPr/>
        </p:nvPicPr>
        <p:blipFill>
          <a:blip r:embed="rId8">
            <a:grayscl/>
            <a:extLst>
              <a:ext uri="{BEBA8EAE-BF5A-486C-A8C5-ECC9F3942E4B}">
                <a14:imgProps xmlns:a14="http://schemas.microsoft.com/office/drawing/2010/main">
                  <a14:imgLayer r:embed="rId9">
                    <a14:imgEffect>
                      <a14:artisticGlowEdges/>
                    </a14:imgEffect>
                    <a14:imgEffect>
                      <a14:brightnessContrast bright="-40000" contrast="-40000"/>
                    </a14:imgEffect>
                  </a14:imgLayer>
                </a14:imgProps>
              </a:ext>
            </a:extLst>
          </a:blip>
          <a:stretch>
            <a:fillRect/>
          </a:stretch>
        </p:blipFill>
        <p:spPr>
          <a:xfrm>
            <a:off x="3248392" y="1304378"/>
            <a:ext cx="487722" cy="634039"/>
          </a:xfrm>
          <a:prstGeom prst="rect">
            <a:avLst/>
          </a:prstGeom>
        </p:spPr>
      </p:pic>
      <p:sp>
        <p:nvSpPr>
          <p:cNvPr id="39" name="Rectangle 26"/>
          <p:cNvSpPr>
            <a:spLocks noChangeArrowheads="1"/>
          </p:cNvSpPr>
          <p:nvPr/>
        </p:nvSpPr>
        <p:spPr bwMode="auto">
          <a:xfrm>
            <a:off x="2772193" y="2790207"/>
            <a:ext cx="12311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对于流量</a:t>
            </a:r>
          </a:p>
        </p:txBody>
      </p:sp>
      <p:sp>
        <p:nvSpPr>
          <p:cNvPr id="40" name="Rectangle 34"/>
          <p:cNvSpPr>
            <a:spLocks noChangeArrowheads="1"/>
          </p:cNvSpPr>
          <p:nvPr/>
        </p:nvSpPr>
        <p:spPr bwMode="auto">
          <a:xfrm>
            <a:off x="4937126" y="4906598"/>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改走</a:t>
            </a:r>
          </a:p>
        </p:txBody>
      </p:sp>
      <p:grpSp>
        <p:nvGrpSpPr>
          <p:cNvPr id="41" name="Group 36"/>
          <p:cNvGrpSpPr>
            <a:grpSpLocks/>
          </p:cNvGrpSpPr>
          <p:nvPr/>
        </p:nvGrpSpPr>
        <p:grpSpPr bwMode="auto">
          <a:xfrm>
            <a:off x="3576638" y="3608025"/>
            <a:ext cx="615950" cy="1255713"/>
            <a:chOff x="1680" y="2130"/>
            <a:chExt cx="388" cy="791"/>
          </a:xfrm>
        </p:grpSpPr>
        <p:sp>
          <p:nvSpPr>
            <p:cNvPr id="43" name="Rectangle 39"/>
            <p:cNvSpPr>
              <a:spLocks noChangeArrowheads="1"/>
            </p:cNvSpPr>
            <p:nvPr/>
          </p:nvSpPr>
          <p:spPr bwMode="auto">
            <a:xfrm>
              <a:off x="1680" y="2130"/>
              <a:ext cx="3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成本</a:t>
              </a:r>
            </a:p>
          </p:txBody>
        </p:sp>
        <p:sp>
          <p:nvSpPr>
            <p:cNvPr id="44" name="Rectangle 42"/>
            <p:cNvSpPr>
              <a:spLocks noChangeArrowheads="1"/>
            </p:cNvSpPr>
            <p:nvPr/>
          </p:nvSpPr>
          <p:spPr bwMode="auto">
            <a:xfrm>
              <a:off x="1680" y="2688"/>
              <a:ext cx="3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成本</a:t>
              </a:r>
            </a:p>
          </p:txBody>
        </p:sp>
        <p:sp>
          <p:nvSpPr>
            <p:cNvPr id="45" name="Rectangle 45"/>
            <p:cNvSpPr>
              <a:spLocks noChangeArrowheads="1"/>
            </p:cNvSpPr>
            <p:nvPr/>
          </p:nvSpPr>
          <p:spPr bwMode="auto">
            <a:xfrm>
              <a:off x="1680" y="2400"/>
              <a:ext cx="3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成本</a:t>
              </a:r>
            </a:p>
          </p:txBody>
        </p:sp>
      </p:grpSp>
      <p:sp>
        <p:nvSpPr>
          <p:cNvPr id="46" name="Rectangle 46"/>
          <p:cNvSpPr>
            <a:spLocks noChangeArrowheads="1"/>
          </p:cNvSpPr>
          <p:nvPr/>
        </p:nvSpPr>
        <p:spPr bwMode="auto">
          <a:xfrm>
            <a:off x="2862264" y="4935173"/>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如果</a:t>
            </a:r>
          </a:p>
        </p:txBody>
      </p:sp>
      <p:sp>
        <p:nvSpPr>
          <p:cNvPr id="51" name="Rectangle 48"/>
          <p:cNvSpPr>
            <a:spLocks noChangeArrowheads="1"/>
          </p:cNvSpPr>
          <p:nvPr/>
        </p:nvSpPr>
        <p:spPr bwMode="auto">
          <a:xfrm>
            <a:off x="4005263" y="4922473"/>
            <a:ext cx="9233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某用户</a:t>
            </a:r>
          </a:p>
        </p:txBody>
      </p:sp>
      <p:sp>
        <p:nvSpPr>
          <p:cNvPr id="52" name="Rectangle 51"/>
          <p:cNvSpPr>
            <a:spLocks noChangeArrowheads="1"/>
          </p:cNvSpPr>
          <p:nvPr/>
        </p:nvSpPr>
        <p:spPr bwMode="auto">
          <a:xfrm>
            <a:off x="4525964" y="5693998"/>
            <a:ext cx="15388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，可能改走</a:t>
            </a:r>
          </a:p>
        </p:txBody>
      </p:sp>
      <p:sp>
        <p:nvSpPr>
          <p:cNvPr id="53" name="Rectangle 53"/>
          <p:cNvSpPr>
            <a:spLocks noChangeArrowheads="1"/>
          </p:cNvSpPr>
          <p:nvPr/>
        </p:nvSpPr>
        <p:spPr bwMode="auto">
          <a:xfrm>
            <a:off x="6045201" y="4895486"/>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，则</a:t>
            </a:r>
          </a:p>
        </p:txBody>
      </p:sp>
      <p:sp>
        <p:nvSpPr>
          <p:cNvPr id="54" name="Rectangle 56"/>
          <p:cNvSpPr>
            <a:spLocks noChangeArrowheads="1"/>
          </p:cNvSpPr>
          <p:nvPr/>
        </p:nvSpPr>
        <p:spPr bwMode="auto">
          <a:xfrm>
            <a:off x="7035801" y="4895486"/>
            <a:ext cx="3077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和</a:t>
            </a:r>
          </a:p>
        </p:txBody>
      </p:sp>
      <p:sp>
        <p:nvSpPr>
          <p:cNvPr id="55" name="Rectangle 57"/>
          <p:cNvSpPr>
            <a:spLocks noChangeArrowheads="1"/>
          </p:cNvSpPr>
          <p:nvPr/>
        </p:nvSpPr>
        <p:spPr bwMode="auto">
          <a:xfrm>
            <a:off x="2876550" y="5316173"/>
            <a:ext cx="5943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分别变成</a:t>
            </a:r>
            <a:r>
              <a:rPr kumimoji="1" lang="en-US" altLang="zh-CN" sz="2400" dirty="0">
                <a:solidFill>
                  <a:schemeClr val="tx1"/>
                </a:solidFill>
                <a:latin typeface="+mn-ea"/>
                <a:ea typeface="+mn-ea"/>
              </a:rPr>
              <a:t>4 </a:t>
            </a:r>
            <a:r>
              <a:rPr kumimoji="1" lang="zh-CN" altLang="en-US" sz="2400" dirty="0">
                <a:solidFill>
                  <a:schemeClr val="tx1"/>
                </a:solidFill>
                <a:latin typeface="+mn-ea"/>
                <a:ea typeface="+mn-ea"/>
              </a:rPr>
              <a:t>和 </a:t>
            </a:r>
            <a:r>
              <a:rPr kumimoji="1" lang="en-US" altLang="zh-CN" sz="2400" dirty="0">
                <a:solidFill>
                  <a:schemeClr val="tx1"/>
                </a:solidFill>
                <a:latin typeface="+mn-ea"/>
                <a:ea typeface="+mn-ea"/>
              </a:rPr>
              <a:t>3</a:t>
            </a:r>
            <a:r>
              <a:rPr kumimoji="1" lang="zh-CN" altLang="en-US" sz="2400" dirty="0">
                <a:solidFill>
                  <a:schemeClr val="tx1"/>
                </a:solidFill>
                <a:latin typeface="+mn-ea"/>
                <a:ea typeface="+mn-ea"/>
              </a:rPr>
              <a:t>，总成本变为：</a:t>
            </a:r>
          </a:p>
        </p:txBody>
      </p:sp>
      <p:sp>
        <p:nvSpPr>
          <p:cNvPr id="57" name="Rectangle 51"/>
          <p:cNvSpPr>
            <a:spLocks noChangeArrowheads="1"/>
          </p:cNvSpPr>
          <p:nvPr/>
        </p:nvSpPr>
        <p:spPr bwMode="auto">
          <a:xfrm>
            <a:off x="6971238" y="5678123"/>
            <a:ext cx="3484928" cy="369332"/>
          </a:xfrm>
          <a:prstGeom prst="rect">
            <a:avLst/>
          </a:prstGeom>
          <a:solidFill>
            <a:schemeClr val="accent1">
              <a:lumMod val="40000"/>
              <a:lumOff val="60000"/>
            </a:schemeClr>
          </a:solidFill>
          <a:ln w="9525" algn="ctr">
            <a:noFill/>
            <a:miter lim="800000"/>
            <a:headEnd/>
            <a:tailEnd/>
          </a:ln>
        </p:spPr>
        <p:txBody>
          <a:bodyPr wrap="none" lIns="0" tIns="0" rIns="0" bIns="0">
            <a:spAutoFit/>
          </a:bodyPr>
          <a:lstStyle/>
          <a:p>
            <a:pPr algn="l">
              <a:defRPr/>
            </a:pPr>
            <a:r>
              <a:rPr kumimoji="1" lang="zh-CN" altLang="en-US" sz="2400" dirty="0">
                <a:solidFill>
                  <a:srgbClr val="FF0000"/>
                </a:solidFill>
                <a:latin typeface="黑体" panose="02010609060101010101" pitchFamily="49" charset="-122"/>
                <a:ea typeface="黑体" panose="02010609060101010101" pitchFamily="49" charset="-122"/>
              </a:rPr>
              <a:t>（因为</a:t>
            </a:r>
            <a:r>
              <a:rPr kumimoji="1" lang="en-US" altLang="zh-CN" sz="2400" dirty="0">
                <a:solidFill>
                  <a:srgbClr val="FF0000"/>
                </a:solidFill>
                <a:latin typeface="黑体" panose="02010609060101010101" pitchFamily="49" charset="-122"/>
                <a:ea typeface="黑体" panose="02010609060101010101" pitchFamily="49" charset="-122"/>
              </a:rPr>
              <a:t>ac</a:t>
            </a:r>
            <a:r>
              <a:rPr kumimoji="1" lang="zh-CN" altLang="en-US" sz="2400" dirty="0">
                <a:solidFill>
                  <a:srgbClr val="FF0000"/>
                </a:solidFill>
                <a:latin typeface="黑体" panose="02010609060101010101" pitchFamily="49" charset="-122"/>
                <a:ea typeface="黑体" panose="02010609060101010101" pitchFamily="49" charset="-122"/>
              </a:rPr>
              <a:t>的成本也是</a:t>
            </a:r>
            <a:r>
              <a:rPr kumimoji="1" lang="en-US" altLang="zh-CN" sz="2400" dirty="0">
                <a:solidFill>
                  <a:srgbClr val="FF0000"/>
                </a:solidFill>
                <a:latin typeface="黑体" panose="02010609060101010101" pitchFamily="49" charset="-122"/>
                <a:ea typeface="黑体" panose="02010609060101010101" pitchFamily="49" charset="-122"/>
              </a:rPr>
              <a:t>93</a:t>
            </a:r>
            <a:r>
              <a:rPr kumimoji="1" lang="zh-CN" altLang="en-US" sz="2400" dirty="0">
                <a:solidFill>
                  <a:srgbClr val="FF0000"/>
                </a:solidFill>
                <a:latin typeface="黑体" panose="02010609060101010101" pitchFamily="49" charset="-122"/>
                <a:ea typeface="黑体" panose="02010609060101010101" pitchFamily="49" charset="-122"/>
              </a:rPr>
              <a:t>）</a:t>
            </a:r>
          </a:p>
        </p:txBody>
      </p:sp>
      <p:pic>
        <p:nvPicPr>
          <p:cNvPr id="7" name="图片 6"/>
          <p:cNvPicPr>
            <a:picLocks noChangeAspect="1"/>
          </p:cNvPicPr>
          <p:nvPr/>
        </p:nvPicPr>
        <p:blipFill>
          <a:blip r:embed="rId13">
            <a:grayscl/>
            <a:extLst>
              <a:ext uri="{BEBA8EAE-BF5A-486C-A8C5-ECC9F3942E4B}">
                <a14:imgProps xmlns:a14="http://schemas.microsoft.com/office/drawing/2010/main">
                  <a14:imgLayer r:embed="rId14">
                    <a14:imgEffect>
                      <a14:artisticGlowEdges/>
                    </a14:imgEffect>
                    <a14:imgEffect>
                      <a14:brightnessContrast bright="-40000" contrast="-40000"/>
                    </a14:imgEffect>
                  </a14:imgLayer>
                </a14:imgProps>
              </a:ext>
            </a:extLst>
          </a:blip>
          <a:stretch>
            <a:fillRect/>
          </a:stretch>
        </p:blipFill>
        <p:spPr>
          <a:xfrm>
            <a:off x="2898241" y="3132245"/>
            <a:ext cx="4194412" cy="475529"/>
          </a:xfrm>
          <a:prstGeom prst="rect">
            <a:avLst/>
          </a:prstGeom>
        </p:spPr>
      </p:pic>
      <p:pic>
        <p:nvPicPr>
          <p:cNvPr id="9" name="图片 8"/>
          <p:cNvPicPr>
            <a:picLocks noChangeAspect="1"/>
          </p:cNvPicPr>
          <p:nvPr/>
        </p:nvPicPr>
        <p:blipFill>
          <a:blip r:embed="rId15">
            <a:extLst>
              <a:ext uri="{BEBA8EAE-BF5A-486C-A8C5-ECC9F3942E4B}">
                <a14:imgProps xmlns:a14="http://schemas.microsoft.com/office/drawing/2010/main">
                  <a14:imgLayer r:embed="rId16">
                    <a14:imgEffect>
                      <a14:artisticGlowEdges/>
                    </a14:imgEffect>
                    <a14:imgEffect>
                      <a14:brightnessContrast bright="-40000" contrast="-40000"/>
                    </a14:imgEffect>
                  </a14:imgLayer>
                </a14:imgProps>
              </a:ext>
            </a:extLst>
          </a:blip>
          <a:stretch>
            <a:fillRect/>
          </a:stretch>
        </p:blipFill>
        <p:spPr>
          <a:xfrm>
            <a:off x="2903779" y="3553170"/>
            <a:ext cx="676715" cy="1353429"/>
          </a:xfrm>
          <a:prstGeom prst="rect">
            <a:avLst/>
          </a:prstGeom>
        </p:spPr>
      </p:pic>
      <p:pic>
        <p:nvPicPr>
          <p:cNvPr id="31" name="图片 30"/>
          <p:cNvPicPr>
            <a:picLocks noChangeAspect="1"/>
          </p:cNvPicPr>
          <p:nvPr/>
        </p:nvPicPr>
        <p:blipFill>
          <a:blip r:embed="rId17">
            <a:grayscl/>
            <a:extLst>
              <a:ext uri="{BEBA8EAE-BF5A-486C-A8C5-ECC9F3942E4B}">
                <a14:imgProps xmlns:a14="http://schemas.microsoft.com/office/drawing/2010/main">
                  <a14:imgLayer r:embed="rId18">
                    <a14:imgEffect>
                      <a14:artisticGlowEdges/>
                    </a14:imgEffect>
                    <a14:imgEffect>
                      <a14:brightnessContrast bright="-40000" contrast="-40000"/>
                    </a14:imgEffect>
                  </a14:imgLayer>
                </a14:imgProps>
              </a:ext>
            </a:extLst>
          </a:blip>
          <a:stretch>
            <a:fillRect/>
          </a:stretch>
        </p:blipFill>
        <p:spPr>
          <a:xfrm>
            <a:off x="4136516" y="3602090"/>
            <a:ext cx="2341067" cy="1310754"/>
          </a:xfrm>
          <a:prstGeom prst="rect">
            <a:avLst/>
          </a:prstGeom>
        </p:spPr>
      </p:pic>
      <p:pic>
        <p:nvPicPr>
          <p:cNvPr id="36" name="图片 35"/>
          <p:cNvPicPr>
            <a:picLocks noChangeAspect="1"/>
          </p:cNvPicPr>
          <p:nvPr/>
        </p:nvPicPr>
        <p:blipFill>
          <a:blip r:embed="rId19">
            <a:grayscl/>
            <a:extLst>
              <a:ext uri="{BEBA8EAE-BF5A-486C-A8C5-ECC9F3942E4B}">
                <a14:imgProps xmlns:a14="http://schemas.microsoft.com/office/drawing/2010/main">
                  <a14:imgLayer r:embed="rId20">
                    <a14:imgEffect>
                      <a14:artisticGlowEdges/>
                    </a14:imgEffect>
                    <a14:imgEffect>
                      <a14:brightnessContrast bright="-40000" contrast="-40000"/>
                    </a14:imgEffect>
                  </a14:imgLayer>
                </a14:imgProps>
              </a:ext>
            </a:extLst>
          </a:blip>
          <a:stretch>
            <a:fillRect/>
          </a:stretch>
        </p:blipFill>
        <p:spPr>
          <a:xfrm>
            <a:off x="3464303" y="4868860"/>
            <a:ext cx="536494" cy="475529"/>
          </a:xfrm>
          <a:prstGeom prst="rect">
            <a:avLst/>
          </a:prstGeom>
        </p:spPr>
      </p:pic>
      <p:pic>
        <p:nvPicPr>
          <p:cNvPr id="71" name="图片 70"/>
          <p:cNvPicPr>
            <a:picLocks noChangeAspect="1"/>
          </p:cNvPicPr>
          <p:nvPr/>
        </p:nvPicPr>
        <p:blipFill>
          <a:blip r:embed="rId21">
            <a:grayscl/>
            <a:extLst>
              <a:ext uri="{BEBA8EAE-BF5A-486C-A8C5-ECC9F3942E4B}">
                <a14:imgProps xmlns:a14="http://schemas.microsoft.com/office/drawing/2010/main">
                  <a14:imgLayer r:embed="rId22">
                    <a14:imgEffect>
                      <a14:artisticGlowEdges/>
                    </a14:imgEffect>
                    <a14:imgEffect>
                      <a14:brightnessContrast bright="-40000" contrast="-40000"/>
                    </a14:imgEffect>
                  </a14:imgLayer>
                </a14:imgProps>
              </a:ext>
            </a:extLst>
          </a:blip>
          <a:stretch>
            <a:fillRect/>
          </a:stretch>
        </p:blipFill>
        <p:spPr>
          <a:xfrm>
            <a:off x="5529024" y="4856624"/>
            <a:ext cx="566977" cy="475529"/>
          </a:xfrm>
          <a:prstGeom prst="rect">
            <a:avLst/>
          </a:prstGeom>
        </p:spPr>
      </p:pic>
      <p:pic>
        <p:nvPicPr>
          <p:cNvPr id="72" name="图片 71"/>
          <p:cNvPicPr>
            <a:picLocks noChangeAspect="1"/>
          </p:cNvPicPr>
          <p:nvPr/>
        </p:nvPicPr>
        <p:blipFill>
          <a:blip r:embed="rId23">
            <a:grayscl/>
            <a:extLst>
              <a:ext uri="{BEBA8EAE-BF5A-486C-A8C5-ECC9F3942E4B}">
                <a14:imgProps xmlns:a14="http://schemas.microsoft.com/office/drawing/2010/main">
                  <a14:imgLayer r:embed="rId24">
                    <a14:imgEffect>
                      <a14:artisticGlowEdges/>
                    </a14:imgEffect>
                    <a14:imgEffect>
                      <a14:brightnessContrast bright="-40000" contrast="-40000"/>
                    </a14:imgEffect>
                  </a14:imgLayer>
                </a14:imgProps>
              </a:ext>
            </a:extLst>
          </a:blip>
          <a:stretch>
            <a:fillRect/>
          </a:stretch>
        </p:blipFill>
        <p:spPr>
          <a:xfrm>
            <a:off x="6585416" y="4842388"/>
            <a:ext cx="524301" cy="475529"/>
          </a:xfrm>
          <a:prstGeom prst="rect">
            <a:avLst/>
          </a:prstGeom>
        </p:spPr>
      </p:pic>
      <p:pic>
        <p:nvPicPr>
          <p:cNvPr id="73" name="图片 72"/>
          <p:cNvPicPr>
            <a:picLocks noChangeAspect="1"/>
          </p:cNvPicPr>
          <p:nvPr/>
        </p:nvPicPr>
        <p:blipFill>
          <a:blip r:embed="rId25">
            <a:grayscl/>
            <a:extLst>
              <a:ext uri="{BEBA8EAE-BF5A-486C-A8C5-ECC9F3942E4B}">
                <a14:imgProps xmlns:a14="http://schemas.microsoft.com/office/drawing/2010/main">
                  <a14:imgLayer r:embed="rId26">
                    <a14:imgEffect>
                      <a14:artisticGlowEdges/>
                    </a14:imgEffect>
                    <a14:imgEffect>
                      <a14:brightnessContrast bright="-40000" contrast="-40000"/>
                    </a14:imgEffect>
                  </a14:imgLayer>
                </a14:imgProps>
              </a:ext>
            </a:extLst>
          </a:blip>
          <a:stretch>
            <a:fillRect/>
          </a:stretch>
        </p:blipFill>
        <p:spPr>
          <a:xfrm>
            <a:off x="7254236" y="4849809"/>
            <a:ext cx="518205" cy="475529"/>
          </a:xfrm>
          <a:prstGeom prst="rect">
            <a:avLst/>
          </a:prstGeom>
        </p:spPr>
      </p:pic>
      <p:pic>
        <p:nvPicPr>
          <p:cNvPr id="74" name="图片 73"/>
          <p:cNvPicPr>
            <a:picLocks noChangeAspect="1"/>
          </p:cNvPicPr>
          <p:nvPr/>
        </p:nvPicPr>
        <p:blipFill>
          <a:blip r:embed="rId27">
            <a:grayscl/>
            <a:extLst>
              <a:ext uri="{BEBA8EAE-BF5A-486C-A8C5-ECC9F3942E4B}">
                <a14:imgProps xmlns:a14="http://schemas.microsoft.com/office/drawing/2010/main">
                  <a14:imgLayer r:embed="rId28">
                    <a14:imgEffect>
                      <a14:artisticGlowEdges/>
                    </a14:imgEffect>
                    <a14:imgEffect>
                      <a14:brightnessContrast bright="-40000" contrast="-40000"/>
                    </a14:imgEffect>
                  </a14:imgLayer>
                </a14:imgProps>
              </a:ext>
            </a:extLst>
          </a:blip>
          <a:stretch>
            <a:fillRect/>
          </a:stretch>
        </p:blipFill>
        <p:spPr>
          <a:xfrm>
            <a:off x="2856406" y="5666456"/>
            <a:ext cx="1743607" cy="475529"/>
          </a:xfrm>
          <a:prstGeom prst="rect">
            <a:avLst/>
          </a:prstGeom>
        </p:spPr>
      </p:pic>
      <p:pic>
        <p:nvPicPr>
          <p:cNvPr id="75" name="图片 74"/>
          <p:cNvPicPr>
            <a:picLocks noChangeAspect="1"/>
          </p:cNvPicPr>
          <p:nvPr/>
        </p:nvPicPr>
        <p:blipFill>
          <a:blip r:embed="rId29">
            <a:grayscl/>
            <a:extLst>
              <a:ext uri="{BEBA8EAE-BF5A-486C-A8C5-ECC9F3942E4B}">
                <a14:imgProps xmlns:a14="http://schemas.microsoft.com/office/drawing/2010/main">
                  <a14:imgLayer r:embed="rId30">
                    <a14:imgEffect>
                      <a14:artisticGlowEdges/>
                    </a14:imgEffect>
                    <a14:imgEffect>
                      <a14:brightnessContrast bright="-40000" contrast="-40000"/>
                    </a14:imgEffect>
                  </a14:imgLayer>
                </a14:imgProps>
              </a:ext>
            </a:extLst>
          </a:blip>
          <a:stretch>
            <a:fillRect/>
          </a:stretch>
        </p:blipFill>
        <p:spPr>
          <a:xfrm>
            <a:off x="6018439" y="5646752"/>
            <a:ext cx="566977" cy="475529"/>
          </a:xfrm>
          <a:prstGeom prst="rect">
            <a:avLst/>
          </a:prstGeom>
        </p:spPr>
      </p:pic>
    </p:spTree>
    <p:extLst>
      <p:ext uri="{BB962C8B-B14F-4D97-AF65-F5344CB8AC3E}">
        <p14:creationId xmlns:p14="http://schemas.microsoft.com/office/powerpoint/2010/main" val="41139137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97</a:t>
            </a:fld>
            <a:endParaRPr lang="zh-CN" altLang="en-US" dirty="0"/>
          </a:p>
        </p:txBody>
      </p:sp>
      <p:cxnSp>
        <p:nvCxnSpPr>
          <p:cNvPr id="22" name="直接连接符 21"/>
          <p:cNvCxnSpPr>
            <a:stCxn id="10" idx="3"/>
          </p:cNvCxnSpPr>
          <p:nvPr/>
        </p:nvCxnSpPr>
        <p:spPr>
          <a:xfrm>
            <a:off x="6753904" y="5074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11" name="Group 14"/>
          <p:cNvGrpSpPr>
            <a:grpSpLocks/>
          </p:cNvGrpSpPr>
          <p:nvPr/>
        </p:nvGrpSpPr>
        <p:grpSpPr bwMode="auto">
          <a:xfrm>
            <a:off x="2964355" y="891970"/>
            <a:ext cx="6705600" cy="1889124"/>
            <a:chOff x="1120" y="929"/>
            <a:chExt cx="4224" cy="1190"/>
          </a:xfrm>
        </p:grpSpPr>
        <p:grpSp>
          <p:nvGrpSpPr>
            <p:cNvPr id="12" name="Group 15"/>
            <p:cNvGrpSpPr>
              <a:grpSpLocks/>
            </p:cNvGrpSpPr>
            <p:nvPr/>
          </p:nvGrpSpPr>
          <p:grpSpPr bwMode="auto">
            <a:xfrm>
              <a:off x="1968" y="1428"/>
              <a:ext cx="240" cy="288"/>
              <a:chOff x="864" y="2028"/>
              <a:chExt cx="240" cy="288"/>
            </a:xfrm>
          </p:grpSpPr>
          <p:sp>
            <p:nvSpPr>
              <p:cNvPr id="29" name="Oval 16"/>
              <p:cNvSpPr>
                <a:spLocks noChangeArrowheads="1"/>
              </p:cNvSpPr>
              <p:nvPr/>
            </p:nvSpPr>
            <p:spPr bwMode="auto">
              <a:xfrm>
                <a:off x="864" y="2064"/>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endParaRPr>
              </a:p>
            </p:txBody>
          </p:sp>
          <p:sp>
            <p:nvSpPr>
              <p:cNvPr id="30" name="Text Box 17"/>
              <p:cNvSpPr txBox="1">
                <a:spLocks noChangeArrowheads="1"/>
              </p:cNvSpPr>
              <p:nvPr/>
            </p:nvSpPr>
            <p:spPr bwMode="auto">
              <a:xfrm>
                <a:off x="885" y="202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b="1">
                    <a:solidFill>
                      <a:schemeClr val="tx1"/>
                    </a:solidFill>
                  </a:rPr>
                  <a:t>1</a:t>
                </a:r>
              </a:p>
            </p:txBody>
          </p:sp>
        </p:grpSp>
        <p:sp>
          <p:nvSpPr>
            <p:cNvPr id="13" name="Line 18"/>
            <p:cNvSpPr>
              <a:spLocks noChangeShapeType="1"/>
            </p:cNvSpPr>
            <p:nvPr/>
          </p:nvSpPr>
          <p:spPr bwMode="auto">
            <a:xfrm>
              <a:off x="2208" y="1632"/>
              <a:ext cx="864" cy="33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9"/>
            <p:cNvSpPr>
              <a:spLocks noChangeShapeType="1"/>
            </p:cNvSpPr>
            <p:nvPr/>
          </p:nvSpPr>
          <p:spPr bwMode="auto">
            <a:xfrm flipV="1">
              <a:off x="2208" y="1104"/>
              <a:ext cx="864" cy="43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20"/>
            <p:cNvSpPr>
              <a:spLocks noChangeShapeType="1"/>
            </p:cNvSpPr>
            <p:nvPr/>
          </p:nvSpPr>
          <p:spPr bwMode="auto">
            <a:xfrm flipV="1">
              <a:off x="3360" y="1632"/>
              <a:ext cx="816" cy="33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1"/>
            <p:cNvSpPr>
              <a:spLocks noChangeShapeType="1"/>
            </p:cNvSpPr>
            <p:nvPr/>
          </p:nvSpPr>
          <p:spPr bwMode="auto">
            <a:xfrm rot="10800000" flipH="1" flipV="1">
              <a:off x="3312" y="1152"/>
              <a:ext cx="864" cy="384"/>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 name="Group 22"/>
            <p:cNvGrpSpPr>
              <a:grpSpLocks/>
            </p:cNvGrpSpPr>
            <p:nvPr/>
          </p:nvGrpSpPr>
          <p:grpSpPr bwMode="auto">
            <a:xfrm>
              <a:off x="3072" y="929"/>
              <a:ext cx="240" cy="288"/>
              <a:chOff x="2832" y="1265"/>
              <a:chExt cx="240" cy="288"/>
            </a:xfrm>
          </p:grpSpPr>
          <p:sp>
            <p:nvSpPr>
              <p:cNvPr id="27" name="Oval 23"/>
              <p:cNvSpPr>
                <a:spLocks noChangeArrowheads="1"/>
              </p:cNvSpPr>
              <p:nvPr/>
            </p:nvSpPr>
            <p:spPr bwMode="auto">
              <a:xfrm>
                <a:off x="2832" y="1296"/>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endParaRPr>
              </a:p>
            </p:txBody>
          </p:sp>
          <p:sp>
            <p:nvSpPr>
              <p:cNvPr id="28" name="Text Box 24"/>
              <p:cNvSpPr txBox="1">
                <a:spLocks noChangeArrowheads="1"/>
              </p:cNvSpPr>
              <p:nvPr/>
            </p:nvSpPr>
            <p:spPr bwMode="auto">
              <a:xfrm>
                <a:off x="2846" y="126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b="1">
                    <a:solidFill>
                      <a:schemeClr val="tx1"/>
                    </a:solidFill>
                  </a:rPr>
                  <a:t>2</a:t>
                </a:r>
              </a:p>
            </p:txBody>
          </p:sp>
        </p:grpSp>
        <p:grpSp>
          <p:nvGrpSpPr>
            <p:cNvPr id="18" name="Group 25"/>
            <p:cNvGrpSpPr>
              <a:grpSpLocks/>
            </p:cNvGrpSpPr>
            <p:nvPr/>
          </p:nvGrpSpPr>
          <p:grpSpPr bwMode="auto">
            <a:xfrm>
              <a:off x="3072" y="1831"/>
              <a:ext cx="244" cy="288"/>
              <a:chOff x="3456" y="1447"/>
              <a:chExt cx="244" cy="288"/>
            </a:xfrm>
          </p:grpSpPr>
          <p:sp>
            <p:nvSpPr>
              <p:cNvPr id="25" name="Oval 26"/>
              <p:cNvSpPr>
                <a:spLocks noChangeArrowheads="1"/>
              </p:cNvSpPr>
              <p:nvPr/>
            </p:nvSpPr>
            <p:spPr bwMode="auto">
              <a:xfrm>
                <a:off x="3456" y="1488"/>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endParaRPr>
              </a:p>
            </p:txBody>
          </p:sp>
          <p:sp>
            <p:nvSpPr>
              <p:cNvPr id="26" name="Text Box 27"/>
              <p:cNvSpPr txBox="1">
                <a:spLocks noChangeArrowheads="1"/>
              </p:cNvSpPr>
              <p:nvPr/>
            </p:nvSpPr>
            <p:spPr bwMode="auto">
              <a:xfrm>
                <a:off x="3488" y="144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b="1" dirty="0">
                    <a:solidFill>
                      <a:schemeClr val="tx1"/>
                    </a:solidFill>
                  </a:rPr>
                  <a:t>3</a:t>
                </a:r>
              </a:p>
            </p:txBody>
          </p:sp>
        </p:grpSp>
        <p:grpSp>
          <p:nvGrpSpPr>
            <p:cNvPr id="19" name="Group 28"/>
            <p:cNvGrpSpPr>
              <a:grpSpLocks/>
            </p:cNvGrpSpPr>
            <p:nvPr/>
          </p:nvGrpSpPr>
          <p:grpSpPr bwMode="auto">
            <a:xfrm>
              <a:off x="4176" y="1434"/>
              <a:ext cx="240" cy="288"/>
              <a:chOff x="768" y="3042"/>
              <a:chExt cx="240" cy="288"/>
            </a:xfrm>
          </p:grpSpPr>
          <p:sp>
            <p:nvSpPr>
              <p:cNvPr id="23" name="Oval 29"/>
              <p:cNvSpPr>
                <a:spLocks noChangeArrowheads="1"/>
              </p:cNvSpPr>
              <p:nvPr/>
            </p:nvSpPr>
            <p:spPr bwMode="auto">
              <a:xfrm>
                <a:off x="768" y="3072"/>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endParaRPr>
              </a:p>
            </p:txBody>
          </p:sp>
          <p:sp>
            <p:nvSpPr>
              <p:cNvPr id="24" name="Text Box 30"/>
              <p:cNvSpPr txBox="1">
                <a:spLocks noChangeArrowheads="1"/>
              </p:cNvSpPr>
              <p:nvPr/>
            </p:nvSpPr>
            <p:spPr bwMode="auto">
              <a:xfrm>
                <a:off x="774" y="304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b="1" dirty="0">
                    <a:solidFill>
                      <a:schemeClr val="tx1"/>
                    </a:solidFill>
                  </a:rPr>
                  <a:t>4</a:t>
                </a:r>
              </a:p>
            </p:txBody>
          </p:sp>
        </p:grpSp>
        <p:sp>
          <p:nvSpPr>
            <p:cNvPr id="20" name="Line 31"/>
            <p:cNvSpPr>
              <a:spLocks noChangeShapeType="1"/>
            </p:cNvSpPr>
            <p:nvPr/>
          </p:nvSpPr>
          <p:spPr bwMode="auto">
            <a:xfrm flipV="1">
              <a:off x="1120" y="1578"/>
              <a:ext cx="800" cy="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32"/>
            <p:cNvSpPr>
              <a:spLocks noChangeShapeType="1"/>
            </p:cNvSpPr>
            <p:nvPr/>
          </p:nvSpPr>
          <p:spPr bwMode="auto">
            <a:xfrm>
              <a:off x="4464" y="1578"/>
              <a:ext cx="880" cy="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2" name="图片 1"/>
          <p:cNvPicPr>
            <a:picLocks noChangeAspect="1"/>
          </p:cNvPicPr>
          <p:nvPr/>
        </p:nvPicPr>
        <p:blipFill>
          <a:blip r:embed="rId2">
            <a:grayscl/>
            <a:extLst>
              <a:ext uri="{BEBA8EAE-BF5A-486C-A8C5-ECC9F3942E4B}">
                <a14:imgProps xmlns:a14="http://schemas.microsoft.com/office/drawing/2010/main">
                  <a14:imgLayer r:embed="rId3">
                    <a14:imgEffect>
                      <a14:artisticGlowEdges/>
                    </a14:imgEffect>
                    <a14:imgEffect>
                      <a14:brightnessContrast bright="-40000" contrast="-40000"/>
                    </a14:imgEffect>
                  </a14:imgLayer>
                </a14:imgProps>
              </a:ext>
            </a:extLst>
          </a:blip>
          <a:stretch>
            <a:fillRect/>
          </a:stretch>
        </p:blipFill>
        <p:spPr>
          <a:xfrm>
            <a:off x="4728118" y="845057"/>
            <a:ext cx="1005927" cy="810293"/>
          </a:xfrm>
          <a:prstGeom prst="rect">
            <a:avLst/>
          </a:prstGeom>
        </p:spPr>
      </p:pic>
      <p:pic>
        <p:nvPicPr>
          <p:cNvPr id="3" name="图片 2"/>
          <p:cNvPicPr>
            <a:picLocks noChangeAspect="1"/>
          </p:cNvPicPr>
          <p:nvPr/>
        </p:nvPicPr>
        <p:blipFill>
          <a:blip r:embed="rId4">
            <a:grayscl/>
            <a:extLst>
              <a:ext uri="{BEBA8EAE-BF5A-486C-A8C5-ECC9F3942E4B}">
                <a14:imgProps xmlns:a14="http://schemas.microsoft.com/office/drawing/2010/main">
                  <a14:imgLayer r:embed="rId5">
                    <a14:imgEffect>
                      <a14:artisticGlowEdges/>
                    </a14:imgEffect>
                    <a14:imgEffect>
                      <a14:brightnessContrast bright="-40000" contrast="-40000"/>
                    </a14:imgEffect>
                  </a14:imgLayer>
                </a14:imgProps>
              </a:ext>
            </a:extLst>
          </a:blip>
          <a:stretch>
            <a:fillRect/>
          </a:stretch>
        </p:blipFill>
        <p:spPr>
          <a:xfrm>
            <a:off x="6706926" y="2051488"/>
            <a:ext cx="1030313" cy="865707"/>
          </a:xfrm>
          <a:prstGeom prst="rect">
            <a:avLst/>
          </a:prstGeom>
        </p:spPr>
      </p:pic>
      <p:pic>
        <p:nvPicPr>
          <p:cNvPr id="4" name="图片 3"/>
          <p:cNvPicPr>
            <a:picLocks noChangeAspect="1"/>
          </p:cNvPicPr>
          <p:nvPr/>
        </p:nvPicPr>
        <p:blipFill>
          <a:blip r:embed="rId6">
            <a:grayscl/>
            <a:extLst>
              <a:ext uri="{BEBA8EAE-BF5A-486C-A8C5-ECC9F3942E4B}">
                <a14:imgProps xmlns:a14="http://schemas.microsoft.com/office/drawing/2010/main">
                  <a14:imgLayer r:embed="rId7">
                    <a14:imgEffect>
                      <a14:artisticGlowEdges/>
                    </a14:imgEffect>
                    <a14:imgEffect>
                      <a14:brightnessContrast bright="-40000" contrast="-40000"/>
                    </a14:imgEffect>
                  </a14:imgLayer>
                </a14:imgProps>
              </a:ext>
            </a:extLst>
          </a:blip>
          <a:stretch>
            <a:fillRect/>
          </a:stretch>
        </p:blipFill>
        <p:spPr>
          <a:xfrm>
            <a:off x="6726099" y="859331"/>
            <a:ext cx="957155" cy="762066"/>
          </a:xfrm>
          <a:prstGeom prst="rect">
            <a:avLst/>
          </a:prstGeom>
        </p:spPr>
      </p:pic>
      <p:pic>
        <p:nvPicPr>
          <p:cNvPr id="5" name="图片 4"/>
          <p:cNvPicPr>
            <a:picLocks noChangeAspect="1"/>
          </p:cNvPicPr>
          <p:nvPr/>
        </p:nvPicPr>
        <p:blipFill>
          <a:blip r:embed="rId8">
            <a:grayscl/>
            <a:extLst>
              <a:ext uri="{BEBA8EAE-BF5A-486C-A8C5-ECC9F3942E4B}">
                <a14:imgProps xmlns:a14="http://schemas.microsoft.com/office/drawing/2010/main">
                  <a14:imgLayer r:embed="rId9">
                    <a14:imgEffect>
                      <a14:artisticGlowEdges/>
                    </a14:imgEffect>
                    <a14:imgEffect>
                      <a14:brightnessContrast bright="-40000" contrast="-40000"/>
                    </a14:imgEffect>
                  </a14:imgLayer>
                </a14:imgProps>
              </a:ext>
            </a:extLst>
          </a:blip>
          <a:stretch>
            <a:fillRect/>
          </a:stretch>
        </p:blipFill>
        <p:spPr>
          <a:xfrm>
            <a:off x="8611051" y="1351657"/>
            <a:ext cx="487722" cy="634039"/>
          </a:xfrm>
          <a:prstGeom prst="rect">
            <a:avLst/>
          </a:prstGeom>
        </p:spPr>
      </p:pic>
      <p:pic>
        <p:nvPicPr>
          <p:cNvPr id="42" name="图片 41"/>
          <p:cNvPicPr>
            <a:picLocks noChangeAspect="1"/>
          </p:cNvPicPr>
          <p:nvPr/>
        </p:nvPicPr>
        <p:blipFill>
          <a:blip r:embed="rId10"/>
          <a:stretch>
            <a:fillRect/>
          </a:stretch>
        </p:blipFill>
        <p:spPr>
          <a:xfrm>
            <a:off x="4758960" y="2069760"/>
            <a:ext cx="993734" cy="725487"/>
          </a:xfrm>
          <a:prstGeom prst="rect">
            <a:avLst/>
          </a:prstGeom>
        </p:spPr>
      </p:pic>
      <p:sp>
        <p:nvSpPr>
          <p:cNvPr id="38" name="Line 35"/>
          <p:cNvSpPr>
            <a:spLocks noChangeShapeType="1"/>
          </p:cNvSpPr>
          <p:nvPr/>
        </p:nvSpPr>
        <p:spPr bwMode="auto">
          <a:xfrm flipV="1">
            <a:off x="6262502" y="1349170"/>
            <a:ext cx="0" cy="9906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2" name="图片 31"/>
          <p:cNvPicPr>
            <a:picLocks noChangeAspect="1"/>
          </p:cNvPicPr>
          <p:nvPr/>
        </p:nvPicPr>
        <p:blipFill>
          <a:blip r:embed="rId11">
            <a:grayscl/>
            <a:extLst>
              <a:ext uri="{BEBA8EAE-BF5A-486C-A8C5-ECC9F3942E4B}">
                <a14:imgProps xmlns:a14="http://schemas.microsoft.com/office/drawing/2010/main">
                  <a14:imgLayer r:embed="rId12">
                    <a14:imgEffect>
                      <a14:artisticGlowEdges/>
                    </a14:imgEffect>
                    <a14:imgEffect>
                      <a14:brightnessContrast bright="-40000" contrast="-40000"/>
                    </a14:imgEffect>
                  </a14:imgLayer>
                </a14:imgProps>
              </a:ext>
            </a:extLst>
          </a:blip>
          <a:stretch>
            <a:fillRect/>
          </a:stretch>
        </p:blipFill>
        <p:spPr>
          <a:xfrm>
            <a:off x="5848225" y="1554623"/>
            <a:ext cx="999831" cy="634039"/>
          </a:xfrm>
          <a:prstGeom prst="rect">
            <a:avLst/>
          </a:prstGeom>
        </p:spPr>
      </p:pic>
      <p:pic>
        <p:nvPicPr>
          <p:cNvPr id="47" name="图片 46"/>
          <p:cNvPicPr>
            <a:picLocks noChangeAspect="1"/>
          </p:cNvPicPr>
          <p:nvPr/>
        </p:nvPicPr>
        <p:blipFill>
          <a:blip r:embed="rId8">
            <a:grayscl/>
            <a:extLst>
              <a:ext uri="{BEBA8EAE-BF5A-486C-A8C5-ECC9F3942E4B}">
                <a14:imgProps xmlns:a14="http://schemas.microsoft.com/office/drawing/2010/main">
                  <a14:imgLayer r:embed="rId9">
                    <a14:imgEffect>
                      <a14:artisticGlowEdges/>
                    </a14:imgEffect>
                    <a14:imgEffect>
                      <a14:brightnessContrast bright="-40000" contrast="-40000"/>
                    </a14:imgEffect>
                  </a14:imgLayer>
                </a14:imgProps>
              </a:ext>
            </a:extLst>
          </a:blip>
          <a:stretch>
            <a:fillRect/>
          </a:stretch>
        </p:blipFill>
        <p:spPr>
          <a:xfrm>
            <a:off x="3248392" y="1304378"/>
            <a:ext cx="487722" cy="634039"/>
          </a:xfrm>
          <a:prstGeom prst="rect">
            <a:avLst/>
          </a:prstGeom>
        </p:spPr>
      </p:pic>
      <p:sp>
        <p:nvSpPr>
          <p:cNvPr id="39" name="Rectangle 26"/>
          <p:cNvSpPr>
            <a:spLocks noChangeArrowheads="1"/>
          </p:cNvSpPr>
          <p:nvPr/>
        </p:nvSpPr>
        <p:spPr bwMode="auto">
          <a:xfrm>
            <a:off x="2772193" y="2790207"/>
            <a:ext cx="12311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对于流量</a:t>
            </a:r>
          </a:p>
        </p:txBody>
      </p:sp>
      <p:sp>
        <p:nvSpPr>
          <p:cNvPr id="40" name="Rectangle 34"/>
          <p:cNvSpPr>
            <a:spLocks noChangeArrowheads="1"/>
          </p:cNvSpPr>
          <p:nvPr/>
        </p:nvSpPr>
        <p:spPr bwMode="auto">
          <a:xfrm>
            <a:off x="4937126" y="4906598"/>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改走</a:t>
            </a:r>
          </a:p>
        </p:txBody>
      </p:sp>
      <p:grpSp>
        <p:nvGrpSpPr>
          <p:cNvPr id="41" name="Group 36"/>
          <p:cNvGrpSpPr>
            <a:grpSpLocks/>
          </p:cNvGrpSpPr>
          <p:nvPr/>
        </p:nvGrpSpPr>
        <p:grpSpPr bwMode="auto">
          <a:xfrm>
            <a:off x="3576638" y="3608025"/>
            <a:ext cx="615950" cy="1255713"/>
            <a:chOff x="1680" y="2130"/>
            <a:chExt cx="388" cy="791"/>
          </a:xfrm>
        </p:grpSpPr>
        <p:sp>
          <p:nvSpPr>
            <p:cNvPr id="43" name="Rectangle 39"/>
            <p:cNvSpPr>
              <a:spLocks noChangeArrowheads="1"/>
            </p:cNvSpPr>
            <p:nvPr/>
          </p:nvSpPr>
          <p:spPr bwMode="auto">
            <a:xfrm>
              <a:off x="1680" y="2130"/>
              <a:ext cx="3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成本</a:t>
              </a:r>
            </a:p>
          </p:txBody>
        </p:sp>
        <p:sp>
          <p:nvSpPr>
            <p:cNvPr id="44" name="Rectangle 42"/>
            <p:cNvSpPr>
              <a:spLocks noChangeArrowheads="1"/>
            </p:cNvSpPr>
            <p:nvPr/>
          </p:nvSpPr>
          <p:spPr bwMode="auto">
            <a:xfrm>
              <a:off x="1680" y="2688"/>
              <a:ext cx="3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成本</a:t>
              </a:r>
            </a:p>
          </p:txBody>
        </p:sp>
        <p:sp>
          <p:nvSpPr>
            <p:cNvPr id="45" name="Rectangle 45"/>
            <p:cNvSpPr>
              <a:spLocks noChangeArrowheads="1"/>
            </p:cNvSpPr>
            <p:nvPr/>
          </p:nvSpPr>
          <p:spPr bwMode="auto">
            <a:xfrm>
              <a:off x="1680" y="2400"/>
              <a:ext cx="3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成本</a:t>
              </a:r>
            </a:p>
          </p:txBody>
        </p:sp>
      </p:grpSp>
      <p:sp>
        <p:nvSpPr>
          <p:cNvPr id="46" name="Rectangle 46"/>
          <p:cNvSpPr>
            <a:spLocks noChangeArrowheads="1"/>
          </p:cNvSpPr>
          <p:nvPr/>
        </p:nvSpPr>
        <p:spPr bwMode="auto">
          <a:xfrm>
            <a:off x="2862264" y="4935173"/>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如果</a:t>
            </a:r>
          </a:p>
        </p:txBody>
      </p:sp>
      <p:sp>
        <p:nvSpPr>
          <p:cNvPr id="51" name="Rectangle 48"/>
          <p:cNvSpPr>
            <a:spLocks noChangeArrowheads="1"/>
          </p:cNvSpPr>
          <p:nvPr/>
        </p:nvSpPr>
        <p:spPr bwMode="auto">
          <a:xfrm>
            <a:off x="4005263" y="4922473"/>
            <a:ext cx="9233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某用户</a:t>
            </a:r>
          </a:p>
        </p:txBody>
      </p:sp>
      <p:sp>
        <p:nvSpPr>
          <p:cNvPr id="52" name="Rectangle 51"/>
          <p:cNvSpPr>
            <a:spLocks noChangeArrowheads="1"/>
          </p:cNvSpPr>
          <p:nvPr/>
        </p:nvSpPr>
        <p:spPr bwMode="auto">
          <a:xfrm>
            <a:off x="4525964" y="5693998"/>
            <a:ext cx="15388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，可能改走</a:t>
            </a:r>
          </a:p>
        </p:txBody>
      </p:sp>
      <p:sp>
        <p:nvSpPr>
          <p:cNvPr id="53" name="Rectangle 53"/>
          <p:cNvSpPr>
            <a:spLocks noChangeArrowheads="1"/>
          </p:cNvSpPr>
          <p:nvPr/>
        </p:nvSpPr>
        <p:spPr bwMode="auto">
          <a:xfrm>
            <a:off x="6045201" y="4895486"/>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，则</a:t>
            </a:r>
          </a:p>
        </p:txBody>
      </p:sp>
      <p:sp>
        <p:nvSpPr>
          <p:cNvPr id="54" name="Rectangle 56"/>
          <p:cNvSpPr>
            <a:spLocks noChangeArrowheads="1"/>
          </p:cNvSpPr>
          <p:nvPr/>
        </p:nvSpPr>
        <p:spPr bwMode="auto">
          <a:xfrm>
            <a:off x="7035801" y="4895486"/>
            <a:ext cx="3077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和</a:t>
            </a:r>
          </a:p>
        </p:txBody>
      </p:sp>
      <p:sp>
        <p:nvSpPr>
          <p:cNvPr id="55" name="Rectangle 57"/>
          <p:cNvSpPr>
            <a:spLocks noChangeArrowheads="1"/>
          </p:cNvSpPr>
          <p:nvPr/>
        </p:nvSpPr>
        <p:spPr bwMode="auto">
          <a:xfrm>
            <a:off x="2876550" y="5316173"/>
            <a:ext cx="5943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分别变成</a:t>
            </a:r>
            <a:r>
              <a:rPr kumimoji="1" lang="en-US" altLang="zh-CN" sz="2400" dirty="0">
                <a:solidFill>
                  <a:schemeClr val="tx1"/>
                </a:solidFill>
                <a:latin typeface="+mn-ea"/>
                <a:ea typeface="+mn-ea"/>
              </a:rPr>
              <a:t>4 </a:t>
            </a:r>
            <a:r>
              <a:rPr kumimoji="1" lang="zh-CN" altLang="en-US" sz="2400" dirty="0">
                <a:solidFill>
                  <a:schemeClr val="tx1"/>
                </a:solidFill>
                <a:latin typeface="+mn-ea"/>
                <a:ea typeface="+mn-ea"/>
              </a:rPr>
              <a:t>和 </a:t>
            </a:r>
            <a:r>
              <a:rPr kumimoji="1" lang="en-US" altLang="zh-CN" sz="2400" dirty="0">
                <a:solidFill>
                  <a:schemeClr val="tx1"/>
                </a:solidFill>
                <a:latin typeface="+mn-ea"/>
                <a:ea typeface="+mn-ea"/>
              </a:rPr>
              <a:t>3</a:t>
            </a:r>
            <a:r>
              <a:rPr kumimoji="1" lang="zh-CN" altLang="en-US" sz="2400" dirty="0">
                <a:solidFill>
                  <a:schemeClr val="tx1"/>
                </a:solidFill>
                <a:latin typeface="+mn-ea"/>
                <a:ea typeface="+mn-ea"/>
              </a:rPr>
              <a:t>，总成本变为：</a:t>
            </a:r>
          </a:p>
        </p:txBody>
      </p:sp>
      <p:sp>
        <p:nvSpPr>
          <p:cNvPr id="56" name="Rectangle 51"/>
          <p:cNvSpPr>
            <a:spLocks noChangeArrowheads="1"/>
          </p:cNvSpPr>
          <p:nvPr/>
        </p:nvSpPr>
        <p:spPr bwMode="auto">
          <a:xfrm>
            <a:off x="7138292" y="3087958"/>
            <a:ext cx="3317875" cy="1477328"/>
          </a:xfrm>
          <a:prstGeom prst="rect">
            <a:avLst/>
          </a:prstGeom>
          <a:solidFill>
            <a:schemeClr val="accent1">
              <a:lumMod val="40000"/>
              <a:lumOff val="60000"/>
            </a:schemeClr>
          </a:solidFill>
          <a:ln w="9525" algn="ctr">
            <a:noFill/>
            <a:miter lim="800000"/>
            <a:headEnd/>
            <a:tailEnd/>
          </a:ln>
        </p:spPr>
        <p:txBody>
          <a:bodyPr lIns="0" tIns="0" rIns="0" bIns="0">
            <a:spAutoFit/>
          </a:bodyPr>
          <a:lstStyle/>
          <a:p>
            <a:pPr algn="l">
              <a:defRPr/>
            </a:pPr>
            <a:r>
              <a:rPr kumimoji="1" lang="zh-CN" altLang="en-US" sz="2400" dirty="0">
                <a:solidFill>
                  <a:srgbClr val="FF0000"/>
                </a:solidFill>
                <a:latin typeface="黑体" panose="02010609060101010101" pitchFamily="49" charset="-122"/>
                <a:ea typeface="黑体" panose="02010609060101010101" pitchFamily="49" charset="-122"/>
              </a:rPr>
              <a:t>此时</a:t>
            </a:r>
            <a:r>
              <a:rPr kumimoji="1" lang="en-US" altLang="zh-CN" sz="2400" dirty="0">
                <a:solidFill>
                  <a:srgbClr val="FF0000"/>
                </a:solidFill>
                <a:latin typeface="黑体" panose="02010609060101010101" pitchFamily="49" charset="-122"/>
                <a:ea typeface="黑体" panose="02010609060101010101" pitchFamily="49" charset="-122"/>
              </a:rPr>
              <a:t>x1,x3</a:t>
            </a:r>
            <a:r>
              <a:rPr kumimoji="1" lang="zh-CN" altLang="en-US" sz="2400" dirty="0">
                <a:solidFill>
                  <a:srgbClr val="FF0000"/>
                </a:solidFill>
                <a:latin typeface="黑体" panose="02010609060101010101" pitchFamily="49" charset="-122"/>
                <a:ea typeface="黑体" panose="02010609060101010101" pitchFamily="49" charset="-122"/>
              </a:rPr>
              <a:t>各减少一个单位流量，而</a:t>
            </a:r>
            <a:r>
              <a:rPr kumimoji="1" lang="en-US" altLang="zh-CN" sz="2400" dirty="0">
                <a:solidFill>
                  <a:srgbClr val="FF0000"/>
                </a:solidFill>
                <a:latin typeface="黑体" panose="02010609060101010101" pitchFamily="49" charset="-122"/>
                <a:ea typeface="黑体" panose="02010609060101010101" pitchFamily="49" charset="-122"/>
              </a:rPr>
              <a:t>x2</a:t>
            </a:r>
            <a:r>
              <a:rPr kumimoji="1" lang="zh-CN" altLang="en-US" sz="2400" dirty="0">
                <a:solidFill>
                  <a:srgbClr val="FF0000"/>
                </a:solidFill>
                <a:latin typeface="黑体" panose="02010609060101010101" pitchFamily="49" charset="-122"/>
                <a:ea typeface="黑体" panose="02010609060101010101" pitchFamily="49" charset="-122"/>
              </a:rPr>
              <a:t>，</a:t>
            </a:r>
            <a:r>
              <a:rPr kumimoji="1" lang="en-US" altLang="zh-CN" sz="2400" dirty="0">
                <a:solidFill>
                  <a:srgbClr val="FF0000"/>
                </a:solidFill>
                <a:latin typeface="黑体" panose="02010609060101010101" pitchFamily="49" charset="-122"/>
                <a:ea typeface="黑体" panose="02010609060101010101" pitchFamily="49" charset="-122"/>
              </a:rPr>
              <a:t>x4</a:t>
            </a:r>
            <a:r>
              <a:rPr kumimoji="1" lang="zh-CN" altLang="en-US" sz="2400" dirty="0">
                <a:solidFill>
                  <a:srgbClr val="FF0000"/>
                </a:solidFill>
                <a:latin typeface="黑体" panose="02010609060101010101" pitchFamily="49" charset="-122"/>
                <a:ea typeface="黑体" panose="02010609060101010101" pitchFamily="49" charset="-122"/>
              </a:rPr>
              <a:t>各增加一个单位流量，其余不变。</a:t>
            </a:r>
          </a:p>
        </p:txBody>
      </p:sp>
      <p:sp>
        <p:nvSpPr>
          <p:cNvPr id="57" name="Rectangle 51"/>
          <p:cNvSpPr>
            <a:spLocks noChangeArrowheads="1"/>
          </p:cNvSpPr>
          <p:nvPr/>
        </p:nvSpPr>
        <p:spPr bwMode="auto">
          <a:xfrm>
            <a:off x="6971238" y="5678123"/>
            <a:ext cx="3484928" cy="369332"/>
          </a:xfrm>
          <a:prstGeom prst="rect">
            <a:avLst/>
          </a:prstGeom>
          <a:solidFill>
            <a:schemeClr val="accent1">
              <a:lumMod val="40000"/>
              <a:lumOff val="60000"/>
            </a:schemeClr>
          </a:solidFill>
          <a:ln w="9525" algn="ctr">
            <a:noFill/>
            <a:miter lim="800000"/>
            <a:headEnd/>
            <a:tailEnd/>
          </a:ln>
        </p:spPr>
        <p:txBody>
          <a:bodyPr wrap="none" lIns="0" tIns="0" rIns="0" bIns="0">
            <a:spAutoFit/>
          </a:bodyPr>
          <a:lstStyle/>
          <a:p>
            <a:pPr algn="l">
              <a:defRPr/>
            </a:pPr>
            <a:r>
              <a:rPr kumimoji="1" lang="zh-CN" altLang="en-US" sz="2400" dirty="0">
                <a:solidFill>
                  <a:srgbClr val="FF0000"/>
                </a:solidFill>
                <a:latin typeface="黑体" panose="02010609060101010101" pitchFamily="49" charset="-122"/>
                <a:ea typeface="黑体" panose="02010609060101010101" pitchFamily="49" charset="-122"/>
              </a:rPr>
              <a:t>（因为</a:t>
            </a:r>
            <a:r>
              <a:rPr kumimoji="1" lang="en-US" altLang="zh-CN" sz="2400" dirty="0">
                <a:solidFill>
                  <a:srgbClr val="FF0000"/>
                </a:solidFill>
                <a:latin typeface="黑体" panose="02010609060101010101" pitchFamily="49" charset="-122"/>
                <a:ea typeface="黑体" panose="02010609060101010101" pitchFamily="49" charset="-122"/>
              </a:rPr>
              <a:t>ac</a:t>
            </a:r>
            <a:r>
              <a:rPr kumimoji="1" lang="zh-CN" altLang="en-US" sz="2400" dirty="0">
                <a:solidFill>
                  <a:srgbClr val="FF0000"/>
                </a:solidFill>
                <a:latin typeface="黑体" panose="02010609060101010101" pitchFamily="49" charset="-122"/>
                <a:ea typeface="黑体" panose="02010609060101010101" pitchFamily="49" charset="-122"/>
              </a:rPr>
              <a:t>的成本也是</a:t>
            </a:r>
            <a:r>
              <a:rPr kumimoji="1" lang="en-US" altLang="zh-CN" sz="2400" dirty="0">
                <a:solidFill>
                  <a:srgbClr val="FF0000"/>
                </a:solidFill>
                <a:latin typeface="黑体" panose="02010609060101010101" pitchFamily="49" charset="-122"/>
                <a:ea typeface="黑体" panose="02010609060101010101" pitchFamily="49" charset="-122"/>
              </a:rPr>
              <a:t>93</a:t>
            </a:r>
            <a:r>
              <a:rPr kumimoji="1" lang="zh-CN" altLang="en-US" sz="2400" dirty="0">
                <a:solidFill>
                  <a:srgbClr val="FF0000"/>
                </a:solidFill>
                <a:latin typeface="黑体" panose="02010609060101010101" pitchFamily="49" charset="-122"/>
                <a:ea typeface="黑体" panose="02010609060101010101" pitchFamily="49" charset="-122"/>
              </a:rPr>
              <a:t>）</a:t>
            </a:r>
          </a:p>
        </p:txBody>
      </p:sp>
      <p:pic>
        <p:nvPicPr>
          <p:cNvPr id="7" name="图片 6"/>
          <p:cNvPicPr>
            <a:picLocks noChangeAspect="1"/>
          </p:cNvPicPr>
          <p:nvPr/>
        </p:nvPicPr>
        <p:blipFill>
          <a:blip r:embed="rId13">
            <a:grayscl/>
            <a:extLst>
              <a:ext uri="{BEBA8EAE-BF5A-486C-A8C5-ECC9F3942E4B}">
                <a14:imgProps xmlns:a14="http://schemas.microsoft.com/office/drawing/2010/main">
                  <a14:imgLayer r:embed="rId14">
                    <a14:imgEffect>
                      <a14:artisticGlowEdges/>
                    </a14:imgEffect>
                    <a14:imgEffect>
                      <a14:brightnessContrast bright="-40000" contrast="-40000"/>
                    </a14:imgEffect>
                  </a14:imgLayer>
                </a14:imgProps>
              </a:ext>
            </a:extLst>
          </a:blip>
          <a:stretch>
            <a:fillRect/>
          </a:stretch>
        </p:blipFill>
        <p:spPr>
          <a:xfrm>
            <a:off x="2898241" y="3132245"/>
            <a:ext cx="4194412" cy="475529"/>
          </a:xfrm>
          <a:prstGeom prst="rect">
            <a:avLst/>
          </a:prstGeom>
        </p:spPr>
      </p:pic>
      <p:pic>
        <p:nvPicPr>
          <p:cNvPr id="9" name="图片 8"/>
          <p:cNvPicPr>
            <a:picLocks noChangeAspect="1"/>
          </p:cNvPicPr>
          <p:nvPr/>
        </p:nvPicPr>
        <p:blipFill>
          <a:blip r:embed="rId15">
            <a:extLst>
              <a:ext uri="{BEBA8EAE-BF5A-486C-A8C5-ECC9F3942E4B}">
                <a14:imgProps xmlns:a14="http://schemas.microsoft.com/office/drawing/2010/main">
                  <a14:imgLayer r:embed="rId16">
                    <a14:imgEffect>
                      <a14:artisticGlowEdges/>
                    </a14:imgEffect>
                    <a14:imgEffect>
                      <a14:brightnessContrast bright="-40000" contrast="-40000"/>
                    </a14:imgEffect>
                  </a14:imgLayer>
                </a14:imgProps>
              </a:ext>
            </a:extLst>
          </a:blip>
          <a:stretch>
            <a:fillRect/>
          </a:stretch>
        </p:blipFill>
        <p:spPr>
          <a:xfrm>
            <a:off x="2903779" y="3553170"/>
            <a:ext cx="676715" cy="1353429"/>
          </a:xfrm>
          <a:prstGeom prst="rect">
            <a:avLst/>
          </a:prstGeom>
        </p:spPr>
      </p:pic>
      <p:pic>
        <p:nvPicPr>
          <p:cNvPr id="31" name="图片 30"/>
          <p:cNvPicPr>
            <a:picLocks noChangeAspect="1"/>
          </p:cNvPicPr>
          <p:nvPr/>
        </p:nvPicPr>
        <p:blipFill>
          <a:blip r:embed="rId17">
            <a:grayscl/>
            <a:extLst>
              <a:ext uri="{BEBA8EAE-BF5A-486C-A8C5-ECC9F3942E4B}">
                <a14:imgProps xmlns:a14="http://schemas.microsoft.com/office/drawing/2010/main">
                  <a14:imgLayer r:embed="rId18">
                    <a14:imgEffect>
                      <a14:artisticGlowEdges/>
                    </a14:imgEffect>
                    <a14:imgEffect>
                      <a14:brightnessContrast bright="-40000" contrast="-40000"/>
                    </a14:imgEffect>
                  </a14:imgLayer>
                </a14:imgProps>
              </a:ext>
            </a:extLst>
          </a:blip>
          <a:stretch>
            <a:fillRect/>
          </a:stretch>
        </p:blipFill>
        <p:spPr>
          <a:xfrm>
            <a:off x="4136516" y="3602090"/>
            <a:ext cx="2341067" cy="1310754"/>
          </a:xfrm>
          <a:prstGeom prst="rect">
            <a:avLst/>
          </a:prstGeom>
        </p:spPr>
      </p:pic>
      <p:pic>
        <p:nvPicPr>
          <p:cNvPr id="36" name="图片 35"/>
          <p:cNvPicPr>
            <a:picLocks noChangeAspect="1"/>
          </p:cNvPicPr>
          <p:nvPr/>
        </p:nvPicPr>
        <p:blipFill>
          <a:blip r:embed="rId19">
            <a:grayscl/>
            <a:extLst>
              <a:ext uri="{BEBA8EAE-BF5A-486C-A8C5-ECC9F3942E4B}">
                <a14:imgProps xmlns:a14="http://schemas.microsoft.com/office/drawing/2010/main">
                  <a14:imgLayer r:embed="rId20">
                    <a14:imgEffect>
                      <a14:artisticGlowEdges/>
                    </a14:imgEffect>
                    <a14:imgEffect>
                      <a14:brightnessContrast bright="-40000" contrast="-40000"/>
                    </a14:imgEffect>
                  </a14:imgLayer>
                </a14:imgProps>
              </a:ext>
            </a:extLst>
          </a:blip>
          <a:stretch>
            <a:fillRect/>
          </a:stretch>
        </p:blipFill>
        <p:spPr>
          <a:xfrm>
            <a:off x="3464303" y="4868860"/>
            <a:ext cx="536494" cy="475529"/>
          </a:xfrm>
          <a:prstGeom prst="rect">
            <a:avLst/>
          </a:prstGeom>
        </p:spPr>
      </p:pic>
      <p:pic>
        <p:nvPicPr>
          <p:cNvPr id="71" name="图片 70"/>
          <p:cNvPicPr>
            <a:picLocks noChangeAspect="1"/>
          </p:cNvPicPr>
          <p:nvPr/>
        </p:nvPicPr>
        <p:blipFill>
          <a:blip r:embed="rId21">
            <a:grayscl/>
            <a:extLst>
              <a:ext uri="{BEBA8EAE-BF5A-486C-A8C5-ECC9F3942E4B}">
                <a14:imgProps xmlns:a14="http://schemas.microsoft.com/office/drawing/2010/main">
                  <a14:imgLayer r:embed="rId22">
                    <a14:imgEffect>
                      <a14:artisticGlowEdges/>
                    </a14:imgEffect>
                    <a14:imgEffect>
                      <a14:brightnessContrast bright="-40000" contrast="-40000"/>
                    </a14:imgEffect>
                  </a14:imgLayer>
                </a14:imgProps>
              </a:ext>
            </a:extLst>
          </a:blip>
          <a:stretch>
            <a:fillRect/>
          </a:stretch>
        </p:blipFill>
        <p:spPr>
          <a:xfrm>
            <a:off x="5529024" y="4856624"/>
            <a:ext cx="566977" cy="475529"/>
          </a:xfrm>
          <a:prstGeom prst="rect">
            <a:avLst/>
          </a:prstGeom>
        </p:spPr>
      </p:pic>
      <p:pic>
        <p:nvPicPr>
          <p:cNvPr id="72" name="图片 71"/>
          <p:cNvPicPr>
            <a:picLocks noChangeAspect="1"/>
          </p:cNvPicPr>
          <p:nvPr/>
        </p:nvPicPr>
        <p:blipFill>
          <a:blip r:embed="rId23">
            <a:grayscl/>
            <a:extLst>
              <a:ext uri="{BEBA8EAE-BF5A-486C-A8C5-ECC9F3942E4B}">
                <a14:imgProps xmlns:a14="http://schemas.microsoft.com/office/drawing/2010/main">
                  <a14:imgLayer r:embed="rId24">
                    <a14:imgEffect>
                      <a14:artisticGlowEdges/>
                    </a14:imgEffect>
                    <a14:imgEffect>
                      <a14:brightnessContrast bright="-40000" contrast="-40000"/>
                    </a14:imgEffect>
                  </a14:imgLayer>
                </a14:imgProps>
              </a:ext>
            </a:extLst>
          </a:blip>
          <a:stretch>
            <a:fillRect/>
          </a:stretch>
        </p:blipFill>
        <p:spPr>
          <a:xfrm>
            <a:off x="6585416" y="4842388"/>
            <a:ext cx="524301" cy="475529"/>
          </a:xfrm>
          <a:prstGeom prst="rect">
            <a:avLst/>
          </a:prstGeom>
        </p:spPr>
      </p:pic>
      <p:pic>
        <p:nvPicPr>
          <p:cNvPr id="73" name="图片 72"/>
          <p:cNvPicPr>
            <a:picLocks noChangeAspect="1"/>
          </p:cNvPicPr>
          <p:nvPr/>
        </p:nvPicPr>
        <p:blipFill>
          <a:blip r:embed="rId25">
            <a:grayscl/>
            <a:extLst>
              <a:ext uri="{BEBA8EAE-BF5A-486C-A8C5-ECC9F3942E4B}">
                <a14:imgProps xmlns:a14="http://schemas.microsoft.com/office/drawing/2010/main">
                  <a14:imgLayer r:embed="rId26">
                    <a14:imgEffect>
                      <a14:artisticGlowEdges/>
                    </a14:imgEffect>
                    <a14:imgEffect>
                      <a14:brightnessContrast bright="-40000" contrast="-40000"/>
                    </a14:imgEffect>
                  </a14:imgLayer>
                </a14:imgProps>
              </a:ext>
            </a:extLst>
          </a:blip>
          <a:stretch>
            <a:fillRect/>
          </a:stretch>
        </p:blipFill>
        <p:spPr>
          <a:xfrm>
            <a:off x="7254236" y="4849809"/>
            <a:ext cx="518205" cy="475529"/>
          </a:xfrm>
          <a:prstGeom prst="rect">
            <a:avLst/>
          </a:prstGeom>
        </p:spPr>
      </p:pic>
      <p:pic>
        <p:nvPicPr>
          <p:cNvPr id="74" name="图片 73"/>
          <p:cNvPicPr>
            <a:picLocks noChangeAspect="1"/>
          </p:cNvPicPr>
          <p:nvPr/>
        </p:nvPicPr>
        <p:blipFill>
          <a:blip r:embed="rId27">
            <a:grayscl/>
            <a:extLst>
              <a:ext uri="{BEBA8EAE-BF5A-486C-A8C5-ECC9F3942E4B}">
                <a14:imgProps xmlns:a14="http://schemas.microsoft.com/office/drawing/2010/main">
                  <a14:imgLayer r:embed="rId28">
                    <a14:imgEffect>
                      <a14:artisticGlowEdges/>
                    </a14:imgEffect>
                    <a14:imgEffect>
                      <a14:brightnessContrast bright="-40000" contrast="-40000"/>
                    </a14:imgEffect>
                  </a14:imgLayer>
                </a14:imgProps>
              </a:ext>
            </a:extLst>
          </a:blip>
          <a:stretch>
            <a:fillRect/>
          </a:stretch>
        </p:blipFill>
        <p:spPr>
          <a:xfrm>
            <a:off x="2856406" y="5666456"/>
            <a:ext cx="1743607" cy="475529"/>
          </a:xfrm>
          <a:prstGeom prst="rect">
            <a:avLst/>
          </a:prstGeom>
        </p:spPr>
      </p:pic>
      <p:pic>
        <p:nvPicPr>
          <p:cNvPr id="75" name="图片 74"/>
          <p:cNvPicPr>
            <a:picLocks noChangeAspect="1"/>
          </p:cNvPicPr>
          <p:nvPr/>
        </p:nvPicPr>
        <p:blipFill>
          <a:blip r:embed="rId29">
            <a:grayscl/>
            <a:extLst>
              <a:ext uri="{BEBA8EAE-BF5A-486C-A8C5-ECC9F3942E4B}">
                <a14:imgProps xmlns:a14="http://schemas.microsoft.com/office/drawing/2010/main">
                  <a14:imgLayer r:embed="rId30">
                    <a14:imgEffect>
                      <a14:artisticGlowEdges/>
                    </a14:imgEffect>
                    <a14:imgEffect>
                      <a14:brightnessContrast bright="-40000" contrast="-40000"/>
                    </a14:imgEffect>
                  </a14:imgLayer>
                </a14:imgProps>
              </a:ext>
            </a:extLst>
          </a:blip>
          <a:stretch>
            <a:fillRect/>
          </a:stretch>
        </p:blipFill>
        <p:spPr>
          <a:xfrm>
            <a:off x="6018439" y="5646752"/>
            <a:ext cx="566977" cy="475529"/>
          </a:xfrm>
          <a:prstGeom prst="rect">
            <a:avLst/>
          </a:prstGeom>
        </p:spPr>
      </p:pic>
    </p:spTree>
    <p:extLst>
      <p:ext uri="{BB962C8B-B14F-4D97-AF65-F5344CB8AC3E}">
        <p14:creationId xmlns:p14="http://schemas.microsoft.com/office/powerpoint/2010/main" val="7421048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98</a:t>
            </a:fld>
            <a:endParaRPr lang="zh-CN" altLang="en-US" dirty="0"/>
          </a:p>
        </p:txBody>
      </p:sp>
      <p:cxnSp>
        <p:nvCxnSpPr>
          <p:cNvPr id="22" name="直接连接符 21"/>
          <p:cNvCxnSpPr>
            <a:stCxn id="10" idx="3"/>
          </p:cNvCxnSpPr>
          <p:nvPr/>
        </p:nvCxnSpPr>
        <p:spPr>
          <a:xfrm>
            <a:off x="6753904" y="5074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11" name="Group 14"/>
          <p:cNvGrpSpPr>
            <a:grpSpLocks/>
          </p:cNvGrpSpPr>
          <p:nvPr/>
        </p:nvGrpSpPr>
        <p:grpSpPr bwMode="auto">
          <a:xfrm>
            <a:off x="2964355" y="891970"/>
            <a:ext cx="6705600" cy="1889124"/>
            <a:chOff x="1120" y="929"/>
            <a:chExt cx="4224" cy="1190"/>
          </a:xfrm>
        </p:grpSpPr>
        <p:grpSp>
          <p:nvGrpSpPr>
            <p:cNvPr id="12" name="Group 15"/>
            <p:cNvGrpSpPr>
              <a:grpSpLocks/>
            </p:cNvGrpSpPr>
            <p:nvPr/>
          </p:nvGrpSpPr>
          <p:grpSpPr bwMode="auto">
            <a:xfrm>
              <a:off x="1968" y="1428"/>
              <a:ext cx="240" cy="288"/>
              <a:chOff x="864" y="2028"/>
              <a:chExt cx="240" cy="288"/>
            </a:xfrm>
          </p:grpSpPr>
          <p:sp>
            <p:nvSpPr>
              <p:cNvPr id="29" name="Oval 16"/>
              <p:cNvSpPr>
                <a:spLocks noChangeArrowheads="1"/>
              </p:cNvSpPr>
              <p:nvPr/>
            </p:nvSpPr>
            <p:spPr bwMode="auto">
              <a:xfrm>
                <a:off x="864" y="2064"/>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endParaRPr>
              </a:p>
            </p:txBody>
          </p:sp>
          <p:sp>
            <p:nvSpPr>
              <p:cNvPr id="30" name="Text Box 17"/>
              <p:cNvSpPr txBox="1">
                <a:spLocks noChangeArrowheads="1"/>
              </p:cNvSpPr>
              <p:nvPr/>
            </p:nvSpPr>
            <p:spPr bwMode="auto">
              <a:xfrm>
                <a:off x="885" y="202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b="1">
                    <a:solidFill>
                      <a:schemeClr val="tx1"/>
                    </a:solidFill>
                  </a:rPr>
                  <a:t>1</a:t>
                </a:r>
              </a:p>
            </p:txBody>
          </p:sp>
        </p:grpSp>
        <p:sp>
          <p:nvSpPr>
            <p:cNvPr id="13" name="Line 18"/>
            <p:cNvSpPr>
              <a:spLocks noChangeShapeType="1"/>
            </p:cNvSpPr>
            <p:nvPr/>
          </p:nvSpPr>
          <p:spPr bwMode="auto">
            <a:xfrm>
              <a:off x="2208" y="1632"/>
              <a:ext cx="864" cy="33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9"/>
            <p:cNvSpPr>
              <a:spLocks noChangeShapeType="1"/>
            </p:cNvSpPr>
            <p:nvPr/>
          </p:nvSpPr>
          <p:spPr bwMode="auto">
            <a:xfrm flipV="1">
              <a:off x="2208" y="1104"/>
              <a:ext cx="864" cy="43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20"/>
            <p:cNvSpPr>
              <a:spLocks noChangeShapeType="1"/>
            </p:cNvSpPr>
            <p:nvPr/>
          </p:nvSpPr>
          <p:spPr bwMode="auto">
            <a:xfrm flipV="1">
              <a:off x="3360" y="1632"/>
              <a:ext cx="816" cy="33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1"/>
            <p:cNvSpPr>
              <a:spLocks noChangeShapeType="1"/>
            </p:cNvSpPr>
            <p:nvPr/>
          </p:nvSpPr>
          <p:spPr bwMode="auto">
            <a:xfrm rot="10800000" flipH="1" flipV="1">
              <a:off x="3312" y="1152"/>
              <a:ext cx="864" cy="384"/>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 name="Group 22"/>
            <p:cNvGrpSpPr>
              <a:grpSpLocks/>
            </p:cNvGrpSpPr>
            <p:nvPr/>
          </p:nvGrpSpPr>
          <p:grpSpPr bwMode="auto">
            <a:xfrm>
              <a:off x="3072" y="929"/>
              <a:ext cx="240" cy="288"/>
              <a:chOff x="2832" y="1265"/>
              <a:chExt cx="240" cy="288"/>
            </a:xfrm>
          </p:grpSpPr>
          <p:sp>
            <p:nvSpPr>
              <p:cNvPr id="27" name="Oval 23"/>
              <p:cNvSpPr>
                <a:spLocks noChangeArrowheads="1"/>
              </p:cNvSpPr>
              <p:nvPr/>
            </p:nvSpPr>
            <p:spPr bwMode="auto">
              <a:xfrm>
                <a:off x="2832" y="1296"/>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endParaRPr>
              </a:p>
            </p:txBody>
          </p:sp>
          <p:sp>
            <p:nvSpPr>
              <p:cNvPr id="28" name="Text Box 24"/>
              <p:cNvSpPr txBox="1">
                <a:spLocks noChangeArrowheads="1"/>
              </p:cNvSpPr>
              <p:nvPr/>
            </p:nvSpPr>
            <p:spPr bwMode="auto">
              <a:xfrm>
                <a:off x="2846" y="126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b="1">
                    <a:solidFill>
                      <a:schemeClr val="tx1"/>
                    </a:solidFill>
                  </a:rPr>
                  <a:t>2</a:t>
                </a:r>
              </a:p>
            </p:txBody>
          </p:sp>
        </p:grpSp>
        <p:grpSp>
          <p:nvGrpSpPr>
            <p:cNvPr id="18" name="Group 25"/>
            <p:cNvGrpSpPr>
              <a:grpSpLocks/>
            </p:cNvGrpSpPr>
            <p:nvPr/>
          </p:nvGrpSpPr>
          <p:grpSpPr bwMode="auto">
            <a:xfrm>
              <a:off x="3072" y="1831"/>
              <a:ext cx="244" cy="288"/>
              <a:chOff x="3456" y="1447"/>
              <a:chExt cx="244" cy="288"/>
            </a:xfrm>
          </p:grpSpPr>
          <p:sp>
            <p:nvSpPr>
              <p:cNvPr id="25" name="Oval 26"/>
              <p:cNvSpPr>
                <a:spLocks noChangeArrowheads="1"/>
              </p:cNvSpPr>
              <p:nvPr/>
            </p:nvSpPr>
            <p:spPr bwMode="auto">
              <a:xfrm>
                <a:off x="3456" y="1488"/>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endParaRPr>
              </a:p>
            </p:txBody>
          </p:sp>
          <p:sp>
            <p:nvSpPr>
              <p:cNvPr id="26" name="Text Box 27"/>
              <p:cNvSpPr txBox="1">
                <a:spLocks noChangeArrowheads="1"/>
              </p:cNvSpPr>
              <p:nvPr/>
            </p:nvSpPr>
            <p:spPr bwMode="auto">
              <a:xfrm>
                <a:off x="3488" y="144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b="1" dirty="0">
                    <a:solidFill>
                      <a:schemeClr val="tx1"/>
                    </a:solidFill>
                  </a:rPr>
                  <a:t>3</a:t>
                </a:r>
              </a:p>
            </p:txBody>
          </p:sp>
        </p:grpSp>
        <p:grpSp>
          <p:nvGrpSpPr>
            <p:cNvPr id="19" name="Group 28"/>
            <p:cNvGrpSpPr>
              <a:grpSpLocks/>
            </p:cNvGrpSpPr>
            <p:nvPr/>
          </p:nvGrpSpPr>
          <p:grpSpPr bwMode="auto">
            <a:xfrm>
              <a:off x="4176" y="1434"/>
              <a:ext cx="240" cy="288"/>
              <a:chOff x="768" y="3042"/>
              <a:chExt cx="240" cy="288"/>
            </a:xfrm>
          </p:grpSpPr>
          <p:sp>
            <p:nvSpPr>
              <p:cNvPr id="23" name="Oval 29"/>
              <p:cNvSpPr>
                <a:spLocks noChangeArrowheads="1"/>
              </p:cNvSpPr>
              <p:nvPr/>
            </p:nvSpPr>
            <p:spPr bwMode="auto">
              <a:xfrm>
                <a:off x="768" y="3072"/>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endParaRPr>
              </a:p>
            </p:txBody>
          </p:sp>
          <p:sp>
            <p:nvSpPr>
              <p:cNvPr id="24" name="Text Box 30"/>
              <p:cNvSpPr txBox="1">
                <a:spLocks noChangeArrowheads="1"/>
              </p:cNvSpPr>
              <p:nvPr/>
            </p:nvSpPr>
            <p:spPr bwMode="auto">
              <a:xfrm>
                <a:off x="774" y="304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b="1" dirty="0">
                    <a:solidFill>
                      <a:schemeClr val="tx1"/>
                    </a:solidFill>
                  </a:rPr>
                  <a:t>4</a:t>
                </a:r>
              </a:p>
            </p:txBody>
          </p:sp>
        </p:grpSp>
        <p:sp>
          <p:nvSpPr>
            <p:cNvPr id="20" name="Line 31"/>
            <p:cNvSpPr>
              <a:spLocks noChangeShapeType="1"/>
            </p:cNvSpPr>
            <p:nvPr/>
          </p:nvSpPr>
          <p:spPr bwMode="auto">
            <a:xfrm flipV="1">
              <a:off x="1120" y="1578"/>
              <a:ext cx="800" cy="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32"/>
            <p:cNvSpPr>
              <a:spLocks noChangeShapeType="1"/>
            </p:cNvSpPr>
            <p:nvPr/>
          </p:nvSpPr>
          <p:spPr bwMode="auto">
            <a:xfrm>
              <a:off x="4464" y="1578"/>
              <a:ext cx="880" cy="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2" name="图片 1"/>
          <p:cNvPicPr>
            <a:picLocks noChangeAspect="1"/>
          </p:cNvPicPr>
          <p:nvPr/>
        </p:nvPicPr>
        <p:blipFill>
          <a:blip r:embed="rId2">
            <a:grayscl/>
            <a:extLst>
              <a:ext uri="{BEBA8EAE-BF5A-486C-A8C5-ECC9F3942E4B}">
                <a14:imgProps xmlns:a14="http://schemas.microsoft.com/office/drawing/2010/main">
                  <a14:imgLayer r:embed="rId3">
                    <a14:imgEffect>
                      <a14:artisticGlowEdges/>
                    </a14:imgEffect>
                    <a14:imgEffect>
                      <a14:brightnessContrast bright="-40000" contrast="-40000"/>
                    </a14:imgEffect>
                  </a14:imgLayer>
                </a14:imgProps>
              </a:ext>
            </a:extLst>
          </a:blip>
          <a:stretch>
            <a:fillRect/>
          </a:stretch>
        </p:blipFill>
        <p:spPr>
          <a:xfrm>
            <a:off x="4728118" y="845057"/>
            <a:ext cx="1005927" cy="810293"/>
          </a:xfrm>
          <a:prstGeom prst="rect">
            <a:avLst/>
          </a:prstGeom>
        </p:spPr>
      </p:pic>
      <p:pic>
        <p:nvPicPr>
          <p:cNvPr id="3" name="图片 2"/>
          <p:cNvPicPr>
            <a:picLocks noChangeAspect="1"/>
          </p:cNvPicPr>
          <p:nvPr/>
        </p:nvPicPr>
        <p:blipFill>
          <a:blip r:embed="rId4">
            <a:grayscl/>
            <a:extLst>
              <a:ext uri="{BEBA8EAE-BF5A-486C-A8C5-ECC9F3942E4B}">
                <a14:imgProps xmlns:a14="http://schemas.microsoft.com/office/drawing/2010/main">
                  <a14:imgLayer r:embed="rId5">
                    <a14:imgEffect>
                      <a14:artisticGlowEdges/>
                    </a14:imgEffect>
                    <a14:imgEffect>
                      <a14:brightnessContrast bright="-40000" contrast="-40000"/>
                    </a14:imgEffect>
                  </a14:imgLayer>
                </a14:imgProps>
              </a:ext>
            </a:extLst>
          </a:blip>
          <a:stretch>
            <a:fillRect/>
          </a:stretch>
        </p:blipFill>
        <p:spPr>
          <a:xfrm>
            <a:off x="6706926" y="2051488"/>
            <a:ext cx="1030313" cy="865707"/>
          </a:xfrm>
          <a:prstGeom prst="rect">
            <a:avLst/>
          </a:prstGeom>
        </p:spPr>
      </p:pic>
      <p:pic>
        <p:nvPicPr>
          <p:cNvPr id="4" name="图片 3"/>
          <p:cNvPicPr>
            <a:picLocks noChangeAspect="1"/>
          </p:cNvPicPr>
          <p:nvPr/>
        </p:nvPicPr>
        <p:blipFill>
          <a:blip r:embed="rId6">
            <a:grayscl/>
            <a:extLst>
              <a:ext uri="{BEBA8EAE-BF5A-486C-A8C5-ECC9F3942E4B}">
                <a14:imgProps xmlns:a14="http://schemas.microsoft.com/office/drawing/2010/main">
                  <a14:imgLayer r:embed="rId7">
                    <a14:imgEffect>
                      <a14:artisticGlowEdges/>
                    </a14:imgEffect>
                    <a14:imgEffect>
                      <a14:brightnessContrast bright="-40000" contrast="-40000"/>
                    </a14:imgEffect>
                  </a14:imgLayer>
                </a14:imgProps>
              </a:ext>
            </a:extLst>
          </a:blip>
          <a:stretch>
            <a:fillRect/>
          </a:stretch>
        </p:blipFill>
        <p:spPr>
          <a:xfrm>
            <a:off x="6726099" y="859331"/>
            <a:ext cx="957155" cy="762066"/>
          </a:xfrm>
          <a:prstGeom prst="rect">
            <a:avLst/>
          </a:prstGeom>
        </p:spPr>
      </p:pic>
      <p:pic>
        <p:nvPicPr>
          <p:cNvPr id="5" name="图片 4"/>
          <p:cNvPicPr>
            <a:picLocks noChangeAspect="1"/>
          </p:cNvPicPr>
          <p:nvPr/>
        </p:nvPicPr>
        <p:blipFill>
          <a:blip r:embed="rId8">
            <a:grayscl/>
            <a:extLst>
              <a:ext uri="{BEBA8EAE-BF5A-486C-A8C5-ECC9F3942E4B}">
                <a14:imgProps xmlns:a14="http://schemas.microsoft.com/office/drawing/2010/main">
                  <a14:imgLayer r:embed="rId9">
                    <a14:imgEffect>
                      <a14:artisticGlowEdges/>
                    </a14:imgEffect>
                    <a14:imgEffect>
                      <a14:brightnessContrast bright="-40000" contrast="-40000"/>
                    </a14:imgEffect>
                  </a14:imgLayer>
                </a14:imgProps>
              </a:ext>
            </a:extLst>
          </a:blip>
          <a:stretch>
            <a:fillRect/>
          </a:stretch>
        </p:blipFill>
        <p:spPr>
          <a:xfrm>
            <a:off x="8611051" y="1351657"/>
            <a:ext cx="487722" cy="634039"/>
          </a:xfrm>
          <a:prstGeom prst="rect">
            <a:avLst/>
          </a:prstGeom>
        </p:spPr>
      </p:pic>
      <p:pic>
        <p:nvPicPr>
          <p:cNvPr id="42" name="图片 41"/>
          <p:cNvPicPr>
            <a:picLocks noChangeAspect="1"/>
          </p:cNvPicPr>
          <p:nvPr/>
        </p:nvPicPr>
        <p:blipFill>
          <a:blip r:embed="rId10"/>
          <a:stretch>
            <a:fillRect/>
          </a:stretch>
        </p:blipFill>
        <p:spPr>
          <a:xfrm>
            <a:off x="4758960" y="2069760"/>
            <a:ext cx="993734" cy="725487"/>
          </a:xfrm>
          <a:prstGeom prst="rect">
            <a:avLst/>
          </a:prstGeom>
        </p:spPr>
      </p:pic>
      <p:sp>
        <p:nvSpPr>
          <p:cNvPr id="38" name="Line 35"/>
          <p:cNvSpPr>
            <a:spLocks noChangeShapeType="1"/>
          </p:cNvSpPr>
          <p:nvPr/>
        </p:nvSpPr>
        <p:spPr bwMode="auto">
          <a:xfrm flipV="1">
            <a:off x="6262502" y="1349170"/>
            <a:ext cx="0" cy="9906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2" name="图片 31"/>
          <p:cNvPicPr>
            <a:picLocks noChangeAspect="1"/>
          </p:cNvPicPr>
          <p:nvPr/>
        </p:nvPicPr>
        <p:blipFill>
          <a:blip r:embed="rId11">
            <a:grayscl/>
            <a:extLst>
              <a:ext uri="{BEBA8EAE-BF5A-486C-A8C5-ECC9F3942E4B}">
                <a14:imgProps xmlns:a14="http://schemas.microsoft.com/office/drawing/2010/main">
                  <a14:imgLayer r:embed="rId12">
                    <a14:imgEffect>
                      <a14:artisticGlowEdges/>
                    </a14:imgEffect>
                    <a14:imgEffect>
                      <a14:brightnessContrast bright="-40000" contrast="-40000"/>
                    </a14:imgEffect>
                  </a14:imgLayer>
                </a14:imgProps>
              </a:ext>
            </a:extLst>
          </a:blip>
          <a:stretch>
            <a:fillRect/>
          </a:stretch>
        </p:blipFill>
        <p:spPr>
          <a:xfrm>
            <a:off x="5848225" y="1554623"/>
            <a:ext cx="999831" cy="634039"/>
          </a:xfrm>
          <a:prstGeom prst="rect">
            <a:avLst/>
          </a:prstGeom>
        </p:spPr>
      </p:pic>
      <p:pic>
        <p:nvPicPr>
          <p:cNvPr id="47" name="图片 46"/>
          <p:cNvPicPr>
            <a:picLocks noChangeAspect="1"/>
          </p:cNvPicPr>
          <p:nvPr/>
        </p:nvPicPr>
        <p:blipFill>
          <a:blip r:embed="rId8">
            <a:grayscl/>
            <a:extLst>
              <a:ext uri="{BEBA8EAE-BF5A-486C-A8C5-ECC9F3942E4B}">
                <a14:imgProps xmlns:a14="http://schemas.microsoft.com/office/drawing/2010/main">
                  <a14:imgLayer r:embed="rId9">
                    <a14:imgEffect>
                      <a14:artisticGlowEdges/>
                    </a14:imgEffect>
                    <a14:imgEffect>
                      <a14:brightnessContrast bright="-40000" contrast="-40000"/>
                    </a14:imgEffect>
                  </a14:imgLayer>
                </a14:imgProps>
              </a:ext>
            </a:extLst>
          </a:blip>
          <a:stretch>
            <a:fillRect/>
          </a:stretch>
        </p:blipFill>
        <p:spPr>
          <a:xfrm>
            <a:off x="3248392" y="1304378"/>
            <a:ext cx="487722" cy="634039"/>
          </a:xfrm>
          <a:prstGeom prst="rect">
            <a:avLst/>
          </a:prstGeom>
        </p:spPr>
      </p:pic>
      <p:sp>
        <p:nvSpPr>
          <p:cNvPr id="39" name="Rectangle 26"/>
          <p:cNvSpPr>
            <a:spLocks noChangeArrowheads="1"/>
          </p:cNvSpPr>
          <p:nvPr/>
        </p:nvSpPr>
        <p:spPr bwMode="auto">
          <a:xfrm>
            <a:off x="2772193" y="2790207"/>
            <a:ext cx="12311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对于流量</a:t>
            </a:r>
          </a:p>
        </p:txBody>
      </p:sp>
      <p:sp>
        <p:nvSpPr>
          <p:cNvPr id="40" name="Rectangle 34"/>
          <p:cNvSpPr>
            <a:spLocks noChangeArrowheads="1"/>
          </p:cNvSpPr>
          <p:nvPr/>
        </p:nvSpPr>
        <p:spPr bwMode="auto">
          <a:xfrm>
            <a:off x="4937126" y="4906598"/>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改走</a:t>
            </a:r>
          </a:p>
        </p:txBody>
      </p:sp>
      <p:grpSp>
        <p:nvGrpSpPr>
          <p:cNvPr id="41" name="Group 36"/>
          <p:cNvGrpSpPr>
            <a:grpSpLocks/>
          </p:cNvGrpSpPr>
          <p:nvPr/>
        </p:nvGrpSpPr>
        <p:grpSpPr bwMode="auto">
          <a:xfrm>
            <a:off x="3576638" y="3608025"/>
            <a:ext cx="615950" cy="1255713"/>
            <a:chOff x="1680" y="2130"/>
            <a:chExt cx="388" cy="791"/>
          </a:xfrm>
        </p:grpSpPr>
        <p:sp>
          <p:nvSpPr>
            <p:cNvPr id="43" name="Rectangle 39"/>
            <p:cNvSpPr>
              <a:spLocks noChangeArrowheads="1"/>
            </p:cNvSpPr>
            <p:nvPr/>
          </p:nvSpPr>
          <p:spPr bwMode="auto">
            <a:xfrm>
              <a:off x="1680" y="2130"/>
              <a:ext cx="3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成本</a:t>
              </a:r>
            </a:p>
          </p:txBody>
        </p:sp>
        <p:sp>
          <p:nvSpPr>
            <p:cNvPr id="44" name="Rectangle 42"/>
            <p:cNvSpPr>
              <a:spLocks noChangeArrowheads="1"/>
            </p:cNvSpPr>
            <p:nvPr/>
          </p:nvSpPr>
          <p:spPr bwMode="auto">
            <a:xfrm>
              <a:off x="1680" y="2688"/>
              <a:ext cx="3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成本</a:t>
              </a:r>
            </a:p>
          </p:txBody>
        </p:sp>
        <p:sp>
          <p:nvSpPr>
            <p:cNvPr id="45" name="Rectangle 45"/>
            <p:cNvSpPr>
              <a:spLocks noChangeArrowheads="1"/>
            </p:cNvSpPr>
            <p:nvPr/>
          </p:nvSpPr>
          <p:spPr bwMode="auto">
            <a:xfrm>
              <a:off x="1680" y="2400"/>
              <a:ext cx="3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成本</a:t>
              </a:r>
            </a:p>
          </p:txBody>
        </p:sp>
      </p:grpSp>
      <p:sp>
        <p:nvSpPr>
          <p:cNvPr id="46" name="Rectangle 46"/>
          <p:cNvSpPr>
            <a:spLocks noChangeArrowheads="1"/>
          </p:cNvSpPr>
          <p:nvPr/>
        </p:nvSpPr>
        <p:spPr bwMode="auto">
          <a:xfrm>
            <a:off x="2862264" y="4935173"/>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如果</a:t>
            </a:r>
          </a:p>
        </p:txBody>
      </p:sp>
      <p:sp>
        <p:nvSpPr>
          <p:cNvPr id="51" name="Rectangle 48"/>
          <p:cNvSpPr>
            <a:spLocks noChangeArrowheads="1"/>
          </p:cNvSpPr>
          <p:nvPr/>
        </p:nvSpPr>
        <p:spPr bwMode="auto">
          <a:xfrm>
            <a:off x="4005263" y="4922473"/>
            <a:ext cx="9233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某用户</a:t>
            </a:r>
          </a:p>
        </p:txBody>
      </p:sp>
      <p:pic>
        <p:nvPicPr>
          <p:cNvPr id="9" name="图片 8"/>
          <p:cNvPicPr>
            <a:picLocks noChangeAspect="1"/>
          </p:cNvPicPr>
          <p:nvPr/>
        </p:nvPicPr>
        <p:blipFill>
          <a:blip r:embed="rId13">
            <a:extLst>
              <a:ext uri="{BEBA8EAE-BF5A-486C-A8C5-ECC9F3942E4B}">
                <a14:imgProps xmlns:a14="http://schemas.microsoft.com/office/drawing/2010/main">
                  <a14:imgLayer r:embed="rId14">
                    <a14:imgEffect>
                      <a14:artisticGlowEdges/>
                    </a14:imgEffect>
                    <a14:imgEffect>
                      <a14:brightnessContrast bright="-40000" contrast="-40000"/>
                    </a14:imgEffect>
                  </a14:imgLayer>
                </a14:imgProps>
              </a:ext>
            </a:extLst>
          </a:blip>
          <a:stretch>
            <a:fillRect/>
          </a:stretch>
        </p:blipFill>
        <p:spPr>
          <a:xfrm>
            <a:off x="2903779" y="3553170"/>
            <a:ext cx="676715" cy="1353429"/>
          </a:xfrm>
          <a:prstGeom prst="rect">
            <a:avLst/>
          </a:prstGeom>
        </p:spPr>
      </p:pic>
      <p:pic>
        <p:nvPicPr>
          <p:cNvPr id="76" name="图片 75"/>
          <p:cNvPicPr>
            <a:picLocks noChangeAspect="1"/>
          </p:cNvPicPr>
          <p:nvPr/>
        </p:nvPicPr>
        <p:blipFill>
          <a:blip r:embed="rId15">
            <a:grayscl/>
            <a:extLst>
              <a:ext uri="{BEBA8EAE-BF5A-486C-A8C5-ECC9F3942E4B}">
                <a14:imgProps xmlns:a14="http://schemas.microsoft.com/office/drawing/2010/main">
                  <a14:imgLayer r:embed="rId16">
                    <a14:imgEffect>
                      <a14:artisticGlowEdges/>
                    </a14:imgEffect>
                    <a14:imgEffect>
                      <a14:brightnessContrast bright="-40000" contrast="-40000"/>
                    </a14:imgEffect>
                  </a14:imgLayer>
                </a14:imgProps>
              </a:ext>
            </a:extLst>
          </a:blip>
          <a:stretch>
            <a:fillRect/>
          </a:stretch>
        </p:blipFill>
        <p:spPr>
          <a:xfrm>
            <a:off x="2820032" y="3142382"/>
            <a:ext cx="4279763" cy="475529"/>
          </a:xfrm>
          <a:prstGeom prst="rect">
            <a:avLst/>
          </a:prstGeom>
        </p:spPr>
      </p:pic>
      <p:pic>
        <p:nvPicPr>
          <p:cNvPr id="77" name="图片 76"/>
          <p:cNvPicPr>
            <a:picLocks noChangeAspect="1"/>
          </p:cNvPicPr>
          <p:nvPr/>
        </p:nvPicPr>
        <p:blipFill>
          <a:blip r:embed="rId17">
            <a:grayscl/>
            <a:extLst>
              <a:ext uri="{BEBA8EAE-BF5A-486C-A8C5-ECC9F3942E4B}">
                <a14:imgProps xmlns:a14="http://schemas.microsoft.com/office/drawing/2010/main">
                  <a14:imgLayer r:embed="rId18">
                    <a14:imgEffect>
                      <a14:artisticGlowEdges/>
                    </a14:imgEffect>
                    <a14:imgEffect>
                      <a14:brightnessContrast bright="-40000" contrast="-40000"/>
                    </a14:imgEffect>
                  </a14:imgLayer>
                </a14:imgProps>
              </a:ext>
            </a:extLst>
          </a:blip>
          <a:stretch>
            <a:fillRect/>
          </a:stretch>
        </p:blipFill>
        <p:spPr>
          <a:xfrm>
            <a:off x="4115535" y="3576994"/>
            <a:ext cx="2334970" cy="1322947"/>
          </a:xfrm>
          <a:prstGeom prst="rect">
            <a:avLst/>
          </a:prstGeom>
        </p:spPr>
      </p:pic>
      <p:pic>
        <p:nvPicPr>
          <p:cNvPr id="78" name="图片 77"/>
          <p:cNvPicPr>
            <a:picLocks noChangeAspect="1"/>
          </p:cNvPicPr>
          <p:nvPr/>
        </p:nvPicPr>
        <p:blipFill>
          <a:blip r:embed="rId19">
            <a:extLst>
              <a:ext uri="{BEBA8EAE-BF5A-486C-A8C5-ECC9F3942E4B}">
                <a14:imgProps xmlns:a14="http://schemas.microsoft.com/office/drawing/2010/main">
                  <a14:imgLayer r:embed="rId20">
                    <a14:imgEffect>
                      <a14:artisticGlowEdges/>
                    </a14:imgEffect>
                    <a14:imgEffect>
                      <a14:brightnessContrast bright="-40000" contrast="-40000"/>
                    </a14:imgEffect>
                  </a14:imgLayer>
                </a14:imgProps>
              </a:ext>
            </a:extLst>
          </a:blip>
          <a:stretch>
            <a:fillRect/>
          </a:stretch>
        </p:blipFill>
        <p:spPr>
          <a:xfrm>
            <a:off x="3499923" y="4869501"/>
            <a:ext cx="566977" cy="481626"/>
          </a:xfrm>
          <a:prstGeom prst="rect">
            <a:avLst/>
          </a:prstGeom>
        </p:spPr>
      </p:pic>
      <p:pic>
        <p:nvPicPr>
          <p:cNvPr id="80" name="图片 79"/>
          <p:cNvPicPr>
            <a:picLocks noChangeAspect="1"/>
          </p:cNvPicPr>
          <p:nvPr/>
        </p:nvPicPr>
        <p:blipFill>
          <a:blip r:embed="rId21">
            <a:extLst>
              <a:ext uri="{BEBA8EAE-BF5A-486C-A8C5-ECC9F3942E4B}">
                <a14:imgProps xmlns:a14="http://schemas.microsoft.com/office/drawing/2010/main">
                  <a14:imgLayer r:embed="rId22">
                    <a14:imgEffect>
                      <a14:artisticGlowEdges/>
                    </a14:imgEffect>
                    <a14:imgEffect>
                      <a14:brightnessContrast bright="-40000" contrast="-40000"/>
                    </a14:imgEffect>
                  </a14:imgLayer>
                </a14:imgProps>
              </a:ext>
            </a:extLst>
          </a:blip>
          <a:stretch>
            <a:fillRect/>
          </a:stretch>
        </p:blipFill>
        <p:spPr>
          <a:xfrm>
            <a:off x="5481560" y="4851136"/>
            <a:ext cx="676715" cy="475529"/>
          </a:xfrm>
          <a:prstGeom prst="rect">
            <a:avLst/>
          </a:prstGeom>
        </p:spPr>
      </p:pic>
      <p:sp>
        <p:nvSpPr>
          <p:cNvPr id="81" name="Rectangle 46"/>
          <p:cNvSpPr>
            <a:spLocks noChangeArrowheads="1"/>
          </p:cNvSpPr>
          <p:nvPr/>
        </p:nvSpPr>
        <p:spPr bwMode="auto">
          <a:xfrm>
            <a:off x="2820032" y="5444759"/>
            <a:ext cx="15388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其成本变成</a:t>
            </a:r>
          </a:p>
        </p:txBody>
      </p:sp>
      <p:pic>
        <p:nvPicPr>
          <p:cNvPr id="82" name="图片 81"/>
          <p:cNvPicPr>
            <a:picLocks noChangeAspect="1"/>
          </p:cNvPicPr>
          <p:nvPr/>
        </p:nvPicPr>
        <p:blipFill>
          <a:blip r:embed="rId23">
            <a:extLst>
              <a:ext uri="{BEBA8EAE-BF5A-486C-A8C5-ECC9F3942E4B}">
                <a14:imgProps xmlns:a14="http://schemas.microsoft.com/office/drawing/2010/main">
                  <a14:imgLayer r:embed="rId24">
                    <a14:imgEffect>
                      <a14:artisticGlowEdges/>
                    </a14:imgEffect>
                    <a14:imgEffect>
                      <a14:brightnessContrast bright="-40000" contrast="-40000"/>
                    </a14:imgEffect>
                  </a14:imgLayer>
                </a14:imgProps>
              </a:ext>
            </a:extLst>
          </a:blip>
          <a:stretch>
            <a:fillRect/>
          </a:stretch>
        </p:blipFill>
        <p:spPr>
          <a:xfrm>
            <a:off x="4367125" y="5406204"/>
            <a:ext cx="2956816" cy="481626"/>
          </a:xfrm>
          <a:prstGeom prst="rect">
            <a:avLst/>
          </a:prstGeom>
        </p:spPr>
      </p:pic>
      <p:sp>
        <p:nvSpPr>
          <p:cNvPr id="83" name="Rectangle 51"/>
          <p:cNvSpPr>
            <a:spLocks noChangeArrowheads="1"/>
          </p:cNvSpPr>
          <p:nvPr/>
        </p:nvSpPr>
        <p:spPr bwMode="auto">
          <a:xfrm>
            <a:off x="6397090" y="4569388"/>
            <a:ext cx="4071627" cy="738664"/>
          </a:xfrm>
          <a:prstGeom prst="rect">
            <a:avLst/>
          </a:prstGeom>
          <a:solidFill>
            <a:schemeClr val="accent1">
              <a:lumMod val="40000"/>
              <a:lumOff val="60000"/>
            </a:schemeClr>
          </a:solidFill>
          <a:ln w="9525" algn="ctr">
            <a:noFill/>
            <a:miter lim="800000"/>
            <a:headEnd/>
            <a:tailEnd/>
          </a:ln>
        </p:spPr>
        <p:txBody>
          <a:bodyPr wrap="none" lIns="0" tIns="0" rIns="0" bIns="0">
            <a:spAutoFit/>
          </a:bodyPr>
          <a:lstStyle/>
          <a:p>
            <a:pPr algn="l">
              <a:defRPr/>
            </a:pPr>
            <a:r>
              <a:rPr kumimoji="1" lang="zh-CN" altLang="en-US" sz="2400" dirty="0">
                <a:solidFill>
                  <a:srgbClr val="FF0000"/>
                </a:solidFill>
                <a:latin typeface="AdvPSTim" charset="0"/>
                <a:ea typeface="黑体" panose="02010609060101010101" pitchFamily="49" charset="-122"/>
              </a:rPr>
              <a:t>（此时，</a:t>
            </a:r>
            <a:r>
              <a:rPr kumimoji="1" lang="en-US" altLang="zh-CN" sz="2400" dirty="0">
                <a:solidFill>
                  <a:srgbClr val="FF0000"/>
                </a:solidFill>
                <a:latin typeface="AdvPSTim" charset="0"/>
                <a:ea typeface="黑体" panose="02010609060101010101" pitchFamily="49" charset="-122"/>
              </a:rPr>
              <a:t>x2</a:t>
            </a:r>
            <a:r>
              <a:rPr kumimoji="1" lang="zh-CN" altLang="en-US" sz="2400" dirty="0">
                <a:solidFill>
                  <a:srgbClr val="FF0000"/>
                </a:solidFill>
                <a:latin typeface="AdvPSTim" charset="0"/>
                <a:ea typeface="黑体" panose="02010609060101010101" pitchFamily="49" charset="-122"/>
              </a:rPr>
              <a:t>不变，</a:t>
            </a:r>
            <a:r>
              <a:rPr kumimoji="1" lang="en-US" altLang="zh-CN" sz="2400" dirty="0">
                <a:solidFill>
                  <a:srgbClr val="FF0000"/>
                </a:solidFill>
                <a:latin typeface="AdvPSTim" charset="0"/>
                <a:ea typeface="黑体" panose="02010609060101010101" pitchFamily="49" charset="-122"/>
              </a:rPr>
              <a:t>x4</a:t>
            </a:r>
            <a:r>
              <a:rPr kumimoji="1" lang="zh-CN" altLang="en-US" sz="2400" dirty="0">
                <a:solidFill>
                  <a:srgbClr val="FF0000"/>
                </a:solidFill>
                <a:latin typeface="AdvPSTim" charset="0"/>
                <a:ea typeface="黑体" panose="02010609060101010101" pitchFamily="49" charset="-122"/>
              </a:rPr>
              <a:t>由</a:t>
            </a:r>
            <a:r>
              <a:rPr kumimoji="1" lang="en-US" altLang="zh-CN" sz="2400" dirty="0">
                <a:solidFill>
                  <a:srgbClr val="FF0000"/>
                </a:solidFill>
                <a:latin typeface="AdvPSTim" charset="0"/>
                <a:ea typeface="黑体" panose="02010609060101010101" pitchFamily="49" charset="-122"/>
              </a:rPr>
              <a:t>3</a:t>
            </a:r>
            <a:r>
              <a:rPr kumimoji="1" lang="zh-CN" altLang="en-US" sz="2400" dirty="0">
                <a:solidFill>
                  <a:srgbClr val="FF0000"/>
                </a:solidFill>
                <a:latin typeface="AdvPSTim" charset="0"/>
                <a:ea typeface="黑体" panose="02010609060101010101" pitchFamily="49" charset="-122"/>
              </a:rPr>
              <a:t>变成</a:t>
            </a:r>
            <a:r>
              <a:rPr kumimoji="1" lang="en-US" altLang="zh-CN" sz="2400" dirty="0">
                <a:solidFill>
                  <a:srgbClr val="FF0000"/>
                </a:solidFill>
                <a:latin typeface="AdvPSTim" charset="0"/>
                <a:ea typeface="黑体" panose="02010609060101010101" pitchFamily="49" charset="-122"/>
              </a:rPr>
              <a:t>2</a:t>
            </a:r>
          </a:p>
          <a:p>
            <a:pPr algn="l">
              <a:defRPr/>
            </a:pPr>
            <a:r>
              <a:rPr kumimoji="1" lang="en-US" altLang="zh-CN" sz="2400" dirty="0">
                <a:solidFill>
                  <a:srgbClr val="FF0000"/>
                </a:solidFill>
                <a:latin typeface="AdvPSTim" charset="0"/>
                <a:ea typeface="黑体" panose="02010609060101010101" pitchFamily="49" charset="-122"/>
              </a:rPr>
              <a:t>x5</a:t>
            </a:r>
            <a:r>
              <a:rPr kumimoji="1" lang="zh-CN" altLang="en-US" sz="2400" dirty="0">
                <a:solidFill>
                  <a:srgbClr val="FF0000"/>
                </a:solidFill>
                <a:latin typeface="AdvPSTim" charset="0"/>
                <a:ea typeface="黑体" panose="02010609060101010101" pitchFamily="49" charset="-122"/>
              </a:rPr>
              <a:t>由</a:t>
            </a:r>
            <a:r>
              <a:rPr kumimoji="1" lang="en-US" altLang="zh-CN" sz="2400" dirty="0">
                <a:solidFill>
                  <a:srgbClr val="FF0000"/>
                </a:solidFill>
                <a:latin typeface="AdvPSTim" charset="0"/>
                <a:ea typeface="黑体" panose="02010609060101010101" pitchFamily="49" charset="-122"/>
              </a:rPr>
              <a:t>1</a:t>
            </a:r>
            <a:r>
              <a:rPr kumimoji="1" lang="zh-CN" altLang="en-US" sz="2400" dirty="0">
                <a:solidFill>
                  <a:srgbClr val="FF0000"/>
                </a:solidFill>
                <a:latin typeface="AdvPSTim" charset="0"/>
                <a:ea typeface="黑体" panose="02010609060101010101" pitchFamily="49" charset="-122"/>
              </a:rPr>
              <a:t>变成</a:t>
            </a:r>
            <a:r>
              <a:rPr kumimoji="1" lang="en-US" altLang="zh-CN" sz="2400" dirty="0">
                <a:solidFill>
                  <a:srgbClr val="FF0000"/>
                </a:solidFill>
                <a:latin typeface="AdvPSTim" charset="0"/>
                <a:ea typeface="黑体" panose="02010609060101010101" pitchFamily="49" charset="-122"/>
              </a:rPr>
              <a:t>2</a:t>
            </a:r>
            <a:r>
              <a:rPr kumimoji="1" lang="zh-CN" altLang="en-US" sz="2400" dirty="0">
                <a:solidFill>
                  <a:srgbClr val="FF0000"/>
                </a:solidFill>
                <a:latin typeface="AdvPSTim" charset="0"/>
                <a:ea typeface="黑体" panose="02010609060101010101" pitchFamily="49" charset="-122"/>
              </a:rPr>
              <a:t>，</a:t>
            </a:r>
            <a:r>
              <a:rPr kumimoji="1" lang="en-US" altLang="zh-CN" sz="2400" dirty="0">
                <a:solidFill>
                  <a:srgbClr val="FF0000"/>
                </a:solidFill>
                <a:latin typeface="AdvPSTim" charset="0"/>
                <a:ea typeface="黑体" panose="02010609060101010101" pitchFamily="49" charset="-122"/>
              </a:rPr>
              <a:t>x3</a:t>
            </a:r>
            <a:r>
              <a:rPr kumimoji="1" lang="zh-CN" altLang="en-US" sz="2400" dirty="0">
                <a:solidFill>
                  <a:srgbClr val="FF0000"/>
                </a:solidFill>
                <a:latin typeface="AdvPSTim" charset="0"/>
                <a:ea typeface="黑体" panose="02010609060101010101" pitchFamily="49" charset="-122"/>
              </a:rPr>
              <a:t>由</a:t>
            </a:r>
            <a:r>
              <a:rPr kumimoji="1" lang="en-US" altLang="zh-CN" sz="2400" dirty="0">
                <a:solidFill>
                  <a:srgbClr val="FF0000"/>
                </a:solidFill>
                <a:latin typeface="AdvPSTim" charset="0"/>
                <a:ea typeface="黑体" panose="02010609060101010101" pitchFamily="49" charset="-122"/>
              </a:rPr>
              <a:t>3</a:t>
            </a:r>
            <a:r>
              <a:rPr kumimoji="1" lang="zh-CN" altLang="en-US" sz="2400" dirty="0">
                <a:solidFill>
                  <a:srgbClr val="FF0000"/>
                </a:solidFill>
                <a:latin typeface="AdvPSTim" charset="0"/>
                <a:ea typeface="黑体" panose="02010609060101010101" pitchFamily="49" charset="-122"/>
              </a:rPr>
              <a:t>变成</a:t>
            </a:r>
            <a:r>
              <a:rPr kumimoji="1" lang="en-US" altLang="zh-CN" sz="2400" dirty="0">
                <a:solidFill>
                  <a:srgbClr val="FF0000"/>
                </a:solidFill>
                <a:latin typeface="AdvPSTim" charset="0"/>
                <a:ea typeface="黑体" panose="02010609060101010101" pitchFamily="49" charset="-122"/>
              </a:rPr>
              <a:t>4</a:t>
            </a:r>
            <a:r>
              <a:rPr kumimoji="1" lang="zh-CN" altLang="en-US" sz="2400" dirty="0">
                <a:solidFill>
                  <a:srgbClr val="FF0000"/>
                </a:solidFill>
                <a:latin typeface="AdvPSTim" charset="0"/>
                <a:ea typeface="黑体" panose="02010609060101010101" pitchFamily="49" charset="-122"/>
              </a:rPr>
              <a:t>）</a:t>
            </a:r>
          </a:p>
        </p:txBody>
      </p:sp>
    </p:spTree>
    <p:extLst>
      <p:ext uri="{BB962C8B-B14F-4D97-AF65-F5344CB8AC3E}">
        <p14:creationId xmlns:p14="http://schemas.microsoft.com/office/powerpoint/2010/main" val="31172063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en-US" altLang="zh-CN" dirty="0"/>
              <a:t>1.3 </a:t>
            </a:r>
            <a:r>
              <a:rPr lang="zh-CN" altLang="en-US" dirty="0"/>
              <a:t>系统工程与数学的关系</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99</a:t>
            </a:fld>
            <a:endParaRPr lang="zh-CN" altLang="en-US" dirty="0"/>
          </a:p>
        </p:txBody>
      </p:sp>
      <p:cxnSp>
        <p:nvCxnSpPr>
          <p:cNvPr id="22" name="直接连接符 21"/>
          <p:cNvCxnSpPr>
            <a:stCxn id="10" idx="3"/>
          </p:cNvCxnSpPr>
          <p:nvPr/>
        </p:nvCxnSpPr>
        <p:spPr>
          <a:xfrm>
            <a:off x="6753904" y="507452"/>
            <a:ext cx="159067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11" name="Group 14"/>
          <p:cNvGrpSpPr>
            <a:grpSpLocks/>
          </p:cNvGrpSpPr>
          <p:nvPr/>
        </p:nvGrpSpPr>
        <p:grpSpPr bwMode="auto">
          <a:xfrm>
            <a:off x="2964355" y="891970"/>
            <a:ext cx="6705600" cy="1889124"/>
            <a:chOff x="1120" y="929"/>
            <a:chExt cx="4224" cy="1190"/>
          </a:xfrm>
        </p:grpSpPr>
        <p:grpSp>
          <p:nvGrpSpPr>
            <p:cNvPr id="12" name="Group 15"/>
            <p:cNvGrpSpPr>
              <a:grpSpLocks/>
            </p:cNvGrpSpPr>
            <p:nvPr/>
          </p:nvGrpSpPr>
          <p:grpSpPr bwMode="auto">
            <a:xfrm>
              <a:off x="1968" y="1428"/>
              <a:ext cx="240" cy="288"/>
              <a:chOff x="864" y="2028"/>
              <a:chExt cx="240" cy="288"/>
            </a:xfrm>
          </p:grpSpPr>
          <p:sp>
            <p:nvSpPr>
              <p:cNvPr id="29" name="Oval 16"/>
              <p:cNvSpPr>
                <a:spLocks noChangeArrowheads="1"/>
              </p:cNvSpPr>
              <p:nvPr/>
            </p:nvSpPr>
            <p:spPr bwMode="auto">
              <a:xfrm>
                <a:off x="864" y="2064"/>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endParaRPr>
              </a:p>
            </p:txBody>
          </p:sp>
          <p:sp>
            <p:nvSpPr>
              <p:cNvPr id="30" name="Text Box 17"/>
              <p:cNvSpPr txBox="1">
                <a:spLocks noChangeArrowheads="1"/>
              </p:cNvSpPr>
              <p:nvPr/>
            </p:nvSpPr>
            <p:spPr bwMode="auto">
              <a:xfrm>
                <a:off x="885" y="202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b="1">
                    <a:solidFill>
                      <a:schemeClr val="tx1"/>
                    </a:solidFill>
                  </a:rPr>
                  <a:t>1</a:t>
                </a:r>
              </a:p>
            </p:txBody>
          </p:sp>
        </p:grpSp>
        <p:sp>
          <p:nvSpPr>
            <p:cNvPr id="13" name="Line 18"/>
            <p:cNvSpPr>
              <a:spLocks noChangeShapeType="1"/>
            </p:cNvSpPr>
            <p:nvPr/>
          </p:nvSpPr>
          <p:spPr bwMode="auto">
            <a:xfrm>
              <a:off x="2208" y="1632"/>
              <a:ext cx="864" cy="33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9"/>
            <p:cNvSpPr>
              <a:spLocks noChangeShapeType="1"/>
            </p:cNvSpPr>
            <p:nvPr/>
          </p:nvSpPr>
          <p:spPr bwMode="auto">
            <a:xfrm flipV="1">
              <a:off x="2208" y="1104"/>
              <a:ext cx="864" cy="43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20"/>
            <p:cNvSpPr>
              <a:spLocks noChangeShapeType="1"/>
            </p:cNvSpPr>
            <p:nvPr/>
          </p:nvSpPr>
          <p:spPr bwMode="auto">
            <a:xfrm flipV="1">
              <a:off x="3360" y="1632"/>
              <a:ext cx="816" cy="33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1"/>
            <p:cNvSpPr>
              <a:spLocks noChangeShapeType="1"/>
            </p:cNvSpPr>
            <p:nvPr/>
          </p:nvSpPr>
          <p:spPr bwMode="auto">
            <a:xfrm rot="10800000" flipH="1" flipV="1">
              <a:off x="3312" y="1152"/>
              <a:ext cx="864" cy="384"/>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 name="Group 22"/>
            <p:cNvGrpSpPr>
              <a:grpSpLocks/>
            </p:cNvGrpSpPr>
            <p:nvPr/>
          </p:nvGrpSpPr>
          <p:grpSpPr bwMode="auto">
            <a:xfrm>
              <a:off x="3072" y="929"/>
              <a:ext cx="240" cy="288"/>
              <a:chOff x="2832" y="1265"/>
              <a:chExt cx="240" cy="288"/>
            </a:xfrm>
          </p:grpSpPr>
          <p:sp>
            <p:nvSpPr>
              <p:cNvPr id="27" name="Oval 23"/>
              <p:cNvSpPr>
                <a:spLocks noChangeArrowheads="1"/>
              </p:cNvSpPr>
              <p:nvPr/>
            </p:nvSpPr>
            <p:spPr bwMode="auto">
              <a:xfrm>
                <a:off x="2832" y="1296"/>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endParaRPr>
              </a:p>
            </p:txBody>
          </p:sp>
          <p:sp>
            <p:nvSpPr>
              <p:cNvPr id="28" name="Text Box 24"/>
              <p:cNvSpPr txBox="1">
                <a:spLocks noChangeArrowheads="1"/>
              </p:cNvSpPr>
              <p:nvPr/>
            </p:nvSpPr>
            <p:spPr bwMode="auto">
              <a:xfrm>
                <a:off x="2846" y="126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b="1">
                    <a:solidFill>
                      <a:schemeClr val="tx1"/>
                    </a:solidFill>
                  </a:rPr>
                  <a:t>2</a:t>
                </a:r>
              </a:p>
            </p:txBody>
          </p:sp>
        </p:grpSp>
        <p:grpSp>
          <p:nvGrpSpPr>
            <p:cNvPr id="18" name="Group 25"/>
            <p:cNvGrpSpPr>
              <a:grpSpLocks/>
            </p:cNvGrpSpPr>
            <p:nvPr/>
          </p:nvGrpSpPr>
          <p:grpSpPr bwMode="auto">
            <a:xfrm>
              <a:off x="3072" y="1831"/>
              <a:ext cx="244" cy="288"/>
              <a:chOff x="3456" y="1447"/>
              <a:chExt cx="244" cy="288"/>
            </a:xfrm>
          </p:grpSpPr>
          <p:sp>
            <p:nvSpPr>
              <p:cNvPr id="25" name="Oval 26"/>
              <p:cNvSpPr>
                <a:spLocks noChangeArrowheads="1"/>
              </p:cNvSpPr>
              <p:nvPr/>
            </p:nvSpPr>
            <p:spPr bwMode="auto">
              <a:xfrm>
                <a:off x="3456" y="1488"/>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endParaRPr>
              </a:p>
            </p:txBody>
          </p:sp>
          <p:sp>
            <p:nvSpPr>
              <p:cNvPr id="26" name="Text Box 27"/>
              <p:cNvSpPr txBox="1">
                <a:spLocks noChangeArrowheads="1"/>
              </p:cNvSpPr>
              <p:nvPr/>
            </p:nvSpPr>
            <p:spPr bwMode="auto">
              <a:xfrm>
                <a:off x="3488" y="144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b="1" dirty="0">
                    <a:solidFill>
                      <a:schemeClr val="tx1"/>
                    </a:solidFill>
                  </a:rPr>
                  <a:t>3</a:t>
                </a:r>
              </a:p>
            </p:txBody>
          </p:sp>
        </p:grpSp>
        <p:grpSp>
          <p:nvGrpSpPr>
            <p:cNvPr id="19" name="Group 28"/>
            <p:cNvGrpSpPr>
              <a:grpSpLocks/>
            </p:cNvGrpSpPr>
            <p:nvPr/>
          </p:nvGrpSpPr>
          <p:grpSpPr bwMode="auto">
            <a:xfrm>
              <a:off x="4176" y="1434"/>
              <a:ext cx="240" cy="288"/>
              <a:chOff x="768" y="3042"/>
              <a:chExt cx="240" cy="288"/>
            </a:xfrm>
          </p:grpSpPr>
          <p:sp>
            <p:nvSpPr>
              <p:cNvPr id="23" name="Oval 29"/>
              <p:cNvSpPr>
                <a:spLocks noChangeArrowheads="1"/>
              </p:cNvSpPr>
              <p:nvPr/>
            </p:nvSpPr>
            <p:spPr bwMode="auto">
              <a:xfrm>
                <a:off x="768" y="3072"/>
                <a:ext cx="240" cy="22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endParaRPr lang="zh-CN" altLang="en-US">
                  <a:solidFill>
                    <a:schemeClr val="tx1"/>
                  </a:solidFill>
                </a:endParaRPr>
              </a:p>
            </p:txBody>
          </p:sp>
          <p:sp>
            <p:nvSpPr>
              <p:cNvPr id="24" name="Text Box 30"/>
              <p:cNvSpPr txBox="1">
                <a:spLocks noChangeArrowheads="1"/>
              </p:cNvSpPr>
              <p:nvPr/>
            </p:nvSpPr>
            <p:spPr bwMode="auto">
              <a:xfrm>
                <a:off x="774" y="304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r>
                  <a:rPr kumimoji="1" lang="en-US" altLang="zh-CN" sz="2400" b="1" dirty="0">
                    <a:solidFill>
                      <a:schemeClr val="tx1"/>
                    </a:solidFill>
                  </a:rPr>
                  <a:t>4</a:t>
                </a:r>
              </a:p>
            </p:txBody>
          </p:sp>
        </p:grpSp>
        <p:sp>
          <p:nvSpPr>
            <p:cNvPr id="20" name="Line 31"/>
            <p:cNvSpPr>
              <a:spLocks noChangeShapeType="1"/>
            </p:cNvSpPr>
            <p:nvPr/>
          </p:nvSpPr>
          <p:spPr bwMode="auto">
            <a:xfrm flipV="1">
              <a:off x="1120" y="1578"/>
              <a:ext cx="800" cy="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32"/>
            <p:cNvSpPr>
              <a:spLocks noChangeShapeType="1"/>
            </p:cNvSpPr>
            <p:nvPr/>
          </p:nvSpPr>
          <p:spPr bwMode="auto">
            <a:xfrm>
              <a:off x="4464" y="1578"/>
              <a:ext cx="880" cy="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2" name="图片 1"/>
          <p:cNvPicPr>
            <a:picLocks noChangeAspect="1"/>
          </p:cNvPicPr>
          <p:nvPr/>
        </p:nvPicPr>
        <p:blipFill>
          <a:blip r:embed="rId2">
            <a:grayscl/>
            <a:extLst>
              <a:ext uri="{BEBA8EAE-BF5A-486C-A8C5-ECC9F3942E4B}">
                <a14:imgProps xmlns:a14="http://schemas.microsoft.com/office/drawing/2010/main">
                  <a14:imgLayer r:embed="rId3">
                    <a14:imgEffect>
                      <a14:artisticGlowEdges/>
                    </a14:imgEffect>
                    <a14:imgEffect>
                      <a14:brightnessContrast bright="-40000" contrast="-40000"/>
                    </a14:imgEffect>
                  </a14:imgLayer>
                </a14:imgProps>
              </a:ext>
            </a:extLst>
          </a:blip>
          <a:stretch>
            <a:fillRect/>
          </a:stretch>
        </p:blipFill>
        <p:spPr>
          <a:xfrm>
            <a:off x="4728118" y="845057"/>
            <a:ext cx="1005927" cy="810293"/>
          </a:xfrm>
          <a:prstGeom prst="rect">
            <a:avLst/>
          </a:prstGeom>
        </p:spPr>
      </p:pic>
      <p:pic>
        <p:nvPicPr>
          <p:cNvPr id="3" name="图片 2"/>
          <p:cNvPicPr>
            <a:picLocks noChangeAspect="1"/>
          </p:cNvPicPr>
          <p:nvPr/>
        </p:nvPicPr>
        <p:blipFill>
          <a:blip r:embed="rId4">
            <a:grayscl/>
            <a:extLst>
              <a:ext uri="{BEBA8EAE-BF5A-486C-A8C5-ECC9F3942E4B}">
                <a14:imgProps xmlns:a14="http://schemas.microsoft.com/office/drawing/2010/main">
                  <a14:imgLayer r:embed="rId5">
                    <a14:imgEffect>
                      <a14:artisticGlowEdges/>
                    </a14:imgEffect>
                    <a14:imgEffect>
                      <a14:brightnessContrast bright="-40000" contrast="-40000"/>
                    </a14:imgEffect>
                  </a14:imgLayer>
                </a14:imgProps>
              </a:ext>
            </a:extLst>
          </a:blip>
          <a:stretch>
            <a:fillRect/>
          </a:stretch>
        </p:blipFill>
        <p:spPr>
          <a:xfrm>
            <a:off x="6706926" y="2051488"/>
            <a:ext cx="1030313" cy="865707"/>
          </a:xfrm>
          <a:prstGeom prst="rect">
            <a:avLst/>
          </a:prstGeom>
        </p:spPr>
      </p:pic>
      <p:pic>
        <p:nvPicPr>
          <p:cNvPr id="4" name="图片 3"/>
          <p:cNvPicPr>
            <a:picLocks noChangeAspect="1"/>
          </p:cNvPicPr>
          <p:nvPr/>
        </p:nvPicPr>
        <p:blipFill>
          <a:blip r:embed="rId6">
            <a:grayscl/>
            <a:extLst>
              <a:ext uri="{BEBA8EAE-BF5A-486C-A8C5-ECC9F3942E4B}">
                <a14:imgProps xmlns:a14="http://schemas.microsoft.com/office/drawing/2010/main">
                  <a14:imgLayer r:embed="rId7">
                    <a14:imgEffect>
                      <a14:artisticGlowEdges/>
                    </a14:imgEffect>
                    <a14:imgEffect>
                      <a14:brightnessContrast bright="-40000" contrast="-40000"/>
                    </a14:imgEffect>
                  </a14:imgLayer>
                </a14:imgProps>
              </a:ext>
            </a:extLst>
          </a:blip>
          <a:stretch>
            <a:fillRect/>
          </a:stretch>
        </p:blipFill>
        <p:spPr>
          <a:xfrm>
            <a:off x="6726099" y="859331"/>
            <a:ext cx="957155" cy="762066"/>
          </a:xfrm>
          <a:prstGeom prst="rect">
            <a:avLst/>
          </a:prstGeom>
        </p:spPr>
      </p:pic>
      <p:pic>
        <p:nvPicPr>
          <p:cNvPr id="5" name="图片 4"/>
          <p:cNvPicPr>
            <a:picLocks noChangeAspect="1"/>
          </p:cNvPicPr>
          <p:nvPr/>
        </p:nvPicPr>
        <p:blipFill>
          <a:blip r:embed="rId8">
            <a:grayscl/>
            <a:extLst>
              <a:ext uri="{BEBA8EAE-BF5A-486C-A8C5-ECC9F3942E4B}">
                <a14:imgProps xmlns:a14="http://schemas.microsoft.com/office/drawing/2010/main">
                  <a14:imgLayer r:embed="rId9">
                    <a14:imgEffect>
                      <a14:artisticGlowEdges/>
                    </a14:imgEffect>
                    <a14:imgEffect>
                      <a14:brightnessContrast bright="-40000" contrast="-40000"/>
                    </a14:imgEffect>
                  </a14:imgLayer>
                </a14:imgProps>
              </a:ext>
            </a:extLst>
          </a:blip>
          <a:stretch>
            <a:fillRect/>
          </a:stretch>
        </p:blipFill>
        <p:spPr>
          <a:xfrm>
            <a:off x="8611051" y="1351657"/>
            <a:ext cx="487722" cy="634039"/>
          </a:xfrm>
          <a:prstGeom prst="rect">
            <a:avLst/>
          </a:prstGeom>
        </p:spPr>
      </p:pic>
      <p:pic>
        <p:nvPicPr>
          <p:cNvPr id="42" name="图片 41"/>
          <p:cNvPicPr>
            <a:picLocks noChangeAspect="1"/>
          </p:cNvPicPr>
          <p:nvPr/>
        </p:nvPicPr>
        <p:blipFill>
          <a:blip r:embed="rId10"/>
          <a:stretch>
            <a:fillRect/>
          </a:stretch>
        </p:blipFill>
        <p:spPr>
          <a:xfrm>
            <a:off x="4758960" y="2069760"/>
            <a:ext cx="993734" cy="725487"/>
          </a:xfrm>
          <a:prstGeom prst="rect">
            <a:avLst/>
          </a:prstGeom>
        </p:spPr>
      </p:pic>
      <p:sp>
        <p:nvSpPr>
          <p:cNvPr id="38" name="Line 35"/>
          <p:cNvSpPr>
            <a:spLocks noChangeShapeType="1"/>
          </p:cNvSpPr>
          <p:nvPr/>
        </p:nvSpPr>
        <p:spPr bwMode="auto">
          <a:xfrm flipV="1">
            <a:off x="6262502" y="1349170"/>
            <a:ext cx="0" cy="9906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2" name="图片 31"/>
          <p:cNvPicPr>
            <a:picLocks noChangeAspect="1"/>
          </p:cNvPicPr>
          <p:nvPr/>
        </p:nvPicPr>
        <p:blipFill>
          <a:blip r:embed="rId11">
            <a:grayscl/>
            <a:extLst>
              <a:ext uri="{BEBA8EAE-BF5A-486C-A8C5-ECC9F3942E4B}">
                <a14:imgProps xmlns:a14="http://schemas.microsoft.com/office/drawing/2010/main">
                  <a14:imgLayer r:embed="rId12">
                    <a14:imgEffect>
                      <a14:artisticGlowEdges/>
                    </a14:imgEffect>
                    <a14:imgEffect>
                      <a14:brightnessContrast bright="-40000" contrast="-40000"/>
                    </a14:imgEffect>
                  </a14:imgLayer>
                </a14:imgProps>
              </a:ext>
            </a:extLst>
          </a:blip>
          <a:stretch>
            <a:fillRect/>
          </a:stretch>
        </p:blipFill>
        <p:spPr>
          <a:xfrm>
            <a:off x="5848225" y="1554623"/>
            <a:ext cx="999831" cy="634039"/>
          </a:xfrm>
          <a:prstGeom prst="rect">
            <a:avLst/>
          </a:prstGeom>
        </p:spPr>
      </p:pic>
      <p:pic>
        <p:nvPicPr>
          <p:cNvPr id="47" name="图片 46"/>
          <p:cNvPicPr>
            <a:picLocks noChangeAspect="1"/>
          </p:cNvPicPr>
          <p:nvPr/>
        </p:nvPicPr>
        <p:blipFill>
          <a:blip r:embed="rId8">
            <a:grayscl/>
            <a:extLst>
              <a:ext uri="{BEBA8EAE-BF5A-486C-A8C5-ECC9F3942E4B}">
                <a14:imgProps xmlns:a14="http://schemas.microsoft.com/office/drawing/2010/main">
                  <a14:imgLayer r:embed="rId9">
                    <a14:imgEffect>
                      <a14:artisticGlowEdges/>
                    </a14:imgEffect>
                    <a14:imgEffect>
                      <a14:brightnessContrast bright="-40000" contrast="-40000"/>
                    </a14:imgEffect>
                  </a14:imgLayer>
                </a14:imgProps>
              </a:ext>
            </a:extLst>
          </a:blip>
          <a:stretch>
            <a:fillRect/>
          </a:stretch>
        </p:blipFill>
        <p:spPr>
          <a:xfrm>
            <a:off x="3248392" y="1304378"/>
            <a:ext cx="487722" cy="634039"/>
          </a:xfrm>
          <a:prstGeom prst="rect">
            <a:avLst/>
          </a:prstGeom>
        </p:spPr>
      </p:pic>
      <p:sp>
        <p:nvSpPr>
          <p:cNvPr id="48" name="Rectangle 24"/>
          <p:cNvSpPr>
            <a:spLocks noChangeArrowheads="1"/>
          </p:cNvSpPr>
          <p:nvPr/>
        </p:nvSpPr>
        <p:spPr bwMode="auto">
          <a:xfrm>
            <a:off x="2553861" y="3979499"/>
            <a:ext cx="12311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路段成本</a:t>
            </a:r>
          </a:p>
        </p:txBody>
      </p:sp>
      <mc:AlternateContent xmlns:mc="http://schemas.openxmlformats.org/markup-compatibility/2006" xmlns:a14="http://schemas.microsoft.com/office/drawing/2010/main">
        <mc:Choice Requires="a14">
          <p:sp>
            <p:nvSpPr>
              <p:cNvPr id="49" name="Rectangle 47"/>
              <p:cNvSpPr>
                <a:spLocks noChangeArrowheads="1"/>
              </p:cNvSpPr>
              <p:nvPr/>
            </p:nvSpPr>
            <p:spPr bwMode="auto">
              <a:xfrm>
                <a:off x="2577674" y="4847861"/>
                <a:ext cx="2965555" cy="369332"/>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dirty="0">
                    <a:solidFill>
                      <a:schemeClr val="tx1"/>
                    </a:solidFill>
                    <a:latin typeface="+mn-ea"/>
                    <a:ea typeface="+mn-ea"/>
                  </a:rPr>
                  <a:t>每条路径上的成本</a:t>
                </a:r>
                <a14:m>
                  <m:oMath xmlns:m="http://schemas.openxmlformats.org/officeDocument/2006/math">
                    <m:r>
                      <a:rPr kumimoji="1" lang="en-US" altLang="zh-CN" sz="2400">
                        <a:solidFill>
                          <a:schemeClr val="tx1"/>
                        </a:solidFill>
                        <a:latin typeface="Cambria Math" panose="02040503050406030204" pitchFamily="18" charset="0"/>
                        <a:ea typeface="+mn-ea"/>
                      </a:rPr>
                      <m:t> </m:t>
                    </m:r>
                    <m:r>
                      <a:rPr kumimoji="1" lang="en-US" altLang="zh-CN" sz="2400" b="1" i="1">
                        <a:solidFill>
                          <a:schemeClr val="tx1"/>
                        </a:solidFill>
                        <a:latin typeface="Cambria Math" panose="02040503050406030204" pitchFamily="18" charset="0"/>
                        <a:ea typeface="+mn-ea"/>
                      </a:rPr>
                      <m:t>𝟗𝟐</m:t>
                    </m:r>
                    <m:r>
                      <a:rPr kumimoji="1" lang="en-US" altLang="zh-CN" sz="2400" i="1">
                        <a:solidFill>
                          <a:schemeClr val="tx1"/>
                        </a:solidFill>
                        <a:latin typeface="Cambria Math" panose="02040503050406030204" pitchFamily="18" charset="0"/>
                        <a:ea typeface="+mn-ea"/>
                      </a:rPr>
                      <m:t> </m:t>
                    </m:r>
                  </m:oMath>
                </a14:m>
                <a:endParaRPr kumimoji="1" lang="zh-CN" altLang="en-US" sz="2400" dirty="0">
                  <a:solidFill>
                    <a:schemeClr val="tx1"/>
                  </a:solidFill>
                  <a:latin typeface="+mn-ea"/>
                  <a:ea typeface="+mn-ea"/>
                </a:endParaRPr>
              </a:p>
            </p:txBody>
          </p:sp>
        </mc:Choice>
        <mc:Fallback xmlns="">
          <p:sp>
            <p:nvSpPr>
              <p:cNvPr id="49" name="Rectangle 47"/>
              <p:cNvSpPr>
                <a:spLocks noRot="1" noChangeAspect="1" noMove="1" noResize="1" noEditPoints="1" noAdjustHandles="1" noChangeArrowheads="1" noChangeShapeType="1" noTextEdit="1"/>
              </p:cNvSpPr>
              <p:nvPr/>
            </p:nvSpPr>
            <p:spPr bwMode="auto">
              <a:xfrm>
                <a:off x="2577674" y="4847861"/>
                <a:ext cx="2965555" cy="369332"/>
              </a:xfrm>
              <a:prstGeom prst="rect">
                <a:avLst/>
              </a:prstGeom>
              <a:blipFill>
                <a:blip r:embed="rId13"/>
                <a:stretch>
                  <a:fillRect l="-6410" t="-23333" r="-4274" b="-4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p:sp>
        <p:nvSpPr>
          <p:cNvPr id="50" name="Rectangle 49"/>
          <p:cNvSpPr>
            <a:spLocks noChangeArrowheads="1"/>
          </p:cNvSpPr>
          <p:nvPr/>
        </p:nvSpPr>
        <p:spPr bwMode="auto">
          <a:xfrm>
            <a:off x="2553861" y="5419362"/>
            <a:ext cx="7491412" cy="430887"/>
          </a:xfrm>
          <a:prstGeom prst="rect">
            <a:avLst/>
          </a:prstGeom>
          <a:noFill/>
          <a:ln w="12700" algn="ctr">
            <a:solidFill>
              <a:srgbClr val="FF0000"/>
            </a:solidFill>
            <a:miter lim="800000"/>
            <a:headEnd/>
            <a:tailEnd/>
          </a:ln>
        </p:spPr>
        <p:txBody>
          <a:bodyPr lIns="0" tIns="0" rIns="0" bIns="0">
            <a:spAutoFit/>
          </a:bodyPr>
          <a:lstStyle/>
          <a:p>
            <a:pPr algn="l">
              <a:defRPr/>
            </a:pPr>
            <a:r>
              <a:rPr kumimoji="1" lang="en-US" altLang="zh-CN" sz="2800" dirty="0">
                <a:solidFill>
                  <a:srgbClr val="C00000"/>
                </a:solidFill>
                <a:latin typeface="+mn-ea"/>
              </a:rPr>
              <a:t> </a:t>
            </a:r>
            <a:r>
              <a:rPr kumimoji="1" lang="en-US" altLang="zh-CN" sz="2800" dirty="0" err="1">
                <a:solidFill>
                  <a:srgbClr val="C00000"/>
                </a:solidFill>
                <a:latin typeface="+mn-ea"/>
              </a:rPr>
              <a:t>Braess</a:t>
            </a:r>
            <a:r>
              <a:rPr kumimoji="1" lang="zh-CN" altLang="en-US" sz="2800" dirty="0">
                <a:solidFill>
                  <a:srgbClr val="C00000"/>
                </a:solidFill>
                <a:latin typeface="+mn-ea"/>
              </a:rPr>
              <a:t>悖论：增加道路反而使出行成本增加！</a:t>
            </a:r>
          </a:p>
        </p:txBody>
      </p:sp>
      <p:sp>
        <p:nvSpPr>
          <p:cNvPr id="52" name="Rectangle 50"/>
          <p:cNvSpPr>
            <a:spLocks noChangeArrowheads="1"/>
          </p:cNvSpPr>
          <p:nvPr/>
        </p:nvSpPr>
        <p:spPr bwMode="auto">
          <a:xfrm>
            <a:off x="2482424" y="2971436"/>
            <a:ext cx="15388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新的流量是</a:t>
            </a:r>
          </a:p>
        </p:txBody>
      </p:sp>
      <p:sp>
        <p:nvSpPr>
          <p:cNvPr id="53" name="Rectangle 51"/>
          <p:cNvSpPr>
            <a:spLocks noChangeArrowheads="1"/>
          </p:cNvSpPr>
          <p:nvPr/>
        </p:nvSpPr>
        <p:spPr bwMode="auto">
          <a:xfrm>
            <a:off x="5473274" y="4846274"/>
            <a:ext cx="28613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2"/>
                </a:solidFill>
                <a:latin typeface="Times New Roman" panose="02020603050405020304" pitchFamily="18" charset="0"/>
                <a:ea typeface="宋体" panose="02010600030101010101" pitchFamily="2" charset="-122"/>
              </a:defRPr>
            </a:lvl1pPr>
            <a:lvl2pPr marL="742950" indent="-285750">
              <a:defRPr>
                <a:solidFill>
                  <a:schemeClr val="tx2"/>
                </a:solidFill>
                <a:latin typeface="Times New Roman" panose="02020603050405020304" pitchFamily="18" charset="0"/>
                <a:ea typeface="宋体" panose="02010600030101010101" pitchFamily="2" charset="-122"/>
              </a:defRPr>
            </a:lvl2pPr>
            <a:lvl3pPr marL="1143000" indent="-228600">
              <a:defRPr>
                <a:solidFill>
                  <a:schemeClr val="tx2"/>
                </a:solidFill>
                <a:latin typeface="Times New Roman" panose="02020603050405020304" pitchFamily="18" charset="0"/>
                <a:ea typeface="宋体" panose="02010600030101010101" pitchFamily="2" charset="-122"/>
              </a:defRPr>
            </a:lvl3pPr>
            <a:lvl4pPr marL="1600200" indent="-228600">
              <a:defRPr>
                <a:solidFill>
                  <a:schemeClr val="tx2"/>
                </a:solidFill>
                <a:latin typeface="Times New Roman" panose="02020603050405020304" pitchFamily="18" charset="0"/>
                <a:ea typeface="宋体" panose="02010600030101010101" pitchFamily="2" charset="-122"/>
              </a:defRPr>
            </a:lvl4pPr>
            <a:lvl5pPr marL="2057400" indent="-228600">
              <a:defRPr>
                <a:solidFill>
                  <a:schemeClr val="tx2"/>
                </a:solidFill>
                <a:latin typeface="Times New Roman" panose="02020603050405020304" pitchFamily="18" charset="0"/>
                <a:ea typeface="宋体" panose="02010600030101010101" pitchFamily="2" charset="-122"/>
              </a:defRPr>
            </a:lvl5pPr>
            <a:lvl6pPr marL="25146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6pPr>
            <a:lvl7pPr marL="29718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7pPr>
            <a:lvl8pPr marL="34290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8pPr>
            <a:lvl9pPr marL="3886200" indent="-228600" algn="just" eaLnBrk="0" fontAlgn="base" hangingPunct="0">
              <a:lnSpc>
                <a:spcPct val="125000"/>
              </a:lnSpc>
              <a:spcBef>
                <a:spcPct val="0"/>
              </a:spcBef>
              <a:spcAft>
                <a:spcPct val="0"/>
              </a:spcAft>
              <a:defRPr>
                <a:solidFill>
                  <a:schemeClr val="tx2"/>
                </a:solidFill>
                <a:latin typeface="Times New Roman" panose="02020603050405020304" pitchFamily="18" charset="0"/>
                <a:ea typeface="宋体" panose="02010600030101010101" pitchFamily="2" charset="-122"/>
              </a:defRPr>
            </a:lvl9pPr>
          </a:lstStyle>
          <a:p>
            <a:pPr algn="l"/>
            <a:r>
              <a:rPr kumimoji="1" lang="zh-CN" altLang="en-US" sz="2400">
                <a:solidFill>
                  <a:schemeClr val="tx1"/>
                </a:solidFill>
                <a:latin typeface="+mn-ea"/>
                <a:ea typeface="+mn-ea"/>
              </a:rPr>
              <a:t>，新的用户平衡状态 </a:t>
            </a:r>
          </a:p>
        </p:txBody>
      </p:sp>
      <p:sp>
        <p:nvSpPr>
          <p:cNvPr id="54" name="Rectangle 51"/>
          <p:cNvSpPr>
            <a:spLocks noChangeArrowheads="1"/>
          </p:cNvSpPr>
          <p:nvPr/>
        </p:nvSpPr>
        <p:spPr bwMode="auto">
          <a:xfrm>
            <a:off x="6848055" y="3120014"/>
            <a:ext cx="3231654" cy="738664"/>
          </a:xfrm>
          <a:prstGeom prst="rect">
            <a:avLst/>
          </a:prstGeom>
          <a:solidFill>
            <a:schemeClr val="accent1">
              <a:lumMod val="40000"/>
              <a:lumOff val="60000"/>
            </a:schemeClr>
          </a:solidFill>
          <a:ln w="9525" algn="ctr">
            <a:noFill/>
            <a:miter lim="800000"/>
            <a:headEnd/>
            <a:tailEnd/>
          </a:ln>
        </p:spPr>
        <p:txBody>
          <a:bodyPr wrap="none" lIns="0" tIns="0" rIns="0" bIns="0">
            <a:spAutoFit/>
          </a:bodyPr>
          <a:lstStyle/>
          <a:p>
            <a:pPr algn="l">
              <a:defRPr/>
            </a:pPr>
            <a:r>
              <a:rPr kumimoji="1" lang="zh-CN" altLang="en-US" sz="2400" dirty="0">
                <a:solidFill>
                  <a:srgbClr val="FF0000"/>
                </a:solidFill>
                <a:latin typeface="黑体" panose="02010609060101010101" pitchFamily="49" charset="-122"/>
                <a:ea typeface="黑体" panose="02010609060101010101" pitchFamily="49" charset="-122"/>
              </a:rPr>
              <a:t>（共三条路径：</a:t>
            </a:r>
            <a:r>
              <a:rPr kumimoji="1" lang="en-US" altLang="zh-CN" sz="2400" dirty="0">
                <a:solidFill>
                  <a:srgbClr val="FF0000"/>
                </a:solidFill>
                <a:latin typeface="黑体" panose="02010609060101010101" pitchFamily="49" charset="-122"/>
                <a:ea typeface="黑体" panose="02010609060101010101" pitchFamily="49" charset="-122"/>
              </a:rPr>
              <a:t>ac</a:t>
            </a:r>
            <a:r>
              <a:rPr kumimoji="1" lang="zh-CN" altLang="en-US" sz="2400" dirty="0">
                <a:solidFill>
                  <a:srgbClr val="FF0000"/>
                </a:solidFill>
                <a:latin typeface="黑体" panose="02010609060101010101" pitchFamily="49" charset="-122"/>
                <a:ea typeface="黑体" panose="02010609060101010101" pitchFamily="49" charset="-122"/>
              </a:rPr>
              <a:t>，</a:t>
            </a:r>
            <a:r>
              <a:rPr kumimoji="1" lang="en-US" altLang="zh-CN" sz="2400" dirty="0" err="1">
                <a:solidFill>
                  <a:srgbClr val="FF0000"/>
                </a:solidFill>
                <a:latin typeface="黑体" panose="02010609060101010101" pitchFamily="49" charset="-122"/>
                <a:ea typeface="黑体" panose="02010609060101010101" pitchFamily="49" charset="-122"/>
              </a:rPr>
              <a:t>bd</a:t>
            </a:r>
            <a:endParaRPr kumimoji="1" lang="en-US" altLang="zh-CN" sz="2400" dirty="0">
              <a:solidFill>
                <a:srgbClr val="FF0000"/>
              </a:solidFill>
              <a:latin typeface="黑体" panose="02010609060101010101" pitchFamily="49" charset="-122"/>
              <a:ea typeface="黑体" panose="02010609060101010101" pitchFamily="49" charset="-122"/>
            </a:endParaRPr>
          </a:p>
          <a:p>
            <a:pPr algn="l">
              <a:defRPr/>
            </a:pPr>
            <a:r>
              <a:rPr kumimoji="1" lang="zh-CN" altLang="en-US" sz="2400" dirty="0">
                <a:solidFill>
                  <a:srgbClr val="FF0000"/>
                </a:solidFill>
                <a:latin typeface="黑体" panose="02010609060101010101" pitchFamily="49" charset="-122"/>
                <a:ea typeface="黑体" panose="02010609060101010101" pitchFamily="49" charset="-122"/>
              </a:rPr>
              <a:t>和</a:t>
            </a:r>
            <a:r>
              <a:rPr kumimoji="1" lang="en-US" altLang="zh-CN" sz="2400" dirty="0" err="1">
                <a:solidFill>
                  <a:srgbClr val="FF0000"/>
                </a:solidFill>
                <a:latin typeface="黑体" panose="02010609060101010101" pitchFamily="49" charset="-122"/>
                <a:ea typeface="黑体" panose="02010609060101010101" pitchFamily="49" charset="-122"/>
              </a:rPr>
              <a:t>bec</a:t>
            </a:r>
            <a:r>
              <a:rPr kumimoji="1" lang="zh-CN" altLang="en-US" sz="2400" dirty="0">
                <a:solidFill>
                  <a:srgbClr val="FF0000"/>
                </a:solidFill>
                <a:latin typeface="黑体" panose="02010609060101010101" pitchFamily="49" charset="-122"/>
                <a:ea typeface="黑体" panose="02010609060101010101" pitchFamily="49" charset="-122"/>
              </a:rPr>
              <a:t>，成本都是</a:t>
            </a:r>
            <a:r>
              <a:rPr kumimoji="1" lang="en-US" altLang="zh-CN" sz="2400" dirty="0">
                <a:solidFill>
                  <a:srgbClr val="FF0000"/>
                </a:solidFill>
                <a:latin typeface="黑体" panose="02010609060101010101" pitchFamily="49" charset="-122"/>
                <a:ea typeface="黑体" panose="02010609060101010101" pitchFamily="49" charset="-122"/>
              </a:rPr>
              <a:t>92</a:t>
            </a:r>
            <a:r>
              <a:rPr kumimoji="1" lang="zh-CN" altLang="en-US" sz="2400" dirty="0">
                <a:solidFill>
                  <a:srgbClr val="FF0000"/>
                </a:solidFill>
                <a:latin typeface="黑体" panose="02010609060101010101" pitchFamily="49" charset="-122"/>
                <a:ea typeface="黑体" panose="02010609060101010101" pitchFamily="49" charset="-122"/>
              </a:rPr>
              <a:t>！）</a:t>
            </a:r>
          </a:p>
        </p:txBody>
      </p:sp>
      <p:pic>
        <p:nvPicPr>
          <p:cNvPr id="7" name="图片 6"/>
          <p:cNvPicPr>
            <a:picLocks noChangeAspect="1"/>
          </p:cNvPicPr>
          <p:nvPr/>
        </p:nvPicPr>
        <p:blipFill>
          <a:blip r:embed="rId14">
            <a:extLst>
              <a:ext uri="{BEBA8EAE-BF5A-486C-A8C5-ECC9F3942E4B}">
                <a14:imgProps xmlns:a14="http://schemas.microsoft.com/office/drawing/2010/main">
                  <a14:imgLayer r:embed="rId15">
                    <a14:imgEffect>
                      <a14:artisticGlowEdges/>
                    </a14:imgEffect>
                    <a14:imgEffect>
                      <a14:brightnessContrast bright="-40000" contrast="-40000"/>
                    </a14:imgEffect>
                  </a14:imgLayer>
                </a14:imgProps>
              </a:ext>
            </a:extLst>
          </a:blip>
          <a:stretch>
            <a:fillRect/>
          </a:stretch>
        </p:blipFill>
        <p:spPr>
          <a:xfrm>
            <a:off x="2746491" y="3378352"/>
            <a:ext cx="3913971" cy="481626"/>
          </a:xfrm>
          <a:prstGeom prst="rect">
            <a:avLst/>
          </a:prstGeom>
        </p:spPr>
      </p:pic>
      <p:pic>
        <p:nvPicPr>
          <p:cNvPr id="31" name="图片 30"/>
          <p:cNvPicPr>
            <a:picLocks noChangeAspect="1"/>
          </p:cNvPicPr>
          <p:nvPr/>
        </p:nvPicPr>
        <p:blipFill>
          <a:blip r:embed="rId16">
            <a:extLst>
              <a:ext uri="{BEBA8EAE-BF5A-486C-A8C5-ECC9F3942E4B}">
                <a14:imgProps xmlns:a14="http://schemas.microsoft.com/office/drawing/2010/main">
                  <a14:imgLayer r:embed="rId17">
                    <a14:imgEffect>
                      <a14:artisticGlowEdges/>
                    </a14:imgEffect>
                    <a14:imgEffect>
                      <a14:brightnessContrast bright="-40000" contrast="-40000"/>
                    </a14:imgEffect>
                  </a14:imgLayer>
                </a14:imgProps>
              </a:ext>
            </a:extLst>
          </a:blip>
          <a:stretch>
            <a:fillRect/>
          </a:stretch>
        </p:blipFill>
        <p:spPr>
          <a:xfrm>
            <a:off x="3729097" y="3759837"/>
            <a:ext cx="3712786" cy="1030313"/>
          </a:xfrm>
          <a:prstGeom prst="rect">
            <a:avLst/>
          </a:prstGeom>
        </p:spPr>
      </p:pic>
    </p:spTree>
    <p:extLst>
      <p:ext uri="{BB962C8B-B14F-4D97-AF65-F5344CB8AC3E}">
        <p14:creationId xmlns:p14="http://schemas.microsoft.com/office/powerpoint/2010/main" val="2696038590"/>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黑体"/>
        <a:ea typeface="黑体"/>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bg1"/>
          </a:solidFill>
        </a:ln>
      </a:spPr>
      <a:bodyPr rtlCol="0" anchor="ctr"/>
      <a:lstStyle>
        <a:defPPr algn="ctr">
          <a:defRPr>
            <a:ln>
              <a:solidFill>
                <a:schemeClr val="bg1"/>
              </a:solidFill>
            </a:ln>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系统工程">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黑体"/>
        <a:ea typeface="黑体"/>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系统工程" id="{AD3A53AF-74F2-4AE4-8160-0EC64E7E757B}" vid="{A9074BAC-8250-4CD5-A49D-59397D55BE67}"/>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6841</TotalTime>
  <Words>7821</Words>
  <Application>Microsoft Office PowerPoint</Application>
  <PresentationFormat>宽屏</PresentationFormat>
  <Paragraphs>1105</Paragraphs>
  <Slides>115</Slides>
  <Notes>0</Notes>
  <HiddenSlides>0</HiddenSlides>
  <MMClips>0</MMClips>
  <ScaleCrop>false</ScaleCrop>
  <HeadingPairs>
    <vt:vector size="8" baseType="variant">
      <vt:variant>
        <vt:lpstr>已用的字体</vt:lpstr>
      </vt:variant>
      <vt:variant>
        <vt:i4>12</vt:i4>
      </vt:variant>
      <vt:variant>
        <vt:lpstr>主题</vt:lpstr>
      </vt:variant>
      <vt:variant>
        <vt:i4>3</vt:i4>
      </vt:variant>
      <vt:variant>
        <vt:lpstr>嵌入 OLE 服务器</vt:lpstr>
      </vt:variant>
      <vt:variant>
        <vt:i4>2</vt:i4>
      </vt:variant>
      <vt:variant>
        <vt:lpstr>幻灯片标题</vt:lpstr>
      </vt:variant>
      <vt:variant>
        <vt:i4>115</vt:i4>
      </vt:variant>
    </vt:vector>
  </HeadingPairs>
  <TitlesOfParts>
    <vt:vector size="132" baseType="lpstr">
      <vt:lpstr>AdvPSTim</vt:lpstr>
      <vt:lpstr>等线</vt:lpstr>
      <vt:lpstr>等线 Light</vt:lpstr>
      <vt:lpstr>黑体</vt:lpstr>
      <vt:lpstr>楷体_GB2312</vt:lpstr>
      <vt:lpstr>宋体</vt:lpstr>
      <vt:lpstr>微软雅黑</vt:lpstr>
      <vt:lpstr>Arial</vt:lpstr>
      <vt:lpstr>Cambria Math</vt:lpstr>
      <vt:lpstr>Symbol</vt:lpstr>
      <vt:lpstr>Times New Roman</vt:lpstr>
      <vt:lpstr>Wingdings</vt:lpstr>
      <vt:lpstr>Office 主题​​</vt:lpstr>
      <vt:lpstr>系统工程</vt:lpstr>
      <vt:lpstr>自定义设计方案</vt:lpstr>
      <vt:lpstr>Equation</vt:lpstr>
      <vt:lpstr>公式</vt:lpstr>
      <vt:lpstr>PowerPoint 演示文稿</vt:lpstr>
      <vt:lpstr>PowerPoint 演示文稿</vt:lpstr>
      <vt:lpstr>老师及助教信息</vt:lpstr>
      <vt:lpstr>课程时间安排</vt:lpstr>
      <vt:lpstr>参考书目</vt:lpstr>
      <vt:lpstr>参考书目</vt:lpstr>
      <vt:lpstr>需要学习的工具</vt:lpstr>
      <vt:lpstr>第一章 绪论</vt:lpstr>
      <vt:lpstr>内容和重点</vt:lpstr>
      <vt:lpstr>1 历史回顾</vt:lpstr>
      <vt:lpstr>1 历史回顾</vt:lpstr>
      <vt:lpstr>历史回顾——源远流长</vt:lpstr>
      <vt:lpstr>历史回顾——源远流长</vt:lpstr>
      <vt:lpstr>历史回顾——源远流长</vt:lpstr>
      <vt:lpstr>历史回顾——源远流长</vt:lpstr>
      <vt:lpstr>历史回顾——源远流长</vt:lpstr>
      <vt:lpstr>历史回顾——源远流长</vt:lpstr>
      <vt:lpstr>历史回顾——源远流长</vt:lpstr>
      <vt:lpstr>历史回顾——源远流长</vt:lpstr>
      <vt:lpstr>历史回顾——突然崛起</vt:lpstr>
      <vt:lpstr>历史回顾——突然崛起</vt:lpstr>
      <vt:lpstr>历史回顾——突然崛起</vt:lpstr>
      <vt:lpstr>历史回顾——突然崛起</vt:lpstr>
      <vt:lpstr>历史回顾——突然崛起</vt:lpstr>
      <vt:lpstr>历史回顾——突然崛起</vt:lpstr>
      <vt:lpstr>历史回顾——突然崛起</vt:lpstr>
      <vt:lpstr>历史回顾——突然崛起</vt:lpstr>
      <vt:lpstr>历史回顾——突然崛起</vt:lpstr>
      <vt:lpstr>历史回顾——突然崛起</vt:lpstr>
      <vt:lpstr>历史回顾——迅速扩张</vt:lpstr>
      <vt:lpstr>历史回顾——迅速扩张</vt:lpstr>
      <vt:lpstr>历史回顾——迅速扩张</vt:lpstr>
      <vt:lpstr>历史回顾——迅速扩张</vt:lpstr>
      <vt:lpstr>历史回顾——迅速扩张</vt:lpstr>
      <vt:lpstr>历史回顾——迅速扩张</vt:lpstr>
      <vt:lpstr>历史回顾——迅速扩张</vt:lpstr>
      <vt:lpstr>历史回顾——返璞归真</vt:lpstr>
      <vt:lpstr>1.2 基本概念</vt:lpstr>
      <vt:lpstr>1.2 基本概念</vt:lpstr>
      <vt:lpstr>1.2 基本概念</vt:lpstr>
      <vt:lpstr>1.2 基本概念</vt:lpstr>
      <vt:lpstr>1.2 基本概念</vt:lpstr>
      <vt:lpstr>1.2 基本概念</vt:lpstr>
      <vt:lpstr>1.2 基本概念</vt:lpstr>
      <vt:lpstr>1.2 基本概念</vt:lpstr>
      <vt:lpstr>1.2 基本概念</vt:lpstr>
      <vt:lpstr>1.2 基本概念</vt:lpstr>
      <vt:lpstr>1.2 基本概念</vt:lpstr>
      <vt:lpstr>1.2 基本概念</vt:lpstr>
      <vt:lpstr>1.2 基本概念</vt:lpstr>
      <vt:lpstr>1.2 基本概念</vt:lpstr>
      <vt:lpstr>1.2 基本概念</vt:lpstr>
      <vt:lpstr>1.2 基本概念</vt:lpstr>
      <vt:lpstr>1.2 基本概念</vt:lpstr>
      <vt:lpstr>1.2 基本概念</vt:lpstr>
      <vt:lpstr>1.2 基本概念</vt:lpstr>
      <vt:lpstr>1.2 基本概念</vt:lpstr>
      <vt:lpstr>1.2 基本概念</vt:lpstr>
      <vt:lpstr>1.2 基本概念</vt:lpstr>
      <vt:lpstr>1.2 基本概念</vt:lpstr>
      <vt:lpstr>1.2 基本概念</vt:lpstr>
      <vt:lpstr>1.2 基本概念</vt:lpstr>
      <vt:lpstr>1.2 基本概念</vt:lpstr>
      <vt:lpstr>1.2 基本概念</vt:lpstr>
      <vt:lpstr>1.2 基本概念</vt:lpstr>
      <vt:lpstr>1.2 基本概念</vt:lpstr>
      <vt:lpstr>1.2 基本概念</vt:lpstr>
      <vt:lpstr>1.2 基本概念</vt:lpstr>
      <vt:lpstr>1.2 基本概念</vt:lpstr>
      <vt:lpstr>1.2 基本概念</vt:lpstr>
      <vt:lpstr>1.2 基本概念</vt:lpstr>
      <vt:lpstr>1.2 基本概念</vt:lpstr>
      <vt:lpstr>1.2 基本概念</vt:lpstr>
      <vt:lpstr>1.2 基本概念</vt:lpstr>
      <vt:lpstr>1.2 基本概念</vt:lpstr>
      <vt:lpstr>1.3 系统工程与数学的关系</vt:lpstr>
      <vt:lpstr>1.3 系统工程与数学的关系</vt:lpstr>
      <vt:lpstr>1.3 系统工程与数学的关系</vt:lpstr>
      <vt:lpstr>1.3 系统工程与数学的关系</vt:lpstr>
      <vt:lpstr>1.3 系统工程与数学的关系</vt:lpstr>
      <vt:lpstr>1.3 系统工程与数学的关系</vt:lpstr>
      <vt:lpstr>1.3 系统工程与数学的关系</vt:lpstr>
      <vt:lpstr>1.3 系统工程与数学的关系</vt:lpstr>
      <vt:lpstr>1.3 系统工程与数学的关系</vt:lpstr>
      <vt:lpstr>1.3 系统工程与数学的关系</vt:lpstr>
      <vt:lpstr>1.3 系统工程与数学的关系</vt:lpstr>
      <vt:lpstr>1.3 系统工程与数学的关系</vt:lpstr>
      <vt:lpstr>1.3 系统工程与数学的关系</vt:lpstr>
      <vt:lpstr>1.3 系统工程与数学的关系</vt:lpstr>
      <vt:lpstr>1.3 系统工程与数学的关系</vt:lpstr>
      <vt:lpstr>1.3 系统工程与数学的关系</vt:lpstr>
      <vt:lpstr>1.3 系统工程与数学的关系</vt:lpstr>
      <vt:lpstr>1.3 系统工程与数学的关系</vt:lpstr>
      <vt:lpstr>1.3 系统工程与数学的关系</vt:lpstr>
      <vt:lpstr>1.3 系统工程与数学的关系</vt:lpstr>
      <vt:lpstr>1.3 系统工程与数学的关系</vt:lpstr>
      <vt:lpstr>1.3 系统工程与数学的关系</vt:lpstr>
      <vt:lpstr>1.3 系统工程与数学的关系</vt:lpstr>
      <vt:lpstr>1.3 系统工程与数学的关系</vt:lpstr>
      <vt:lpstr>1.3 系统工程与数学的关系</vt:lpstr>
      <vt:lpstr>1.3 系统工程与数学的关系</vt:lpstr>
      <vt:lpstr>1.3 系统工程与数学的关系</vt:lpstr>
      <vt:lpstr>1.3 系统工程与数学的关系</vt:lpstr>
      <vt:lpstr>1.3 系统工程与数学的关系</vt:lpstr>
      <vt:lpstr>1.3 系统工程与数学的关系</vt:lpstr>
      <vt:lpstr>1.3 系统工程与数学的关系</vt:lpstr>
      <vt:lpstr>1.3 系统工程与数学的关系</vt:lpstr>
      <vt:lpstr>1.3 系统工程与数学的关系</vt:lpstr>
      <vt:lpstr>1.4 课程内容与要求</vt:lpstr>
      <vt:lpstr>1.4 课程内容与要求</vt:lpstr>
      <vt:lpstr>1.4 课程内容与要求</vt:lpstr>
      <vt:lpstr>1.4 课程内容与要求</vt:lpstr>
      <vt:lpstr>1.4 课程内容与要求</vt:lpstr>
      <vt:lpstr>1.4 课程内容与要求</vt:lpstr>
      <vt:lpstr>1.4 课程内容与要求</vt:lpstr>
    </vt:vector>
  </TitlesOfParts>
  <Company>THU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dc:title>
  <dc:creator>张若冰</dc:creator>
  <cp:lastModifiedBy>jgb</cp:lastModifiedBy>
  <cp:revision>385</cp:revision>
  <cp:lastPrinted>2017-09-26T11:14:02Z</cp:lastPrinted>
  <dcterms:created xsi:type="dcterms:W3CDTF">2017-09-22T12:29:02Z</dcterms:created>
  <dcterms:modified xsi:type="dcterms:W3CDTF">2022-02-20T09:37:45Z</dcterms:modified>
</cp:coreProperties>
</file>